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567" r:id="rId3"/>
    <p:sldId id="537" r:id="rId4"/>
    <p:sldId id="538" r:id="rId5"/>
    <p:sldId id="539" r:id="rId6"/>
    <p:sldId id="541" r:id="rId7"/>
    <p:sldId id="542" r:id="rId8"/>
    <p:sldId id="546" r:id="rId9"/>
    <p:sldId id="592" r:id="rId10"/>
    <p:sldId id="323" r:id="rId11"/>
    <p:sldId id="593" r:id="rId12"/>
    <p:sldId id="548" r:id="rId13"/>
    <p:sldId id="574" r:id="rId14"/>
    <p:sldId id="523" r:id="rId15"/>
    <p:sldId id="575" r:id="rId16"/>
    <p:sldId id="533" r:id="rId17"/>
    <p:sldId id="529" r:id="rId18"/>
    <p:sldId id="297" r:id="rId19"/>
    <p:sldId id="549" r:id="rId20"/>
    <p:sldId id="329" r:id="rId21"/>
    <p:sldId id="330" r:id="rId22"/>
    <p:sldId id="347" r:id="rId23"/>
    <p:sldId id="348" r:id="rId24"/>
    <p:sldId id="576" r:id="rId25"/>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Li" initials="CL" lastIdx="1" clrIdx="0"/>
  <p:cmAuthor id="2" name="li-yu" initials="l" lastIdx="27" clrIdx="1"/>
  <p:cmAuthor id="3" name="win" initials="w" lastIdx="2" clrIdx="0"/>
  <p:cmAuthor id="4" name="作者" initials="作" lastIdx="0" clrIdx="2"/>
  <p:cmAuthor id="5" name="blair" initials="b"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406"/>
    <a:srgbClr val="192F44"/>
    <a:srgbClr val="07AFC2"/>
    <a:srgbClr val="E2E2E2"/>
    <a:srgbClr val="FFFFFF"/>
    <a:srgbClr val="414141"/>
    <a:srgbClr val="404040"/>
    <a:srgbClr val="F2F2F2"/>
    <a:srgbClr val="2319DC"/>
    <a:srgbClr val="1AA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787" autoAdjust="0"/>
    <p:restoredTop sz="94424" autoAdjust="0"/>
  </p:normalViewPr>
  <p:slideViewPr>
    <p:cSldViewPr>
      <p:cViewPr>
        <p:scale>
          <a:sx n="107" d="100"/>
          <a:sy n="107" d="100"/>
        </p:scale>
        <p:origin x="-258" y="120"/>
      </p:cViewPr>
      <p:guideLst>
        <p:guide orient="horz" pos="2890"/>
        <p:guide orient="horz" pos="916"/>
        <p:guide pos="3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2.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win\Desktop\15&#24180;9&#26376;\&#26216;&#21736;&#32593;&#65288;&#21608;&#19977;&#20013;&#21320;&#21069;&#65289;-9&#26376;\&#26216;&#21736;%26&#20013;&#22269;&#22823;&#20080;&#25163;%20SEO&#25253;&#20215;&#21333;-2015.09.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61269035583348"/>
          <c:y val="0"/>
          <c:w val="0.630220402098181"/>
          <c:h val="0.966200687316057"/>
        </c:manualLayout>
      </c:layout>
      <c:doughnutChart>
        <c:varyColors val="1"/>
        <c:ser>
          <c:idx val="0"/>
          <c:order val="0"/>
          <c:tx>
            <c:strRef>
              <c:f>Sheet1!$B$1</c:f>
              <c:strCache>
                <c:ptCount val="1"/>
                <c:pt idx="0">
                  <c:v>销售额</c:v>
                </c:pt>
              </c:strCache>
            </c:strRef>
          </c:tx>
          <c:explosion val="0"/>
          <c:dPt>
            <c:idx val="0"/>
            <c:bubble3D val="0"/>
            <c:spPr>
              <a:solidFill>
                <a:srgbClr val="C00000"/>
              </a:solidFill>
            </c:spPr>
          </c:dPt>
          <c:dPt>
            <c:idx val="1"/>
            <c:bubble3D val="0"/>
            <c:spPr>
              <a:solidFill>
                <a:srgbClr val="0070C0"/>
              </a:solidFill>
            </c:spPr>
          </c:dPt>
          <c:dPt>
            <c:idx val="2"/>
            <c:bubble3D val="0"/>
            <c:spPr>
              <a:solidFill>
                <a:srgbClr val="C00000"/>
              </a:solidFill>
            </c:spPr>
          </c:dPt>
          <c:dPt>
            <c:idx val="3"/>
            <c:bubble3D val="0"/>
            <c:spPr>
              <a:solidFill>
                <a:srgbClr val="0070C0"/>
              </a:solidFill>
            </c:spPr>
          </c:dPt>
          <c:dPt>
            <c:idx val="4"/>
            <c:bubble3D val="0"/>
            <c:spPr>
              <a:solidFill>
                <a:srgbClr val="C00000"/>
              </a:solidFill>
            </c:spPr>
          </c:dPt>
          <c:dPt>
            <c:idx val="5"/>
            <c:bubble3D val="0"/>
            <c:spPr>
              <a:solidFill>
                <a:srgbClr val="0070C0"/>
              </a:solidFill>
            </c:spPr>
          </c:dPt>
          <c:dLbls>
            <c:delete val="1"/>
          </c:dLbls>
          <c:cat>
            <c:strRef>
              <c:f>Sheet1!$A$2:$A$7</c:f>
              <c:strCache>
                <c:ptCount val="6"/>
                <c:pt idx="0">
                  <c:v>第一季度</c:v>
                </c:pt>
                <c:pt idx="1">
                  <c:v>第二季度</c:v>
                </c:pt>
                <c:pt idx="2">
                  <c:v>第三季度</c:v>
                </c:pt>
                <c:pt idx="3">
                  <c:v>第四季度</c:v>
                </c:pt>
                <c:pt idx="4">
                  <c:v>第四季度</c:v>
                </c:pt>
                <c:pt idx="5">
                  <c:v>第四季度</c:v>
                </c:pt>
              </c:strCache>
            </c:strRef>
          </c:cat>
          <c:val>
            <c:numRef>
              <c:f>Sheet1!$B$2:$B$7</c:f>
              <c:numCache>
                <c:formatCode>0.00%</c:formatCode>
                <c:ptCount val="6"/>
                <c:pt idx="0">
                  <c:v>0.166</c:v>
                </c:pt>
                <c:pt idx="1">
                  <c:v>0.166</c:v>
                </c:pt>
                <c:pt idx="2">
                  <c:v>0.166</c:v>
                </c:pt>
                <c:pt idx="3">
                  <c:v>0.166</c:v>
                </c:pt>
                <c:pt idx="4">
                  <c:v>0.166</c:v>
                </c:pt>
                <c:pt idx="5">
                  <c:v>0.166</c:v>
                </c:pt>
              </c:numCache>
            </c:numRef>
          </c:val>
        </c:ser>
        <c:dLbls>
          <c:showLegendKey val="1"/>
          <c:showVal val="1"/>
          <c:showCatName val="1"/>
          <c:showSerName val="1"/>
          <c:showPercent val="1"/>
          <c:showBubbleSize val="1"/>
          <c:showLeaderLines val="1"/>
        </c:dLbls>
        <c:firstSliceAng val="0"/>
        <c:holeSize val="70"/>
      </c:doughnutChart>
    </c:plotArea>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05867619753464"/>
          <c:y val="0.261721968310684"/>
          <c:w val="0.918826476049307"/>
          <c:h val="0.481581777342226"/>
        </c:manualLayout>
      </c:layout>
      <c:barChart>
        <c:barDir val="col"/>
        <c:grouping val="clustered"/>
        <c:varyColors val="0"/>
        <c:ser>
          <c:idx val="0"/>
          <c:order val="0"/>
          <c:tx>
            <c:strRef>
              <c:f>SEO报价单!$B$25</c:f>
              <c:strCache>
                <c:ptCount val="1"/>
                <c:pt idx="0">
                  <c:v>预计百度来源流量</c:v>
                </c:pt>
              </c:strCache>
            </c:strRef>
          </c:tx>
          <c:spPr>
            <a:solidFill>
              <a:srgbClr val="24558D"/>
            </a:solidFill>
          </c:spPr>
          <c:invertIfNegative val="0"/>
          <c:dPt>
            <c:idx val="0"/>
            <c:invertIfNegative val="0"/>
            <c:bubble3D val="0"/>
            <c:spPr>
              <a:solidFill>
                <a:schemeClr val="bg1">
                  <a:lumMod val="85000"/>
                </a:schemeClr>
              </a:solidFill>
            </c:spPr>
          </c:dPt>
          <c:dPt>
            <c:idx val="1"/>
            <c:invertIfNegative val="0"/>
            <c:bubble3D val="0"/>
            <c:spPr>
              <a:solidFill>
                <a:schemeClr val="accent5"/>
              </a:solidFill>
            </c:spPr>
          </c:dPt>
          <c:dLbls>
            <c:delete val="1"/>
          </c:dLbls>
          <c:cat>
            <c:strRef>
              <c:f>SEO报价单!$C$24:$D$24</c:f>
              <c:strCache>
                <c:ptCount val="2"/>
                <c:pt idx="0">
                  <c:v>优化前</c:v>
                </c:pt>
                <c:pt idx="1">
                  <c:v>优化后</c:v>
                </c:pt>
              </c:strCache>
            </c:strRef>
          </c:cat>
          <c:val>
            <c:numRef>
              <c:f>SEO报价单!$C$25:$D$25</c:f>
              <c:numCache>
                <c:formatCode>General</c:formatCode>
                <c:ptCount val="2"/>
                <c:pt idx="0">
                  <c:v>101</c:v>
                </c:pt>
                <c:pt idx="1">
                  <c:v>303</c:v>
                </c:pt>
              </c:numCache>
            </c:numRef>
          </c:val>
        </c:ser>
        <c:dLbls>
          <c:showLegendKey val="1"/>
          <c:showVal val="1"/>
          <c:showCatName val="1"/>
          <c:showSerName val="1"/>
          <c:showPercent val="1"/>
          <c:showBubbleSize val="1"/>
        </c:dLbls>
        <c:gapWidth val="150"/>
        <c:overlap val="-25"/>
        <c:axId val="124290944"/>
        <c:axId val="124292480"/>
      </c:barChart>
      <c:catAx>
        <c:axId val="124290944"/>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124292480"/>
        <c:crosses val="autoZero"/>
        <c:auto val="1"/>
        <c:lblAlgn val="ctr"/>
        <c:lblOffset val="100"/>
        <c:noMultiLvlLbl val="0"/>
      </c:catAx>
      <c:valAx>
        <c:axId val="124292480"/>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7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124290944"/>
        <c:crosses val="autoZero"/>
        <c:crossBetween val="between"/>
      </c:valAx>
    </c:plotArea>
    <c:plotVisOnly val="1"/>
    <c:dispBlanksAs val="gap"/>
    <c:showDLblsOverMax val="0"/>
  </c:chart>
  <c:txPr>
    <a:bodyPr/>
    <a:lstStyle/>
    <a:p>
      <a:pPr>
        <a:defRPr lang="zh-CN" sz="700">
          <a:latin typeface="微软雅黑" panose="020B0503020204020204" pitchFamily="34" charset="-122"/>
          <a:ea typeface="微软雅黑" panose="020B0503020204020204" pitchFamily="34" charset="-122"/>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微软雅黑" panose="020B0503020204020204" pitchFamily="34" charset="-122"/>
              </a:rPr>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微软雅黑" panose="020B0503020204020204" pitchFamily="34" charset="-122"/>
              </a:rPr>
            </a:fld>
            <a:endParaRPr lang="zh-CN" altLang="en-US"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E3D5F1C6-3478-4BE8-8AAD-46A8F1AB90D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4ADDE6BD-207C-4B6D-B45C-FA39225D82A8}"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86207" y="205425"/>
            <a:ext cx="8208000" cy="720000"/>
          </a:xfrm>
        </p:spPr>
        <p:txBody>
          <a:bodyPr>
            <a:normAutofit/>
          </a:bodyPr>
          <a:lstStyle>
            <a:lvl1pPr algn="l">
              <a:defRPr sz="28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
        <p:nvSpPr>
          <p:cNvPr id="7" name="矩形 6"/>
          <p:cNvSpPr/>
          <p:nvPr userDrawn="1"/>
        </p:nvSpPr>
        <p:spPr>
          <a:xfrm>
            <a:off x="52130" y="205425"/>
            <a:ext cx="126000" cy="7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prstClr val="white"/>
              </a:solidFill>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29716" y="236533"/>
            <a:ext cx="7886700" cy="679033"/>
          </a:xfrm>
        </p:spPr>
        <p:txBody>
          <a:bodyPr>
            <a:normAutofit/>
          </a:bodyPr>
          <a:lstStyle>
            <a:lvl1pPr>
              <a:defRPr sz="2800" b="1"/>
            </a:lvl1pPr>
          </a:lstStyle>
          <a:p>
            <a:r>
              <a:rPr lang="zh-CN" altLang="en-US"/>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530820CF-B880-4189-942D-D702A7CBA730}" type="datetimeFigureOut">
              <a:rPr lang="zh-CN" altLang="en-US" smtClean="0"/>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0C913308-F349-4B6D-A68A-DD1791B4A57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微软雅黑"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9" Type="http://schemas.openxmlformats.org/officeDocument/2006/relationships/image" Target="../media/image24.jpeg"/><Relationship Id="rId8" Type="http://schemas.openxmlformats.org/officeDocument/2006/relationships/image" Target="../media/image23.png"/><Relationship Id="rId7" Type="http://schemas.openxmlformats.org/officeDocument/2006/relationships/image" Target="../media/image22.jpeg"/><Relationship Id="rId65" Type="http://schemas.openxmlformats.org/officeDocument/2006/relationships/slideLayout" Target="../slideLayouts/slideLayout12.xml"/><Relationship Id="rId64" Type="http://schemas.openxmlformats.org/officeDocument/2006/relationships/image" Target="../media/image79.jpeg"/><Relationship Id="rId63" Type="http://schemas.openxmlformats.org/officeDocument/2006/relationships/image" Target="../media/image78.jpeg"/><Relationship Id="rId62" Type="http://schemas.openxmlformats.org/officeDocument/2006/relationships/image" Target="../media/image77.jpeg"/><Relationship Id="rId61" Type="http://schemas.openxmlformats.org/officeDocument/2006/relationships/image" Target="../media/image76.jpeg"/><Relationship Id="rId60" Type="http://schemas.openxmlformats.org/officeDocument/2006/relationships/image" Target="../media/image75.jpeg"/><Relationship Id="rId6" Type="http://schemas.openxmlformats.org/officeDocument/2006/relationships/image" Target="../media/image21.jpeg"/><Relationship Id="rId59" Type="http://schemas.openxmlformats.org/officeDocument/2006/relationships/image" Target="../media/image74.jpeg"/><Relationship Id="rId58" Type="http://schemas.openxmlformats.org/officeDocument/2006/relationships/image" Target="../media/image73.jpeg"/><Relationship Id="rId57" Type="http://schemas.openxmlformats.org/officeDocument/2006/relationships/image" Target="../media/image72.jpeg"/><Relationship Id="rId56" Type="http://schemas.openxmlformats.org/officeDocument/2006/relationships/image" Target="../media/image71.jpeg"/><Relationship Id="rId55" Type="http://schemas.openxmlformats.org/officeDocument/2006/relationships/image" Target="../media/image70.jpeg"/><Relationship Id="rId54" Type="http://schemas.openxmlformats.org/officeDocument/2006/relationships/image" Target="../media/image69.jpeg"/><Relationship Id="rId53" Type="http://schemas.openxmlformats.org/officeDocument/2006/relationships/image" Target="../media/image68.jpeg"/><Relationship Id="rId52" Type="http://schemas.openxmlformats.org/officeDocument/2006/relationships/image" Target="../media/image67.jpeg"/><Relationship Id="rId51" Type="http://schemas.openxmlformats.org/officeDocument/2006/relationships/image" Target="../media/image66.jpeg"/><Relationship Id="rId50" Type="http://schemas.openxmlformats.org/officeDocument/2006/relationships/image" Target="../media/image65.jpeg"/><Relationship Id="rId5" Type="http://schemas.openxmlformats.org/officeDocument/2006/relationships/image" Target="../media/image20.jpeg"/><Relationship Id="rId49" Type="http://schemas.openxmlformats.org/officeDocument/2006/relationships/image" Target="../media/image64.jpeg"/><Relationship Id="rId48" Type="http://schemas.openxmlformats.org/officeDocument/2006/relationships/image" Target="../media/image63.png"/><Relationship Id="rId47" Type="http://schemas.openxmlformats.org/officeDocument/2006/relationships/image" Target="../media/image62.jpeg"/><Relationship Id="rId46" Type="http://schemas.openxmlformats.org/officeDocument/2006/relationships/image" Target="../media/image61.jpeg"/><Relationship Id="rId45" Type="http://schemas.openxmlformats.org/officeDocument/2006/relationships/image" Target="../media/image60.png"/><Relationship Id="rId44" Type="http://schemas.openxmlformats.org/officeDocument/2006/relationships/image" Target="../media/image59.jpeg"/><Relationship Id="rId43" Type="http://schemas.openxmlformats.org/officeDocument/2006/relationships/image" Target="../media/image58.png"/><Relationship Id="rId42" Type="http://schemas.openxmlformats.org/officeDocument/2006/relationships/image" Target="../media/image57.jpeg"/><Relationship Id="rId41" Type="http://schemas.openxmlformats.org/officeDocument/2006/relationships/image" Target="../media/image56.jpeg"/><Relationship Id="rId40" Type="http://schemas.openxmlformats.org/officeDocument/2006/relationships/image" Target="../media/image55.png"/><Relationship Id="rId4" Type="http://schemas.openxmlformats.org/officeDocument/2006/relationships/image" Target="../media/image19.jpeg"/><Relationship Id="rId39" Type="http://schemas.openxmlformats.org/officeDocument/2006/relationships/image" Target="../media/image54.jpeg"/><Relationship Id="rId38" Type="http://schemas.openxmlformats.org/officeDocument/2006/relationships/image" Target="../media/image53.jpeg"/><Relationship Id="rId37" Type="http://schemas.openxmlformats.org/officeDocument/2006/relationships/image" Target="../media/image52.jpeg"/><Relationship Id="rId36" Type="http://schemas.openxmlformats.org/officeDocument/2006/relationships/image" Target="../media/image51.jpeg"/><Relationship Id="rId35" Type="http://schemas.openxmlformats.org/officeDocument/2006/relationships/image" Target="../media/image50.jpeg"/><Relationship Id="rId34" Type="http://schemas.openxmlformats.org/officeDocument/2006/relationships/image" Target="../media/image49.jpeg"/><Relationship Id="rId33" Type="http://schemas.openxmlformats.org/officeDocument/2006/relationships/image" Target="../media/image48.png"/><Relationship Id="rId32" Type="http://schemas.openxmlformats.org/officeDocument/2006/relationships/image" Target="../media/image47.jpeg"/><Relationship Id="rId31" Type="http://schemas.openxmlformats.org/officeDocument/2006/relationships/image" Target="../media/image46.jpeg"/><Relationship Id="rId30" Type="http://schemas.openxmlformats.org/officeDocument/2006/relationships/image" Target="../media/image45.jpeg"/><Relationship Id="rId3" Type="http://schemas.openxmlformats.org/officeDocument/2006/relationships/image" Target="../media/image18.jpeg"/><Relationship Id="rId29" Type="http://schemas.openxmlformats.org/officeDocument/2006/relationships/image" Target="../media/image44.jpeg"/><Relationship Id="rId28" Type="http://schemas.openxmlformats.org/officeDocument/2006/relationships/image" Target="../media/image43.jpeg"/><Relationship Id="rId27" Type="http://schemas.openxmlformats.org/officeDocument/2006/relationships/image" Target="../media/image42.png"/><Relationship Id="rId26" Type="http://schemas.openxmlformats.org/officeDocument/2006/relationships/image" Target="../media/image41.jpeg"/><Relationship Id="rId25" Type="http://schemas.openxmlformats.org/officeDocument/2006/relationships/image" Target="../media/image40.png"/><Relationship Id="rId24" Type="http://schemas.openxmlformats.org/officeDocument/2006/relationships/image" Target="../media/image39.png"/><Relationship Id="rId23" Type="http://schemas.openxmlformats.org/officeDocument/2006/relationships/image" Target="../media/image38.png"/><Relationship Id="rId22" Type="http://schemas.openxmlformats.org/officeDocument/2006/relationships/image" Target="../media/image37.jpeg"/><Relationship Id="rId21" Type="http://schemas.openxmlformats.org/officeDocument/2006/relationships/image" Target="../media/image36.jpeg"/><Relationship Id="rId20" Type="http://schemas.openxmlformats.org/officeDocument/2006/relationships/image" Target="../media/image35.jpeg"/><Relationship Id="rId2" Type="http://schemas.openxmlformats.org/officeDocument/2006/relationships/image" Target="../media/image17.jpeg"/><Relationship Id="rId19" Type="http://schemas.openxmlformats.org/officeDocument/2006/relationships/image" Target="../media/image34.jpeg"/><Relationship Id="rId18" Type="http://schemas.openxmlformats.org/officeDocument/2006/relationships/image" Target="../media/image33.jpeg"/><Relationship Id="rId17" Type="http://schemas.openxmlformats.org/officeDocument/2006/relationships/image" Target="../media/image32.jpeg"/><Relationship Id="rId16" Type="http://schemas.openxmlformats.org/officeDocument/2006/relationships/image" Target="../media/image31.jpeg"/><Relationship Id="rId15" Type="http://schemas.openxmlformats.org/officeDocument/2006/relationships/image" Target="../media/image30.png"/><Relationship Id="rId14" Type="http://schemas.openxmlformats.org/officeDocument/2006/relationships/image" Target="../media/image29.jpeg"/><Relationship Id="rId13" Type="http://schemas.openxmlformats.org/officeDocument/2006/relationships/image" Target="../media/image28.jpeg"/><Relationship Id="rId12" Type="http://schemas.openxmlformats.org/officeDocument/2006/relationships/image" Target="../media/image27.jpeg"/><Relationship Id="rId11" Type="http://schemas.openxmlformats.org/officeDocument/2006/relationships/image" Target="../media/image26.jpeg"/><Relationship Id="rId10" Type="http://schemas.openxmlformats.org/officeDocument/2006/relationships/image" Target="../media/image25.jpe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3.jpeg"/><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8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image" Target="../media/image95.png"/><Relationship Id="rId8" Type="http://schemas.openxmlformats.org/officeDocument/2006/relationships/image" Target="../media/image94.jpeg"/><Relationship Id="rId7" Type="http://schemas.openxmlformats.org/officeDocument/2006/relationships/image" Target="../media/image93.png"/><Relationship Id="rId6" Type="http://schemas.openxmlformats.org/officeDocument/2006/relationships/image" Target="../media/image92.jpeg"/><Relationship Id="rId5" Type="http://schemas.openxmlformats.org/officeDocument/2006/relationships/image" Target="../media/image91.png"/><Relationship Id="rId4" Type="http://schemas.openxmlformats.org/officeDocument/2006/relationships/image" Target="../media/image90.png"/><Relationship Id="rId3" Type="http://schemas.openxmlformats.org/officeDocument/2006/relationships/image" Target="../media/image89.png"/><Relationship Id="rId2" Type="http://schemas.openxmlformats.org/officeDocument/2006/relationships/image" Target="../media/image88.png"/><Relationship Id="rId12" Type="http://schemas.openxmlformats.org/officeDocument/2006/relationships/slideLayout" Target="../slideLayouts/slideLayout2.xml"/><Relationship Id="rId11" Type="http://schemas.openxmlformats.org/officeDocument/2006/relationships/image" Target="../media/image97.png"/><Relationship Id="rId10" Type="http://schemas.openxmlformats.org/officeDocument/2006/relationships/image" Target="../media/image96.png"/><Relationship Id="rId1" Type="http://schemas.openxmlformats.org/officeDocument/2006/relationships/image" Target="../media/image87.png"/></Relationships>
</file>

<file path=ppt/slides/_rels/slide22.xml.rels><?xml version="1.0" encoding="UTF-8" standalone="yes"?>
<Relationships xmlns="http://schemas.openxmlformats.org/package/2006/relationships"><Relationship Id="rId9" Type="http://schemas.openxmlformats.org/officeDocument/2006/relationships/image" Target="../media/image106.png"/><Relationship Id="rId8" Type="http://schemas.openxmlformats.org/officeDocument/2006/relationships/image" Target="../media/image105.jpeg"/><Relationship Id="rId7" Type="http://schemas.openxmlformats.org/officeDocument/2006/relationships/image" Target="../media/image104.png"/><Relationship Id="rId6" Type="http://schemas.openxmlformats.org/officeDocument/2006/relationships/image" Target="../media/image103.png"/><Relationship Id="rId5" Type="http://schemas.openxmlformats.org/officeDocument/2006/relationships/image" Target="../media/image102.jpeg"/><Relationship Id="rId4" Type="http://schemas.openxmlformats.org/officeDocument/2006/relationships/image" Target="../media/image101.jpeg"/><Relationship Id="rId3" Type="http://schemas.openxmlformats.org/officeDocument/2006/relationships/image" Target="../media/image100.jpeg"/><Relationship Id="rId27" Type="http://schemas.openxmlformats.org/officeDocument/2006/relationships/slideLayout" Target="../slideLayouts/slideLayout2.xml"/><Relationship Id="rId26" Type="http://schemas.openxmlformats.org/officeDocument/2006/relationships/image" Target="../media/image123.jpeg"/><Relationship Id="rId25" Type="http://schemas.openxmlformats.org/officeDocument/2006/relationships/image" Target="../media/image122.jpeg"/><Relationship Id="rId24" Type="http://schemas.openxmlformats.org/officeDocument/2006/relationships/image" Target="../media/image121.jpeg"/><Relationship Id="rId23" Type="http://schemas.openxmlformats.org/officeDocument/2006/relationships/image" Target="../media/image120.png"/><Relationship Id="rId22" Type="http://schemas.openxmlformats.org/officeDocument/2006/relationships/image" Target="../media/image119.jpeg"/><Relationship Id="rId21" Type="http://schemas.openxmlformats.org/officeDocument/2006/relationships/image" Target="../media/image118.png"/><Relationship Id="rId20" Type="http://schemas.openxmlformats.org/officeDocument/2006/relationships/image" Target="../media/image117.jpeg"/><Relationship Id="rId2" Type="http://schemas.openxmlformats.org/officeDocument/2006/relationships/image" Target="../media/image99.jpeg"/><Relationship Id="rId19" Type="http://schemas.openxmlformats.org/officeDocument/2006/relationships/image" Target="../media/image116.jpeg"/><Relationship Id="rId18" Type="http://schemas.openxmlformats.org/officeDocument/2006/relationships/image" Target="../media/image115.jpeg"/><Relationship Id="rId17" Type="http://schemas.openxmlformats.org/officeDocument/2006/relationships/image" Target="../media/image114.png"/><Relationship Id="rId16" Type="http://schemas.openxmlformats.org/officeDocument/2006/relationships/image" Target="../media/image113.jpeg"/><Relationship Id="rId15" Type="http://schemas.openxmlformats.org/officeDocument/2006/relationships/image" Target="../media/image112.jpeg"/><Relationship Id="rId14" Type="http://schemas.openxmlformats.org/officeDocument/2006/relationships/image" Target="../media/image111.png"/><Relationship Id="rId13" Type="http://schemas.openxmlformats.org/officeDocument/2006/relationships/image" Target="../media/image110.jpeg"/><Relationship Id="rId12" Type="http://schemas.openxmlformats.org/officeDocument/2006/relationships/image" Target="../media/image109.png"/><Relationship Id="rId11" Type="http://schemas.openxmlformats.org/officeDocument/2006/relationships/image" Target="../media/image108.jpeg"/><Relationship Id="rId10" Type="http://schemas.openxmlformats.org/officeDocument/2006/relationships/image" Target="../media/image107.png"/><Relationship Id="rId1" Type="http://schemas.openxmlformats.org/officeDocument/2006/relationships/image" Target="../media/image9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descr="图片1"/>
          <p:cNvPicPr>
            <a:picLocks noChangeAspect="1"/>
          </p:cNvPicPr>
          <p:nvPr/>
        </p:nvPicPr>
        <p:blipFill>
          <a:blip r:embed="rId1"/>
          <a:stretch>
            <a:fillRect/>
          </a:stretch>
        </p:blipFill>
        <p:spPr>
          <a:xfrm>
            <a:off x="-20320" y="-19685"/>
            <a:ext cx="9236075" cy="5159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自家官网效果展示，能给自己优化好了，才好服务客户</a:t>
            </a:r>
            <a:endParaRPr lang="zh-CN" altLang="en-US"/>
          </a:p>
        </p:txBody>
      </p:sp>
      <p:pic>
        <p:nvPicPr>
          <p:cNvPr id="3" name="图片 2"/>
          <p:cNvPicPr>
            <a:picLocks noChangeAspect="1"/>
          </p:cNvPicPr>
          <p:nvPr/>
        </p:nvPicPr>
        <p:blipFill>
          <a:blip r:embed="rId1"/>
          <a:stretch>
            <a:fillRect/>
          </a:stretch>
        </p:blipFill>
        <p:spPr>
          <a:xfrm>
            <a:off x="504825" y="1089660"/>
            <a:ext cx="7695565" cy="37325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出自【趣你的PPT】(微信:qunideppt)：最优质的PPT资源库"/>
          <p:cNvSpPr/>
          <p:nvPr/>
        </p:nvSpPr>
        <p:spPr>
          <a:xfrm>
            <a:off x="145" y="2346965"/>
            <a:ext cx="9144000" cy="2931790"/>
          </a:xfrm>
          <a:prstGeom prst="rect">
            <a:avLst/>
          </a:prstGeom>
          <a:solidFill>
            <a:schemeClr val="tx1"/>
          </a:solidFill>
          <a:ln>
            <a:solidFill>
              <a:srgbClr val="192F4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 name="出自【趣你的PPT】(微信:qunideppt)：最优质的PPT资源库"/>
          <p:cNvSpPr/>
          <p:nvPr/>
        </p:nvSpPr>
        <p:spPr>
          <a:xfrm>
            <a:off x="4788024" y="2491487"/>
            <a:ext cx="3888432" cy="899160"/>
          </a:xfrm>
          <a:prstGeom prst="rect">
            <a:avLst/>
          </a:prstGeom>
        </p:spPr>
        <p:txBody>
          <a:bodyPr wrap="square" lIns="68580" tIns="34290" rIns="68580" bIns="34290">
            <a:spAutoFit/>
          </a:bodyPr>
          <a:lstStyle/>
          <a:p>
            <a:pPr>
              <a:lnSpc>
                <a:spcPct val="150000"/>
              </a:lnSpc>
            </a:pPr>
            <a:r>
              <a:rPr lang="zh-CN" altLang="en-US" sz="1200" dirty="0" smtClean="0">
                <a:solidFill>
                  <a:prstClr val="white"/>
                </a:solidFill>
                <a:latin typeface="微软雅黑" panose="020B0503020204020204" pitchFamily="34" charset="-122"/>
                <a:ea typeface="微软雅黑" panose="020B0503020204020204" pitchFamily="34" charset="-122"/>
              </a:rPr>
              <a:t>君搜宝为</a:t>
            </a:r>
            <a:r>
              <a:rPr lang="zh-CN" altLang="en-US" sz="1200" dirty="0">
                <a:solidFill>
                  <a:prstClr val="white"/>
                </a:solidFill>
                <a:latin typeface="微软雅黑" panose="020B0503020204020204" pitchFamily="34" charset="-122"/>
                <a:ea typeface="微软雅黑" panose="020B0503020204020204" pitchFamily="34" charset="-122"/>
              </a:rPr>
              <a:t>解决中小型企业的官网优化和百度搜索排名问题</a:t>
            </a:r>
            <a:r>
              <a:rPr lang="zh-CN" altLang="en-US" sz="1200" dirty="0" smtClean="0">
                <a:solidFill>
                  <a:prstClr val="white"/>
                </a:solidFill>
                <a:latin typeface="微软雅黑" panose="020B0503020204020204" pitchFamily="34" charset="-122"/>
                <a:ea typeface="微软雅黑" panose="020B0503020204020204" pitchFamily="34" charset="-122"/>
              </a:rPr>
              <a:t>，提供一</a:t>
            </a:r>
            <a:r>
              <a:rPr lang="zh-CN" altLang="en-US" sz="1200" dirty="0">
                <a:solidFill>
                  <a:prstClr val="white"/>
                </a:solidFill>
                <a:latin typeface="微软雅黑" panose="020B0503020204020204" pitchFamily="34" charset="-122"/>
                <a:ea typeface="微软雅黑" panose="020B0503020204020204" pitchFamily="34" charset="-122"/>
              </a:rPr>
              <a:t>站式解决</a:t>
            </a:r>
            <a:r>
              <a:rPr lang="zh-CN" altLang="en-US" sz="1200" dirty="0" smtClean="0">
                <a:solidFill>
                  <a:prstClr val="white"/>
                </a:solidFill>
                <a:latin typeface="微软雅黑" panose="020B0503020204020204" pitchFamily="34" charset="-122"/>
                <a:ea typeface="微软雅黑" panose="020B0503020204020204" pitchFamily="34" charset="-122"/>
              </a:rPr>
              <a:t>方案。企业主可通过自行投放操作完成百度推广投放，易操作，价格低且效果稳定。</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4693285" y="3580130"/>
            <a:ext cx="1031240" cy="431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按天计费</a:t>
            </a:r>
            <a:endParaRPr lang="zh-CN" altLang="en-US" sz="1400" dirty="0"/>
          </a:p>
        </p:txBody>
      </p:sp>
      <p:sp>
        <p:nvSpPr>
          <p:cNvPr id="20" name="矩形 19"/>
          <p:cNvSpPr/>
          <p:nvPr/>
        </p:nvSpPr>
        <p:spPr>
          <a:xfrm>
            <a:off x="5796136" y="3579862"/>
            <a:ext cx="864096" cy="432048"/>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易操作</a:t>
            </a:r>
            <a:endParaRPr lang="zh-CN" altLang="en-US" sz="1400" dirty="0"/>
          </a:p>
        </p:txBody>
      </p:sp>
      <p:sp>
        <p:nvSpPr>
          <p:cNvPr id="21" name="矩形 20"/>
          <p:cNvSpPr/>
          <p:nvPr/>
        </p:nvSpPr>
        <p:spPr>
          <a:xfrm>
            <a:off x="6732240" y="3579862"/>
            <a:ext cx="864096" cy="432048"/>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覆盖广</a:t>
            </a:r>
            <a:endParaRPr lang="zh-CN" altLang="en-US" sz="1400" dirty="0"/>
          </a:p>
        </p:txBody>
      </p:sp>
      <p:sp>
        <p:nvSpPr>
          <p:cNvPr id="22" name="矩形 21"/>
          <p:cNvSpPr/>
          <p:nvPr/>
        </p:nvSpPr>
        <p:spPr>
          <a:xfrm>
            <a:off x="7668344" y="3579862"/>
            <a:ext cx="864096" cy="432048"/>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效果稳</a:t>
            </a:r>
            <a:endParaRPr lang="zh-CN" altLang="en-US" sz="1400" dirty="0"/>
          </a:p>
        </p:txBody>
      </p:sp>
      <p:pic>
        <p:nvPicPr>
          <p:cNvPr id="2" name="图片 1" descr="QQ图片20180711104555"/>
          <p:cNvPicPr>
            <a:picLocks noChangeAspect="1"/>
          </p:cNvPicPr>
          <p:nvPr/>
        </p:nvPicPr>
        <p:blipFill>
          <a:blip r:embed="rId1"/>
          <a:stretch>
            <a:fillRect/>
          </a:stretch>
        </p:blipFill>
        <p:spPr>
          <a:xfrm>
            <a:off x="5243830" y="572770"/>
            <a:ext cx="3380105" cy="1183005"/>
          </a:xfrm>
          <a:prstGeom prst="rect">
            <a:avLst/>
          </a:prstGeom>
        </p:spPr>
      </p:pic>
      <p:pic>
        <p:nvPicPr>
          <p:cNvPr id="5" name="图片 4" descr="2222"/>
          <p:cNvPicPr>
            <a:picLocks noChangeAspect="1"/>
          </p:cNvPicPr>
          <p:nvPr/>
        </p:nvPicPr>
        <p:blipFill>
          <a:blip r:embed="rId2"/>
          <a:stretch>
            <a:fillRect/>
          </a:stretch>
        </p:blipFill>
        <p:spPr>
          <a:xfrm>
            <a:off x="0" y="15875"/>
            <a:ext cx="4618990" cy="2680335"/>
          </a:xfrm>
          <a:prstGeom prst="rect">
            <a:avLst/>
          </a:prstGeom>
        </p:spPr>
      </p:pic>
      <p:pic>
        <p:nvPicPr>
          <p:cNvPr id="6" name="图片 5" descr="3333333"/>
          <p:cNvPicPr>
            <a:picLocks noChangeAspect="1"/>
          </p:cNvPicPr>
          <p:nvPr/>
        </p:nvPicPr>
        <p:blipFill>
          <a:blip r:embed="rId3"/>
          <a:stretch>
            <a:fillRect/>
          </a:stretch>
        </p:blipFill>
        <p:spPr>
          <a:xfrm>
            <a:off x="648335" y="2111375"/>
            <a:ext cx="3114040" cy="27082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苹果系统"/>
          <p:cNvPicPr>
            <a:picLocks noChangeAspect="1"/>
          </p:cNvPicPr>
          <p:nvPr/>
        </p:nvPicPr>
        <p:blipFill>
          <a:blip r:embed="rId1" cstate="print"/>
          <a:stretch>
            <a:fillRect/>
          </a:stretch>
        </p:blipFill>
        <p:spPr>
          <a:xfrm>
            <a:off x="1186180" y="1436370"/>
            <a:ext cx="2133600" cy="3460750"/>
          </a:xfrm>
          <a:prstGeom prst="rect">
            <a:avLst/>
          </a:prstGeom>
        </p:spPr>
      </p:pic>
      <p:sp>
        <p:nvSpPr>
          <p:cNvPr id="2" name="标题 1"/>
          <p:cNvSpPr>
            <a:spLocks noGrp="1"/>
          </p:cNvSpPr>
          <p:nvPr>
            <p:ph type="title"/>
          </p:nvPr>
        </p:nvSpPr>
        <p:spPr/>
        <p:txBody>
          <a:bodyPr>
            <a:normAutofit/>
          </a:bodyPr>
          <a:lstStyle/>
          <a:p>
            <a:r>
              <a:rPr lang="zh-CN" altLang="en-US" b="1" dirty="0"/>
              <a:t>下拉优化</a:t>
            </a:r>
            <a:r>
              <a:rPr lang="en-US" altLang="zh-CN" b="1" dirty="0"/>
              <a:t>-</a:t>
            </a:r>
            <a:r>
              <a:rPr lang="zh-CN" altLang="en-US" b="1" dirty="0"/>
              <a:t>按天计费，官网</a:t>
            </a:r>
            <a:r>
              <a:rPr lang="zh-CN" altLang="en-US" b="1" dirty="0">
                <a:solidFill>
                  <a:srgbClr val="FF0000"/>
                </a:solidFill>
              </a:rPr>
              <a:t>导流</a:t>
            </a:r>
            <a:r>
              <a:rPr lang="zh-CN" altLang="en-US" b="1" dirty="0"/>
              <a:t>，增强品牌曝光</a:t>
            </a:r>
            <a:endParaRPr lang="zh-CN" altLang="en-US" b="1" dirty="0"/>
          </a:p>
        </p:txBody>
      </p:sp>
      <p:sp>
        <p:nvSpPr>
          <p:cNvPr id="3" name="文本框 3"/>
          <p:cNvSpPr txBox="1"/>
          <p:nvPr/>
        </p:nvSpPr>
        <p:spPr>
          <a:xfrm>
            <a:off x="830042" y="1022985"/>
            <a:ext cx="2846705" cy="337185"/>
          </a:xfrm>
          <a:prstGeom prst="rect">
            <a:avLst/>
          </a:prstGeom>
          <a:noFill/>
        </p:spPr>
        <p:txBody>
          <a:bodyPr wrap="square" rtlCol="0">
            <a:spAutoFit/>
          </a:bodyPr>
          <a:lstStyle/>
          <a:p>
            <a:pPr algn="ctr" defTabSz="685165"/>
            <a:r>
              <a:rPr lang="en-US" altLang="zh-CN" sz="1600" b="1" dirty="0">
                <a:solidFill>
                  <a:srgbClr val="FF0000"/>
                </a:solidFill>
                <a:latin typeface="微软雅黑" panose="020B0503020204020204" pitchFamily="34" charset="-122"/>
                <a:ea typeface="微软雅黑" panose="020B0503020204020204" pitchFamily="34" charset="-122"/>
              </a:rPr>
              <a:t>wap</a:t>
            </a:r>
            <a:r>
              <a:rPr lang="zh-CN" altLang="en-US" sz="1600" b="1" dirty="0">
                <a:solidFill>
                  <a:srgbClr val="FF0000"/>
                </a:solidFill>
                <a:latin typeface="微软雅黑" panose="020B0503020204020204" pitchFamily="34" charset="-122"/>
                <a:ea typeface="微软雅黑" panose="020B0503020204020204" pitchFamily="34" charset="-122"/>
              </a:rPr>
              <a:t>端</a:t>
            </a:r>
            <a:r>
              <a:rPr lang="en-US" altLang="zh-CN" sz="1600" b="1" dirty="0">
                <a:solidFill>
                  <a:srgbClr val="FF0000"/>
                </a:solidFill>
                <a:latin typeface="微软雅黑" panose="020B0503020204020204" pitchFamily="34" charset="-122"/>
                <a:ea typeface="微软雅黑" panose="020B0503020204020204" pitchFamily="34" charset="-122"/>
              </a:rPr>
              <a:t>-iOS</a:t>
            </a:r>
            <a:r>
              <a:rPr lang="zh-CN" altLang="en-US" sz="1600" b="1" dirty="0">
                <a:solidFill>
                  <a:srgbClr val="FF0000"/>
                </a:solidFill>
                <a:latin typeface="微软雅黑" panose="020B0503020204020204" pitchFamily="34" charset="-122"/>
                <a:ea typeface="微软雅黑" panose="020B0503020204020204" pitchFamily="34" charset="-122"/>
              </a:rPr>
              <a:t>系统</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572000" y="1361440"/>
            <a:ext cx="0" cy="302622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3"/>
          <p:cNvSpPr txBox="1"/>
          <p:nvPr/>
        </p:nvSpPr>
        <p:spPr>
          <a:xfrm>
            <a:off x="5315619" y="1023069"/>
            <a:ext cx="2846705" cy="337185"/>
          </a:xfrm>
          <a:prstGeom prst="rect">
            <a:avLst/>
          </a:prstGeom>
          <a:noFill/>
        </p:spPr>
        <p:txBody>
          <a:bodyPr wrap="square" rtlCol="0">
            <a:spAutoFit/>
          </a:bodyPr>
          <a:lstStyle/>
          <a:p>
            <a:pPr algn="ctr" defTabSz="685165"/>
            <a:r>
              <a:rPr lang="en-US" altLang="zh-CN" sz="1600" b="1" dirty="0">
                <a:solidFill>
                  <a:srgbClr val="FF0000"/>
                </a:solidFill>
                <a:latin typeface="微软雅黑" panose="020B0503020204020204" pitchFamily="34" charset="-122"/>
                <a:ea typeface="微软雅黑" panose="020B0503020204020204" pitchFamily="34" charset="-122"/>
              </a:rPr>
              <a:t>wap</a:t>
            </a:r>
            <a:r>
              <a:rPr lang="zh-CN" altLang="en-US" sz="1600" b="1" dirty="0">
                <a:solidFill>
                  <a:srgbClr val="FF0000"/>
                </a:solidFill>
                <a:latin typeface="微软雅黑" panose="020B0503020204020204" pitchFamily="34" charset="-122"/>
                <a:ea typeface="微软雅黑" panose="020B0503020204020204" pitchFamily="34" charset="-122"/>
              </a:rPr>
              <a:t>端</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安卓系统</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pic>
        <p:nvPicPr>
          <p:cNvPr id="6" name="图片 5" descr="安卓系统"/>
          <p:cNvPicPr>
            <a:picLocks noChangeAspect="1"/>
          </p:cNvPicPr>
          <p:nvPr/>
        </p:nvPicPr>
        <p:blipFill>
          <a:blip r:embed="rId2" cstate="print"/>
          <a:stretch>
            <a:fillRect/>
          </a:stretch>
        </p:blipFill>
        <p:spPr>
          <a:xfrm>
            <a:off x="5906135" y="1436370"/>
            <a:ext cx="1945005" cy="34607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45795" y="1736090"/>
            <a:ext cx="3715385" cy="2995930"/>
          </a:xfrm>
          <a:prstGeom prst="rect">
            <a:avLst/>
          </a:prstGeom>
        </p:spPr>
      </p:pic>
      <p:sp>
        <p:nvSpPr>
          <p:cNvPr id="2" name="标题 1"/>
          <p:cNvSpPr>
            <a:spLocks noGrp="1"/>
          </p:cNvSpPr>
          <p:nvPr>
            <p:ph type="title"/>
          </p:nvPr>
        </p:nvSpPr>
        <p:spPr/>
        <p:txBody>
          <a:bodyPr>
            <a:normAutofit/>
          </a:bodyPr>
          <a:lstStyle/>
          <a:p>
            <a:pPr algn="l"/>
            <a:r>
              <a:rPr lang="zh-CN" altLang="en-US" sz="2800" b="1" dirty="0" smtClean="0">
                <a:solidFill>
                  <a:schemeClr val="tx1">
                    <a:lumMod val="75000"/>
                    <a:lumOff val="25000"/>
                  </a:schemeClr>
                </a:solidFill>
                <a:latin typeface="微软雅黑" panose="020B0503020204020204" pitchFamily="34" charset="-122"/>
              </a:rPr>
              <a:t>新闻</a:t>
            </a:r>
            <a:r>
              <a:rPr lang="en-US" altLang="zh-CN" sz="2800" b="1" dirty="0" smtClean="0">
                <a:solidFill>
                  <a:schemeClr val="tx1">
                    <a:lumMod val="75000"/>
                    <a:lumOff val="25000"/>
                  </a:schemeClr>
                </a:solidFill>
                <a:latin typeface="微软雅黑" panose="020B0503020204020204" pitchFamily="34" charset="-122"/>
              </a:rPr>
              <a:t>/</a:t>
            </a:r>
            <a:r>
              <a:rPr lang="zh-CN" altLang="en-US" sz="2800" b="1" dirty="0" smtClean="0">
                <a:solidFill>
                  <a:schemeClr val="tx1">
                    <a:lumMod val="75000"/>
                    <a:lumOff val="25000"/>
                  </a:schemeClr>
                </a:solidFill>
                <a:latin typeface="微软雅黑" panose="020B0503020204020204" pitchFamily="34" charset="-122"/>
              </a:rPr>
              <a:t>软文优化</a:t>
            </a:r>
            <a:r>
              <a:rPr lang="en-US" altLang="zh-CN" sz="2800" b="1" dirty="0" smtClean="0">
                <a:solidFill>
                  <a:schemeClr val="tx1">
                    <a:lumMod val="75000"/>
                    <a:lumOff val="25000"/>
                  </a:schemeClr>
                </a:solidFill>
                <a:latin typeface="微软雅黑" panose="020B0503020204020204" pitchFamily="34" charset="-122"/>
              </a:rPr>
              <a:t>-</a:t>
            </a:r>
            <a:r>
              <a:rPr lang="zh-CN" altLang="en-US" sz="2800" b="1" dirty="0" smtClean="0">
                <a:solidFill>
                  <a:schemeClr val="tx1">
                    <a:lumMod val="75000"/>
                    <a:lumOff val="25000"/>
                  </a:schemeClr>
                </a:solidFill>
                <a:latin typeface="微软雅黑" panose="020B0503020204020204" pitchFamily="34" charset="-122"/>
              </a:rPr>
              <a:t>品牌信息  </a:t>
            </a:r>
            <a:r>
              <a:rPr lang="zh-CN" altLang="en-US" sz="2800" b="1" dirty="0" smtClean="0">
                <a:solidFill>
                  <a:srgbClr val="FF0000"/>
                </a:solidFill>
                <a:latin typeface="微软雅黑" panose="020B0503020204020204" pitchFamily="34" charset="-122"/>
              </a:rPr>
              <a:t>持续</a:t>
            </a:r>
            <a:r>
              <a:rPr lang="zh-CN" altLang="en-US" sz="2800" b="1" dirty="0" smtClean="0">
                <a:solidFill>
                  <a:schemeClr val="tx1">
                    <a:lumMod val="75000"/>
                    <a:lumOff val="25000"/>
                  </a:schemeClr>
                </a:solidFill>
                <a:latin typeface="微软雅黑" panose="020B0503020204020204" pitchFamily="34" charset="-122"/>
              </a:rPr>
              <a:t>权威传播</a:t>
            </a:r>
            <a:endParaRPr lang="zh-CN" altLang="en-US" sz="2800" b="1" dirty="0">
              <a:solidFill>
                <a:schemeClr val="tx1">
                  <a:lumMod val="75000"/>
                  <a:lumOff val="25000"/>
                </a:schemeClr>
              </a:solidFill>
              <a:latin typeface="微软雅黑" panose="020B0503020204020204" pitchFamily="34" charset="-122"/>
            </a:endParaRPr>
          </a:p>
        </p:txBody>
      </p:sp>
      <p:sp>
        <p:nvSpPr>
          <p:cNvPr id="72" name="文本框 71"/>
          <p:cNvSpPr txBox="1"/>
          <p:nvPr/>
        </p:nvSpPr>
        <p:spPr>
          <a:xfrm>
            <a:off x="5122784" y="3838072"/>
            <a:ext cx="1620180" cy="368300"/>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今标优势</a:t>
            </a:r>
            <a:endParaRPr lang="zh-CN" altLang="en-US" b="1" dirty="0">
              <a:solidFill>
                <a:schemeClr val="tx1">
                  <a:lumMod val="75000"/>
                  <a:lumOff val="25000"/>
                </a:schemeClr>
              </a:solidFill>
              <a:ea typeface="微软雅黑" panose="020B0503020204020204" pitchFamily="34" charset="-122"/>
            </a:endParaRPr>
          </a:p>
        </p:txBody>
      </p:sp>
      <p:sp>
        <p:nvSpPr>
          <p:cNvPr id="130" name="TextBox 5"/>
          <p:cNvSpPr txBox="1"/>
          <p:nvPr/>
        </p:nvSpPr>
        <p:spPr>
          <a:xfrm>
            <a:off x="5200380" y="4310975"/>
            <a:ext cx="1963908"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高权重新闻平台资源丰富</a:t>
            </a:r>
            <a:endParaRPr lang="zh-CN" altLang="en-US" sz="1200" b="1" dirty="0">
              <a:solidFill>
                <a:schemeClr val="bg1"/>
              </a:solidFill>
              <a:ea typeface="微软雅黑" panose="020B0503020204020204" pitchFamily="34" charset="-122"/>
            </a:endParaRPr>
          </a:p>
        </p:txBody>
      </p:sp>
      <p:sp>
        <p:nvSpPr>
          <p:cNvPr id="139" name="矩形 138"/>
          <p:cNvSpPr/>
          <p:nvPr/>
        </p:nvSpPr>
        <p:spPr>
          <a:xfrm>
            <a:off x="4932040" y="3735294"/>
            <a:ext cx="3801433" cy="99669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 name="组合 3"/>
          <p:cNvGrpSpPr/>
          <p:nvPr/>
        </p:nvGrpSpPr>
        <p:grpSpPr>
          <a:xfrm>
            <a:off x="7671781" y="4235622"/>
            <a:ext cx="780396" cy="345367"/>
            <a:chOff x="7175980" y="2203694"/>
            <a:chExt cx="918461" cy="406468"/>
          </a:xfrm>
        </p:grpSpPr>
        <p:grpSp>
          <p:nvGrpSpPr>
            <p:cNvPr id="148" name="组合 147"/>
            <p:cNvGrpSpPr/>
            <p:nvPr/>
          </p:nvGrpSpPr>
          <p:grpSpPr>
            <a:xfrm>
              <a:off x="7886912" y="2203694"/>
              <a:ext cx="207529" cy="406468"/>
              <a:chOff x="6256199" y="2492047"/>
              <a:chExt cx="669904" cy="1312074"/>
            </a:xfrm>
          </p:grpSpPr>
          <p:sp>
            <p:nvSpPr>
              <p:cNvPr id="158" name="Rectangle 100"/>
              <p:cNvSpPr>
                <a:spLocks noChangeArrowheads="1"/>
              </p:cNvSpPr>
              <p:nvPr/>
            </p:nvSpPr>
            <p:spPr bwMode="auto">
              <a:xfrm>
                <a:off x="6414074" y="2760862"/>
                <a:ext cx="27735"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59" name="Rectangle 101"/>
              <p:cNvSpPr>
                <a:spLocks noChangeArrowheads="1"/>
              </p:cNvSpPr>
              <p:nvPr/>
            </p:nvSpPr>
            <p:spPr bwMode="auto">
              <a:xfrm>
                <a:off x="6414074" y="2760862"/>
                <a:ext cx="27735"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0" name="Oval 102"/>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1" name="Oval 103"/>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2" name="Oval 104"/>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3" name="Oval 10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4" name="Rectangle 106"/>
              <p:cNvSpPr>
                <a:spLocks noChangeArrowheads="1"/>
              </p:cNvSpPr>
              <p:nvPr/>
            </p:nvSpPr>
            <p:spPr bwMode="auto">
              <a:xfrm>
                <a:off x="6405541" y="2760862"/>
                <a:ext cx="36269" cy="19201"/>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5" name="Rectangle 107"/>
              <p:cNvSpPr>
                <a:spLocks noChangeArrowheads="1"/>
              </p:cNvSpPr>
              <p:nvPr/>
            </p:nvSpPr>
            <p:spPr bwMode="auto">
              <a:xfrm>
                <a:off x="6405541" y="2760862"/>
                <a:ext cx="36269" cy="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6" name="Oval 108"/>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7" name="Oval 109"/>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8" name="Oval 110"/>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9" name="Oval 111"/>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0" name="Rectangle 112"/>
              <p:cNvSpPr>
                <a:spLocks noChangeArrowheads="1"/>
              </p:cNvSpPr>
              <p:nvPr/>
            </p:nvSpPr>
            <p:spPr bwMode="auto">
              <a:xfrm>
                <a:off x="6422608" y="2760862"/>
                <a:ext cx="10667"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1" name="Rectangle 113"/>
              <p:cNvSpPr>
                <a:spLocks noChangeArrowheads="1"/>
              </p:cNvSpPr>
              <p:nvPr/>
            </p:nvSpPr>
            <p:spPr bwMode="auto">
              <a:xfrm>
                <a:off x="6422608" y="2760862"/>
                <a:ext cx="10667"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2" name="Oval 114"/>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3" name="Oval 11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4" name="Oval 116"/>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5" name="Oval 117"/>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6" name="Freeform 118"/>
              <p:cNvSpPr/>
              <p:nvPr/>
            </p:nvSpPr>
            <p:spPr bwMode="auto">
              <a:xfrm>
                <a:off x="6256199" y="2492047"/>
                <a:ext cx="669904" cy="1312074"/>
              </a:xfrm>
              <a:custGeom>
                <a:avLst/>
                <a:gdLst>
                  <a:gd name="T0" fmla="*/ 72 w 72"/>
                  <a:gd name="T1" fmla="*/ 130 h 141"/>
                  <a:gd name="T2" fmla="*/ 61 w 72"/>
                  <a:gd name="T3" fmla="*/ 141 h 141"/>
                  <a:gd name="T4" fmla="*/ 11 w 72"/>
                  <a:gd name="T5" fmla="*/ 141 h 141"/>
                  <a:gd name="T6" fmla="*/ 0 w 72"/>
                  <a:gd name="T7" fmla="*/ 130 h 141"/>
                  <a:gd name="T8" fmla="*/ 0 w 72"/>
                  <a:gd name="T9" fmla="*/ 11 h 141"/>
                  <a:gd name="T10" fmla="*/ 11 w 72"/>
                  <a:gd name="T11" fmla="*/ 0 h 141"/>
                  <a:gd name="T12" fmla="*/ 61 w 72"/>
                  <a:gd name="T13" fmla="*/ 0 h 141"/>
                  <a:gd name="T14" fmla="*/ 72 w 72"/>
                  <a:gd name="T15" fmla="*/ 11 h 141"/>
                  <a:gd name="T16" fmla="*/ 72 w 72"/>
                  <a:gd name="T17" fmla="*/ 13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1">
                    <a:moveTo>
                      <a:pt x="72" y="130"/>
                    </a:moveTo>
                    <a:cubicBezTo>
                      <a:pt x="72" y="136"/>
                      <a:pt x="67" y="141"/>
                      <a:pt x="61" y="141"/>
                    </a:cubicBezTo>
                    <a:cubicBezTo>
                      <a:pt x="11" y="141"/>
                      <a:pt x="11" y="141"/>
                      <a:pt x="11" y="141"/>
                    </a:cubicBezTo>
                    <a:cubicBezTo>
                      <a:pt x="5" y="141"/>
                      <a:pt x="0" y="136"/>
                      <a:pt x="0" y="130"/>
                    </a:cubicBezTo>
                    <a:cubicBezTo>
                      <a:pt x="0" y="11"/>
                      <a:pt x="0" y="11"/>
                      <a:pt x="0" y="11"/>
                    </a:cubicBezTo>
                    <a:cubicBezTo>
                      <a:pt x="0" y="5"/>
                      <a:pt x="5" y="0"/>
                      <a:pt x="11" y="0"/>
                    </a:cubicBezTo>
                    <a:cubicBezTo>
                      <a:pt x="61" y="0"/>
                      <a:pt x="61" y="0"/>
                      <a:pt x="61" y="0"/>
                    </a:cubicBezTo>
                    <a:cubicBezTo>
                      <a:pt x="67" y="0"/>
                      <a:pt x="72" y="5"/>
                      <a:pt x="72" y="11"/>
                    </a:cubicBezTo>
                    <a:cubicBezTo>
                      <a:pt x="72" y="130"/>
                      <a:pt x="72" y="130"/>
                      <a:pt x="72" y="130"/>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7" name="Freeform 125"/>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8" name="Freeform 126"/>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9" name="Freeform 127"/>
              <p:cNvSpPr/>
              <p:nvPr/>
            </p:nvSpPr>
            <p:spPr bwMode="auto">
              <a:xfrm>
                <a:off x="6552749" y="2686191"/>
                <a:ext cx="10667"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1" y="1"/>
                      <a:pt x="1"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0" name="Freeform 128"/>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close/>
                    <a:moveTo>
                      <a:pt x="0" y="4"/>
                    </a:moveTo>
                    <a:lnTo>
                      <a:pt x="4" y="4"/>
                    </a:lnTo>
                    <a:lnTo>
                      <a:pt x="4" y="4"/>
                    </a:lnTo>
                    <a:lnTo>
                      <a:pt x="4"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1" name="Freeform 129"/>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moveTo>
                      <a:pt x="0" y="4"/>
                    </a:moveTo>
                    <a:lnTo>
                      <a:pt x="4" y="4"/>
                    </a:lnTo>
                    <a:lnTo>
                      <a:pt x="4" y="4"/>
                    </a:lnTo>
                    <a:lnTo>
                      <a:pt x="4" y="4"/>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2" name="Freeform 130"/>
              <p:cNvSpPr/>
              <p:nvPr/>
            </p:nvSpPr>
            <p:spPr bwMode="auto">
              <a:xfrm>
                <a:off x="6571950" y="2686191"/>
                <a:ext cx="8534"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0" y="1"/>
                      <a:pt x="0"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3" name="Freeform 131"/>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close/>
                    <a:moveTo>
                      <a:pt x="5" y="5"/>
                    </a:moveTo>
                    <a:lnTo>
                      <a:pt x="5" y="5"/>
                    </a:lnTo>
                    <a:lnTo>
                      <a:pt x="5" y="5"/>
                    </a:lnTo>
                    <a:lnTo>
                      <a:pt x="5" y="5"/>
                    </a:lnTo>
                    <a:lnTo>
                      <a:pt x="5" y="5"/>
                    </a:lnTo>
                    <a:lnTo>
                      <a:pt x="5" y="5"/>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4" name="Freeform 132"/>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moveTo>
                      <a:pt x="5" y="5"/>
                    </a:moveTo>
                    <a:lnTo>
                      <a:pt x="5" y="5"/>
                    </a:lnTo>
                    <a:lnTo>
                      <a:pt x="5" y="5"/>
                    </a:lnTo>
                    <a:lnTo>
                      <a:pt x="5" y="5"/>
                    </a:lnTo>
                    <a:lnTo>
                      <a:pt x="5" y="5"/>
                    </a:lnTo>
                    <a:lnTo>
                      <a:pt x="5" y="5"/>
                    </a:lnTo>
                    <a:lnTo>
                      <a:pt x="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5" name="Freeform 133"/>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close/>
                    <a:moveTo>
                      <a:pt x="0" y="5"/>
                    </a:moveTo>
                    <a:lnTo>
                      <a:pt x="0" y="5"/>
                    </a:lnTo>
                    <a:lnTo>
                      <a:pt x="4" y="5"/>
                    </a:lnTo>
                    <a:lnTo>
                      <a:pt x="0" y="0"/>
                    </a:lnTo>
                    <a:lnTo>
                      <a:pt x="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6" name="Freeform 134"/>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moveTo>
                      <a:pt x="0" y="5"/>
                    </a:moveTo>
                    <a:lnTo>
                      <a:pt x="0" y="5"/>
                    </a:lnTo>
                    <a:lnTo>
                      <a:pt x="4" y="5"/>
                    </a:lnTo>
                    <a:lnTo>
                      <a:pt x="0" y="0"/>
                    </a:lnTo>
                    <a:lnTo>
                      <a:pt x="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7" name="Freeform 135"/>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8" name="Freeform 136"/>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9" name="Rectangle 137"/>
              <p:cNvSpPr>
                <a:spLocks noChangeArrowheads="1"/>
              </p:cNvSpPr>
              <p:nvPr/>
            </p:nvSpPr>
            <p:spPr bwMode="auto">
              <a:xfrm>
                <a:off x="6283940" y="2677659"/>
                <a:ext cx="614433" cy="930187"/>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0" name="Rectangle 138"/>
              <p:cNvSpPr>
                <a:spLocks noChangeArrowheads="1"/>
              </p:cNvSpPr>
              <p:nvPr/>
            </p:nvSpPr>
            <p:spPr bwMode="auto">
              <a:xfrm>
                <a:off x="6283934" y="2677658"/>
                <a:ext cx="614434" cy="93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1" name="Rectangle 139"/>
              <p:cNvSpPr>
                <a:spLocks noChangeArrowheads="1"/>
              </p:cNvSpPr>
              <p:nvPr/>
            </p:nvSpPr>
            <p:spPr bwMode="auto">
              <a:xfrm>
                <a:off x="6283934" y="3607843"/>
                <a:ext cx="2133" cy="2133"/>
              </a:xfrm>
              <a:prstGeom prst="rect">
                <a:avLst/>
              </a:prstGeom>
              <a:solidFill>
                <a:srgbClr val="686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2" name="Freeform 140"/>
              <p:cNvSpPr/>
              <p:nvPr/>
            </p:nvSpPr>
            <p:spPr bwMode="auto">
              <a:xfrm>
                <a:off x="6283934" y="360784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4" name="Freeform 142"/>
              <p:cNvSpPr/>
              <p:nvPr/>
            </p:nvSpPr>
            <p:spPr bwMode="auto">
              <a:xfrm>
                <a:off x="6283934" y="2677658"/>
                <a:ext cx="603767" cy="930186"/>
              </a:xfrm>
              <a:custGeom>
                <a:avLst/>
                <a:gdLst>
                  <a:gd name="T0" fmla="*/ 283 w 283"/>
                  <a:gd name="T1" fmla="*/ 0 h 436"/>
                  <a:gd name="T2" fmla="*/ 0 w 283"/>
                  <a:gd name="T3" fmla="*/ 0 h 436"/>
                  <a:gd name="T4" fmla="*/ 0 w 283"/>
                  <a:gd name="T5" fmla="*/ 436 h 436"/>
                  <a:gd name="T6" fmla="*/ 0 w 283"/>
                  <a:gd name="T7" fmla="*/ 436 h 436"/>
                  <a:gd name="T8" fmla="*/ 283 w 283"/>
                  <a:gd name="T9" fmla="*/ 0 h 436"/>
                </a:gdLst>
                <a:ahLst/>
                <a:cxnLst>
                  <a:cxn ang="0">
                    <a:pos x="T0" y="T1"/>
                  </a:cxn>
                  <a:cxn ang="0">
                    <a:pos x="T2" y="T3"/>
                  </a:cxn>
                  <a:cxn ang="0">
                    <a:pos x="T4" y="T5"/>
                  </a:cxn>
                  <a:cxn ang="0">
                    <a:pos x="T6" y="T7"/>
                  </a:cxn>
                  <a:cxn ang="0">
                    <a:pos x="T8" y="T9"/>
                  </a:cxn>
                </a:cxnLst>
                <a:rect l="0" t="0" r="r" b="b"/>
                <a:pathLst>
                  <a:path w="283" h="436">
                    <a:moveTo>
                      <a:pt x="283" y="0"/>
                    </a:moveTo>
                    <a:lnTo>
                      <a:pt x="0" y="0"/>
                    </a:lnTo>
                    <a:lnTo>
                      <a:pt x="0" y="436"/>
                    </a:lnTo>
                    <a:lnTo>
                      <a:pt x="0" y="436"/>
                    </a:lnTo>
                    <a:lnTo>
                      <a:pt x="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5" name="Freeform 143"/>
              <p:cNvSpPr/>
              <p:nvPr/>
            </p:nvSpPr>
            <p:spPr bwMode="auto">
              <a:xfrm>
                <a:off x="6516480" y="3673980"/>
                <a:ext cx="149342" cy="55470"/>
              </a:xfrm>
              <a:custGeom>
                <a:avLst/>
                <a:gdLst>
                  <a:gd name="T0" fmla="*/ 16 w 16"/>
                  <a:gd name="T1" fmla="*/ 3 h 6"/>
                  <a:gd name="T2" fmla="*/ 13 w 16"/>
                  <a:gd name="T3" fmla="*/ 6 h 6"/>
                  <a:gd name="T4" fmla="*/ 3 w 16"/>
                  <a:gd name="T5" fmla="*/ 6 h 6"/>
                  <a:gd name="T6" fmla="*/ 0 w 16"/>
                  <a:gd name="T7" fmla="*/ 3 h 6"/>
                  <a:gd name="T8" fmla="*/ 3 w 16"/>
                  <a:gd name="T9" fmla="*/ 0 h 6"/>
                  <a:gd name="T10" fmla="*/ 13 w 16"/>
                  <a:gd name="T11" fmla="*/ 0 h 6"/>
                  <a:gd name="T12" fmla="*/ 16 w 1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6" y="3"/>
                    </a:moveTo>
                    <a:cubicBezTo>
                      <a:pt x="16" y="4"/>
                      <a:pt x="15" y="6"/>
                      <a:pt x="13" y="6"/>
                    </a:cubicBezTo>
                    <a:cubicBezTo>
                      <a:pt x="3" y="6"/>
                      <a:pt x="3" y="6"/>
                      <a:pt x="3" y="6"/>
                    </a:cubicBezTo>
                    <a:cubicBezTo>
                      <a:pt x="1" y="6"/>
                      <a:pt x="0" y="4"/>
                      <a:pt x="0" y="3"/>
                    </a:cubicBezTo>
                    <a:cubicBezTo>
                      <a:pt x="0" y="1"/>
                      <a:pt x="1" y="0"/>
                      <a:pt x="3" y="0"/>
                    </a:cubicBezTo>
                    <a:cubicBezTo>
                      <a:pt x="13" y="0"/>
                      <a:pt x="13" y="0"/>
                      <a:pt x="13" y="0"/>
                    </a:cubicBezTo>
                    <a:cubicBezTo>
                      <a:pt x="15" y="0"/>
                      <a:pt x="16" y="1"/>
                      <a:pt x="16"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6" name="Freeform 144"/>
              <p:cNvSpPr/>
              <p:nvPr/>
            </p:nvSpPr>
            <p:spPr bwMode="auto">
              <a:xfrm>
                <a:off x="6507946" y="2575252"/>
                <a:ext cx="157876" cy="27735"/>
              </a:xfrm>
              <a:custGeom>
                <a:avLst/>
                <a:gdLst>
                  <a:gd name="T0" fmla="*/ 17 w 17"/>
                  <a:gd name="T1" fmla="*/ 2 h 3"/>
                  <a:gd name="T2" fmla="*/ 16 w 17"/>
                  <a:gd name="T3" fmla="*/ 3 h 3"/>
                  <a:gd name="T4" fmla="*/ 2 w 17"/>
                  <a:gd name="T5" fmla="*/ 3 h 3"/>
                  <a:gd name="T6" fmla="*/ 0 w 17"/>
                  <a:gd name="T7" fmla="*/ 2 h 3"/>
                  <a:gd name="T8" fmla="*/ 2 w 17"/>
                  <a:gd name="T9" fmla="*/ 0 h 3"/>
                  <a:gd name="T10" fmla="*/ 16 w 17"/>
                  <a:gd name="T11" fmla="*/ 0 h 3"/>
                  <a:gd name="T12" fmla="*/ 17 w 1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7" y="2"/>
                    </a:moveTo>
                    <a:cubicBezTo>
                      <a:pt x="17" y="3"/>
                      <a:pt x="17" y="3"/>
                      <a:pt x="16" y="3"/>
                    </a:cubicBezTo>
                    <a:cubicBezTo>
                      <a:pt x="2" y="3"/>
                      <a:pt x="2" y="3"/>
                      <a:pt x="2" y="3"/>
                    </a:cubicBezTo>
                    <a:cubicBezTo>
                      <a:pt x="1" y="3"/>
                      <a:pt x="0" y="3"/>
                      <a:pt x="0" y="2"/>
                    </a:cubicBezTo>
                    <a:cubicBezTo>
                      <a:pt x="0" y="1"/>
                      <a:pt x="1" y="0"/>
                      <a:pt x="2" y="0"/>
                    </a:cubicBezTo>
                    <a:cubicBezTo>
                      <a:pt x="16" y="0"/>
                      <a:pt x="16" y="0"/>
                      <a:pt x="16" y="0"/>
                    </a:cubicBezTo>
                    <a:cubicBezTo>
                      <a:pt x="17" y="0"/>
                      <a:pt x="17" y="1"/>
                      <a:pt x="17"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7" name="Oval 145"/>
              <p:cNvSpPr>
                <a:spLocks noChangeArrowheads="1"/>
              </p:cNvSpPr>
              <p:nvPr/>
            </p:nvSpPr>
            <p:spPr bwMode="auto">
              <a:xfrm>
                <a:off x="6414074" y="2575252"/>
                <a:ext cx="36269" cy="3840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grpSp>
        <p:sp>
          <p:nvSpPr>
            <p:cNvPr id="149" name="Freeform 91"/>
            <p:cNvSpPr/>
            <p:nvPr/>
          </p:nvSpPr>
          <p:spPr bwMode="auto">
            <a:xfrm>
              <a:off x="7249974" y="2232347"/>
              <a:ext cx="503351" cy="353476"/>
            </a:xfrm>
            <a:custGeom>
              <a:avLst/>
              <a:gdLst>
                <a:gd name="T0" fmla="*/ 245 w 245"/>
                <a:gd name="T1" fmla="*/ 162 h 172"/>
                <a:gd name="T2" fmla="*/ 235 w 245"/>
                <a:gd name="T3" fmla="*/ 172 h 172"/>
                <a:gd name="T4" fmla="*/ 10 w 245"/>
                <a:gd name="T5" fmla="*/ 172 h 172"/>
                <a:gd name="T6" fmla="*/ 0 w 245"/>
                <a:gd name="T7" fmla="*/ 162 h 172"/>
                <a:gd name="T8" fmla="*/ 0 w 245"/>
                <a:gd name="T9" fmla="*/ 10 h 172"/>
                <a:gd name="T10" fmla="*/ 10 w 245"/>
                <a:gd name="T11" fmla="*/ 0 h 172"/>
                <a:gd name="T12" fmla="*/ 235 w 245"/>
                <a:gd name="T13" fmla="*/ 0 h 172"/>
                <a:gd name="T14" fmla="*/ 245 w 245"/>
                <a:gd name="T15" fmla="*/ 10 h 172"/>
                <a:gd name="T16" fmla="*/ 245 w 245"/>
                <a:gd name="T17"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0" name="Freeform 92"/>
            <p:cNvSpPr/>
            <p:nvPr/>
          </p:nvSpPr>
          <p:spPr bwMode="auto">
            <a:xfrm>
              <a:off x="7175980" y="2577812"/>
              <a:ext cx="649454" cy="22622"/>
            </a:xfrm>
            <a:custGeom>
              <a:avLst/>
              <a:gdLst>
                <a:gd name="T0" fmla="*/ 0 w 316"/>
                <a:gd name="T1" fmla="*/ 0 h 11"/>
                <a:gd name="T2" fmla="*/ 0 w 316"/>
                <a:gd name="T3" fmla="*/ 3 h 11"/>
                <a:gd name="T4" fmla="*/ 0 w 316"/>
                <a:gd name="T5" fmla="*/ 3 h 11"/>
                <a:gd name="T6" fmla="*/ 0 w 316"/>
                <a:gd name="T7" fmla="*/ 3 h 11"/>
                <a:gd name="T8" fmla="*/ 0 w 316"/>
                <a:gd name="T9" fmla="*/ 3 h 11"/>
                <a:gd name="T10" fmla="*/ 12 w 316"/>
                <a:gd name="T11" fmla="*/ 10 h 11"/>
                <a:gd name="T12" fmla="*/ 158 w 316"/>
                <a:gd name="T13" fmla="*/ 10 h 11"/>
                <a:gd name="T14" fmla="*/ 284 w 316"/>
                <a:gd name="T15" fmla="*/ 10 h 11"/>
                <a:gd name="T16" fmla="*/ 307 w 316"/>
                <a:gd name="T17" fmla="*/ 10 h 11"/>
                <a:gd name="T18" fmla="*/ 316 w 316"/>
                <a:gd name="T19" fmla="*/ 3 h 11"/>
                <a:gd name="T20" fmla="*/ 316 w 316"/>
                <a:gd name="T21" fmla="*/ 3 h 11"/>
                <a:gd name="T22" fmla="*/ 316 w 316"/>
                <a:gd name="T23" fmla="*/ 3 h 11"/>
                <a:gd name="T24" fmla="*/ 316 w 316"/>
                <a:gd name="T25" fmla="*/ 3 h 11"/>
                <a:gd name="T26" fmla="*/ 316 w 316"/>
                <a:gd name="T27" fmla="*/ 0 h 11"/>
                <a:gd name="T28" fmla="*/ 0 w 3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1" name="Freeform 93"/>
            <p:cNvSpPr/>
            <p:nvPr/>
          </p:nvSpPr>
          <p:spPr bwMode="auto">
            <a:xfrm>
              <a:off x="7175980" y="2565558"/>
              <a:ext cx="649454" cy="20266"/>
            </a:xfrm>
            <a:custGeom>
              <a:avLst/>
              <a:gdLst>
                <a:gd name="T0" fmla="*/ 0 w 316"/>
                <a:gd name="T1" fmla="*/ 0 h 10"/>
                <a:gd name="T2" fmla="*/ 0 w 316"/>
                <a:gd name="T3" fmla="*/ 9 h 10"/>
                <a:gd name="T4" fmla="*/ 4 w 316"/>
                <a:gd name="T5" fmla="*/ 10 h 10"/>
                <a:gd name="T6" fmla="*/ 313 w 316"/>
                <a:gd name="T7" fmla="*/ 10 h 10"/>
                <a:gd name="T8" fmla="*/ 316 w 316"/>
                <a:gd name="T9" fmla="*/ 9 h 10"/>
                <a:gd name="T10" fmla="*/ 316 w 316"/>
                <a:gd name="T11" fmla="*/ 0 h 10"/>
                <a:gd name="T12" fmla="*/ 0 w 31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2" name="Freeform 94"/>
            <p:cNvSpPr/>
            <p:nvPr/>
          </p:nvSpPr>
          <p:spPr bwMode="auto">
            <a:xfrm>
              <a:off x="7446979" y="2565558"/>
              <a:ext cx="108871" cy="9897"/>
            </a:xfrm>
            <a:custGeom>
              <a:avLst/>
              <a:gdLst>
                <a:gd name="T0" fmla="*/ 0 w 53"/>
                <a:gd name="T1" fmla="*/ 0 h 5"/>
                <a:gd name="T2" fmla="*/ 0 w 53"/>
                <a:gd name="T3" fmla="*/ 1 h 5"/>
                <a:gd name="T4" fmla="*/ 4 w 53"/>
                <a:gd name="T5" fmla="*/ 5 h 5"/>
                <a:gd name="T6" fmla="*/ 49 w 53"/>
                <a:gd name="T7" fmla="*/ 5 h 5"/>
                <a:gd name="T8" fmla="*/ 53 w 53"/>
                <a:gd name="T9" fmla="*/ 1 h 5"/>
                <a:gd name="T10" fmla="*/ 53 w 53"/>
                <a:gd name="T11" fmla="*/ 0 h 5"/>
                <a:gd name="T12" fmla="*/ 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3" name="Rectangle 95"/>
            <p:cNvSpPr>
              <a:spLocks noChangeArrowheads="1"/>
            </p:cNvSpPr>
            <p:nvPr/>
          </p:nvSpPr>
          <p:spPr bwMode="auto">
            <a:xfrm>
              <a:off x="7272597" y="2256855"/>
              <a:ext cx="458106" cy="289851"/>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4" name="Rectangle 96"/>
            <p:cNvSpPr>
              <a:spLocks noChangeArrowheads="1"/>
            </p:cNvSpPr>
            <p:nvPr/>
          </p:nvSpPr>
          <p:spPr bwMode="auto">
            <a:xfrm>
              <a:off x="7272597" y="2256855"/>
              <a:ext cx="458106" cy="28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5" name="Oval 97"/>
            <p:cNvSpPr>
              <a:spLocks noChangeArrowheads="1"/>
            </p:cNvSpPr>
            <p:nvPr/>
          </p:nvSpPr>
          <p:spPr bwMode="auto">
            <a:xfrm>
              <a:off x="7498351" y="2242716"/>
              <a:ext cx="6127" cy="612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7" name="Freeform 99"/>
            <p:cNvSpPr/>
            <p:nvPr/>
          </p:nvSpPr>
          <p:spPr bwMode="auto">
            <a:xfrm>
              <a:off x="7272597" y="2256855"/>
              <a:ext cx="458106" cy="289851"/>
            </a:xfrm>
            <a:custGeom>
              <a:avLst/>
              <a:gdLst>
                <a:gd name="T0" fmla="*/ 972 w 972"/>
                <a:gd name="T1" fmla="*/ 0 h 615"/>
                <a:gd name="T2" fmla="*/ 972 w 972"/>
                <a:gd name="T3" fmla="*/ 0 h 615"/>
                <a:gd name="T4" fmla="*/ 0 w 972"/>
                <a:gd name="T5" fmla="*/ 0 h 615"/>
                <a:gd name="T6" fmla="*/ 0 w 972"/>
                <a:gd name="T7" fmla="*/ 615 h 615"/>
                <a:gd name="T8" fmla="*/ 972 w 972"/>
                <a:gd name="T9" fmla="*/ 0 h 615"/>
              </a:gdLst>
              <a:ahLst/>
              <a:cxnLst>
                <a:cxn ang="0">
                  <a:pos x="T0" y="T1"/>
                </a:cxn>
                <a:cxn ang="0">
                  <a:pos x="T2" y="T3"/>
                </a:cxn>
                <a:cxn ang="0">
                  <a:pos x="T4" y="T5"/>
                </a:cxn>
                <a:cxn ang="0">
                  <a:pos x="T6" y="T7"/>
                </a:cxn>
                <a:cxn ang="0">
                  <a:pos x="T8" y="T9"/>
                </a:cxn>
              </a:cxnLst>
              <a:rect l="0" t="0" r="r" b="b"/>
              <a:pathLst>
                <a:path w="972" h="615">
                  <a:moveTo>
                    <a:pt x="972" y="0"/>
                  </a:moveTo>
                  <a:lnTo>
                    <a:pt x="972" y="0"/>
                  </a:lnTo>
                  <a:lnTo>
                    <a:pt x="0" y="0"/>
                  </a:lnTo>
                  <a:lnTo>
                    <a:pt x="0" y="615"/>
                  </a:lnTo>
                  <a:lnTo>
                    <a:pt x="9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198" name="矩形 197"/>
          <p:cNvSpPr/>
          <p:nvPr/>
        </p:nvSpPr>
        <p:spPr>
          <a:xfrm>
            <a:off x="4932040" y="1112086"/>
            <a:ext cx="3801434" cy="2479192"/>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9" name="文本框 198"/>
          <p:cNvSpPr txBox="1"/>
          <p:nvPr/>
        </p:nvSpPr>
        <p:spPr>
          <a:xfrm>
            <a:off x="5122784" y="2195139"/>
            <a:ext cx="1298276" cy="369332"/>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优化方向</a:t>
            </a:r>
            <a:endParaRPr lang="zh-CN" altLang="en-US" b="1" dirty="0">
              <a:solidFill>
                <a:schemeClr val="tx1">
                  <a:lumMod val="75000"/>
                  <a:lumOff val="25000"/>
                </a:schemeClr>
              </a:solidFill>
              <a:ea typeface="微软雅黑" panose="020B0503020204020204" pitchFamily="34" charset="-122"/>
            </a:endParaRPr>
          </a:p>
        </p:txBody>
      </p:sp>
      <p:sp>
        <p:nvSpPr>
          <p:cNvPr id="200" name="文本框 199"/>
          <p:cNvSpPr txBox="1"/>
          <p:nvPr/>
        </p:nvSpPr>
        <p:spPr>
          <a:xfrm>
            <a:off x="5122784" y="1248050"/>
            <a:ext cx="1620180" cy="369332"/>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选词策略</a:t>
            </a:r>
            <a:endParaRPr lang="zh-CN" altLang="en-US" b="1" dirty="0">
              <a:solidFill>
                <a:schemeClr val="tx1">
                  <a:lumMod val="75000"/>
                  <a:lumOff val="25000"/>
                </a:schemeClr>
              </a:solidFill>
              <a:ea typeface="微软雅黑" panose="020B0503020204020204" pitchFamily="34" charset="-122"/>
            </a:endParaRPr>
          </a:p>
        </p:txBody>
      </p:sp>
      <p:sp>
        <p:nvSpPr>
          <p:cNvPr id="202" name="TextBox 5"/>
          <p:cNvSpPr txBox="1"/>
          <p:nvPr/>
        </p:nvSpPr>
        <p:spPr>
          <a:xfrm>
            <a:off x="5224099" y="1734611"/>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品牌词</a:t>
            </a:r>
            <a:endParaRPr lang="zh-CN" altLang="en-US" sz="1200" b="1" dirty="0">
              <a:solidFill>
                <a:schemeClr val="bg1"/>
              </a:solidFill>
              <a:ea typeface="微软雅黑" panose="020B0503020204020204" pitchFamily="34" charset="-122"/>
            </a:endParaRPr>
          </a:p>
        </p:txBody>
      </p:sp>
      <p:sp>
        <p:nvSpPr>
          <p:cNvPr id="204" name="TextBox 5"/>
          <p:cNvSpPr txBox="1"/>
          <p:nvPr/>
        </p:nvSpPr>
        <p:spPr>
          <a:xfrm>
            <a:off x="6001778" y="1736288"/>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通用词</a:t>
            </a:r>
            <a:endParaRPr lang="zh-CN" altLang="en-US" sz="1200" b="1" dirty="0">
              <a:solidFill>
                <a:schemeClr val="bg1"/>
              </a:solidFill>
              <a:ea typeface="微软雅黑" panose="020B0503020204020204" pitchFamily="34" charset="-122"/>
            </a:endParaRPr>
          </a:p>
        </p:txBody>
      </p:sp>
      <p:sp>
        <p:nvSpPr>
          <p:cNvPr id="205" name="TextBox 5"/>
          <p:cNvSpPr txBox="1"/>
          <p:nvPr/>
        </p:nvSpPr>
        <p:spPr>
          <a:xfrm>
            <a:off x="6742391" y="1727104"/>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产品词</a:t>
            </a:r>
            <a:endParaRPr lang="zh-CN" altLang="en-US" sz="1200" b="1" dirty="0">
              <a:solidFill>
                <a:schemeClr val="bg1"/>
              </a:solidFill>
              <a:ea typeface="微软雅黑" panose="020B0503020204020204" pitchFamily="34" charset="-122"/>
            </a:endParaRPr>
          </a:p>
        </p:txBody>
      </p:sp>
      <p:sp>
        <p:nvSpPr>
          <p:cNvPr id="206" name="TextBox 5"/>
          <p:cNvSpPr txBox="1"/>
          <p:nvPr/>
        </p:nvSpPr>
        <p:spPr>
          <a:xfrm>
            <a:off x="7525549" y="1727110"/>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活动词</a:t>
            </a:r>
            <a:endParaRPr lang="zh-CN" altLang="en-US" sz="1200" b="1" dirty="0">
              <a:solidFill>
                <a:schemeClr val="bg1"/>
              </a:solidFill>
              <a:ea typeface="微软雅黑" panose="020B0503020204020204" pitchFamily="34" charset="-122"/>
            </a:endParaRPr>
          </a:p>
        </p:txBody>
      </p:sp>
      <p:sp>
        <p:nvSpPr>
          <p:cNvPr id="209" name="文本框 208"/>
          <p:cNvSpPr txBox="1"/>
          <p:nvPr/>
        </p:nvSpPr>
        <p:spPr>
          <a:xfrm>
            <a:off x="467544" y="1090799"/>
            <a:ext cx="4055289" cy="645160"/>
          </a:xfrm>
          <a:prstGeom prst="rect">
            <a:avLst/>
          </a:prstGeom>
          <a:noFill/>
        </p:spPr>
        <p:txBody>
          <a:bodyPr wrap="square" rtlCol="0">
            <a:spAutoFit/>
          </a:bodyPr>
          <a:lstStyle/>
          <a:p>
            <a:pPr>
              <a:lnSpc>
                <a:spcPct val="150000"/>
              </a:lnSpc>
            </a:pPr>
            <a:r>
              <a:rPr lang="zh-CN" altLang="en-US" sz="1200" b="1" dirty="0" smtClean="0">
                <a:solidFill>
                  <a:schemeClr val="tx1">
                    <a:lumMod val="75000"/>
                    <a:lumOff val="25000"/>
                  </a:schemeClr>
                </a:solidFill>
                <a:ea typeface="微软雅黑" panose="020B0503020204020204" pitchFamily="34" charset="-122"/>
              </a:rPr>
              <a:t>新闻</a:t>
            </a:r>
            <a:r>
              <a:rPr lang="en-US" altLang="zh-CN" sz="1200" b="1" dirty="0" smtClean="0">
                <a:solidFill>
                  <a:schemeClr val="tx1">
                    <a:lumMod val="75000"/>
                    <a:lumOff val="25000"/>
                  </a:schemeClr>
                </a:solidFill>
                <a:ea typeface="微软雅黑" panose="020B0503020204020204" pitchFamily="34" charset="-122"/>
              </a:rPr>
              <a:t>/</a:t>
            </a:r>
            <a:r>
              <a:rPr lang="zh-CN" altLang="en-US" sz="1200" b="1" dirty="0" smtClean="0">
                <a:solidFill>
                  <a:schemeClr val="tx1">
                    <a:lumMod val="75000"/>
                    <a:lumOff val="25000"/>
                  </a:schemeClr>
                </a:solidFill>
                <a:ea typeface="微软雅黑" panose="020B0503020204020204" pitchFamily="34" charset="-122"/>
              </a:rPr>
              <a:t>软文优化：</a:t>
            </a:r>
            <a:r>
              <a:rPr lang="zh-CN" altLang="en-US" sz="1200" dirty="0" smtClean="0">
                <a:solidFill>
                  <a:schemeClr val="tx1">
                    <a:lumMod val="75000"/>
                    <a:lumOff val="25000"/>
                  </a:schemeClr>
                </a:solidFill>
                <a:ea typeface="微软雅黑" panose="020B0503020204020204" pitchFamily="34" charset="-122"/>
              </a:rPr>
              <a:t>品牌方提供相关稿件，我方进行二次编辑，植入关键词并选择优质平台发布，并且优化至首页</a:t>
            </a:r>
            <a:endParaRPr lang="zh-CN" altLang="en-US" sz="1200" dirty="0">
              <a:solidFill>
                <a:schemeClr val="tx1">
                  <a:lumMod val="75000"/>
                  <a:lumOff val="25000"/>
                </a:schemeClr>
              </a:solidFill>
              <a:ea typeface="微软雅黑" panose="020B0503020204020204" pitchFamily="34" charset="-122"/>
            </a:endParaRPr>
          </a:p>
        </p:txBody>
      </p:sp>
      <p:sp>
        <p:nvSpPr>
          <p:cNvPr id="215" name="Freeform 177"/>
          <p:cNvSpPr>
            <a:spLocks noEditPoints="1"/>
          </p:cNvSpPr>
          <p:nvPr/>
        </p:nvSpPr>
        <p:spPr bwMode="auto">
          <a:xfrm>
            <a:off x="467162" y="3954347"/>
            <a:ext cx="333812" cy="288032"/>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chemeClr val="accent5"/>
          </a:solidFill>
          <a:ln w="9525">
            <a:no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216" name="文本框 215"/>
          <p:cNvSpPr txBox="1"/>
          <p:nvPr/>
        </p:nvSpPr>
        <p:spPr>
          <a:xfrm>
            <a:off x="733425" y="3820160"/>
            <a:ext cx="4389120" cy="460375"/>
          </a:xfrm>
          <a:prstGeom prst="rect">
            <a:avLst/>
          </a:prstGeom>
          <a:noFill/>
        </p:spPr>
        <p:txBody>
          <a:bodyPr wrap="square" rtlCol="0">
            <a:spAutoFit/>
          </a:bodyPr>
          <a:lstStyle/>
          <a:p>
            <a:pPr>
              <a:lnSpc>
                <a:spcPct val="150000"/>
              </a:lnSpc>
            </a:pPr>
            <a:r>
              <a:rPr lang="zh-CN" altLang="en-US" sz="1600" b="1" dirty="0">
                <a:solidFill>
                  <a:schemeClr val="accent5"/>
                </a:solidFill>
                <a:latin typeface="微软雅黑" panose="020B0503020204020204" pitchFamily="34" charset="-122"/>
                <a:ea typeface="微软雅黑" panose="020B0503020204020204" pitchFamily="34" charset="-122"/>
              </a:rPr>
              <a:t>借助优质平台，</a:t>
            </a:r>
            <a:r>
              <a:rPr lang="zh-CN" altLang="en-US" sz="1600" b="1" dirty="0">
                <a:solidFill>
                  <a:srgbClr val="FF0000"/>
                </a:solidFill>
                <a:latin typeface="微软雅黑" panose="020B0503020204020204" pitchFamily="34" charset="-122"/>
                <a:ea typeface="微软雅黑" panose="020B0503020204020204" pitchFamily="34" charset="-122"/>
              </a:rPr>
              <a:t>持续传播</a:t>
            </a:r>
            <a:r>
              <a:rPr lang="zh-CN" altLang="en-US" sz="1600" b="1" dirty="0">
                <a:solidFill>
                  <a:schemeClr val="accent5"/>
                </a:solidFill>
                <a:latin typeface="微软雅黑" panose="020B0503020204020204" pitchFamily="34" charset="-122"/>
                <a:ea typeface="微软雅黑" panose="020B0503020204020204" pitchFamily="34" charset="-122"/>
              </a:rPr>
              <a:t>品牌信息</a:t>
            </a:r>
            <a:endParaRPr lang="zh-CN" altLang="en-US" sz="1600" b="1" dirty="0">
              <a:solidFill>
                <a:schemeClr val="accent5"/>
              </a:solidFill>
              <a:latin typeface="微软雅黑" panose="020B0503020204020204" pitchFamily="34" charset="-122"/>
              <a:ea typeface="微软雅黑" panose="020B0503020204020204" pitchFamily="34" charset="-122"/>
            </a:endParaRPr>
          </a:p>
        </p:txBody>
      </p:sp>
      <p:sp>
        <p:nvSpPr>
          <p:cNvPr id="225" name="TextBox 50"/>
          <p:cNvSpPr txBox="1"/>
          <p:nvPr/>
        </p:nvSpPr>
        <p:spPr>
          <a:xfrm>
            <a:off x="5122784" y="2575292"/>
            <a:ext cx="3337648" cy="923328"/>
          </a:xfrm>
          <a:prstGeom prst="rect">
            <a:avLst/>
          </a:prstGeom>
          <a:noFill/>
        </p:spPr>
        <p:txBody>
          <a:bodyPr wrap="square" lIns="91438" tIns="45719" rIns="91438" bIns="45719" rtlCol="0">
            <a:spAutoFit/>
          </a:bodyPr>
          <a:lstStyle/>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紧抓品牌核心词，树立品牌正面形象</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行业热搜通用词优化，增大品牌曝光力度</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锁定热点及活动借势传播，提升品牌关注度</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94646" y="1768951"/>
            <a:ext cx="475774" cy="193040"/>
          </a:xfrm>
          <a:prstGeom prst="rect">
            <a:avLst/>
          </a:prstGeom>
        </p:spPr>
        <p:txBody>
          <a:bodyPr vert="horz" wrap="square" lIns="0" tIns="9048" rIns="0" bIns="0" rtlCol="0">
            <a:spAutoFit/>
          </a:bodyPr>
          <a:lstStyle/>
          <a:p>
            <a:pPr marL="12700">
              <a:lnSpc>
                <a:spcPct val="100000"/>
              </a:lnSpc>
              <a:spcBef>
                <a:spcPts val="95"/>
              </a:spcBef>
            </a:pPr>
            <a:r>
              <a:rPr sz="1200" dirty="0">
                <a:solidFill>
                  <a:srgbClr val="FF0000"/>
                </a:solidFill>
                <a:latin typeface="微软雅黑" panose="020B0503020204020204" pitchFamily="34" charset="-122"/>
                <a:ea typeface="微软雅黑" panose="020B0503020204020204" pitchFamily="34" charset="-122"/>
                <a:cs typeface="Noto Sans CJK JP Regular"/>
              </a:rPr>
              <a:t>优势</a:t>
            </a:r>
            <a:r>
              <a:rPr sz="1200" spc="-5" dirty="0">
                <a:solidFill>
                  <a:srgbClr val="FF0000"/>
                </a:solidFill>
                <a:latin typeface="微软雅黑" panose="020B0503020204020204" pitchFamily="34" charset="-122"/>
                <a:ea typeface="微软雅黑" panose="020B0503020204020204" pitchFamily="34" charset="-122"/>
                <a:cs typeface="Noto Sans CJK JP Regular"/>
              </a:rPr>
              <a:t>：</a:t>
            </a:r>
            <a:endParaRPr sz="1200">
              <a:latin typeface="微软雅黑" panose="020B0503020204020204" pitchFamily="34" charset="-122"/>
              <a:ea typeface="微软雅黑" panose="020B0503020204020204" pitchFamily="34" charset="-122"/>
              <a:cs typeface="Noto Sans CJK JP Regular"/>
            </a:endParaRPr>
          </a:p>
        </p:txBody>
      </p:sp>
      <p:sp>
        <p:nvSpPr>
          <p:cNvPr id="3" name="object 3"/>
          <p:cNvSpPr txBox="1"/>
          <p:nvPr/>
        </p:nvSpPr>
        <p:spPr>
          <a:xfrm>
            <a:off x="6694805" y="2156460"/>
            <a:ext cx="1177925" cy="193040"/>
          </a:xfrm>
          <a:prstGeom prst="rect">
            <a:avLst/>
          </a:prstGeom>
        </p:spPr>
        <p:txBody>
          <a:bodyPr vert="horz" wrap="square" lIns="0" tIns="9048" rIns="0" bIns="0" rtlCol="0">
            <a:spAutoFit/>
          </a:bodyPr>
          <a:lstStyle/>
          <a:p>
            <a:pPr marL="172720" indent="-160020">
              <a:lnSpc>
                <a:spcPct val="100000"/>
              </a:lnSpc>
              <a:spcBef>
                <a:spcPts val="95"/>
              </a:spcBef>
              <a:buClr>
                <a:srgbClr val="000000"/>
              </a:buClr>
              <a:buSzPct val="94000"/>
              <a:buFont typeface="Wingdings" panose="05000000000000000000"/>
              <a:buChar char=""/>
              <a:tabLst>
                <a:tab pos="172720" algn="l"/>
              </a:tabLst>
            </a:pPr>
            <a:r>
              <a:rPr sz="1200" dirty="0">
                <a:solidFill>
                  <a:srgbClr val="FF0000"/>
                </a:solidFill>
                <a:latin typeface="微软雅黑" panose="020B0503020204020204" pitchFamily="34" charset="-122"/>
                <a:ea typeface="微软雅黑" panose="020B0503020204020204" pitchFamily="34" charset="-122"/>
                <a:cs typeface="Noto Sans CJK JP Regular"/>
              </a:rPr>
              <a:t>一站式发</a:t>
            </a:r>
            <a:r>
              <a:rPr sz="1200" spc="-5" dirty="0">
                <a:solidFill>
                  <a:srgbClr val="FF0000"/>
                </a:solidFill>
                <a:latin typeface="微软雅黑" panose="020B0503020204020204" pitchFamily="34" charset="-122"/>
                <a:ea typeface="微软雅黑" panose="020B0503020204020204" pitchFamily="34" charset="-122"/>
                <a:cs typeface="Noto Sans CJK JP Regular"/>
              </a:rPr>
              <a:t>布</a:t>
            </a:r>
            <a:endParaRPr sz="1200">
              <a:latin typeface="微软雅黑" panose="020B0503020204020204" pitchFamily="34" charset="-122"/>
              <a:ea typeface="微软雅黑" panose="020B0503020204020204" pitchFamily="34" charset="-122"/>
              <a:cs typeface="Noto Sans CJK JP Regular"/>
            </a:endParaRPr>
          </a:p>
        </p:txBody>
      </p:sp>
      <p:sp>
        <p:nvSpPr>
          <p:cNvPr id="4" name="object 4"/>
          <p:cNvSpPr txBox="1"/>
          <p:nvPr/>
        </p:nvSpPr>
        <p:spPr>
          <a:xfrm>
            <a:off x="6694805" y="2576830"/>
            <a:ext cx="2177415" cy="193040"/>
          </a:xfrm>
          <a:prstGeom prst="rect">
            <a:avLst/>
          </a:prstGeom>
        </p:spPr>
        <p:txBody>
          <a:bodyPr vert="horz" wrap="square" lIns="0" tIns="9048" rIns="0" bIns="0" rtlCol="0">
            <a:spAutoFit/>
          </a:bodyPr>
          <a:lstStyle/>
          <a:p>
            <a:pPr marL="172720" indent="-160020">
              <a:lnSpc>
                <a:spcPct val="100000"/>
              </a:lnSpc>
              <a:spcBef>
                <a:spcPts val="95"/>
              </a:spcBef>
              <a:buClr>
                <a:srgbClr val="000000"/>
              </a:buClr>
              <a:buSzPct val="94000"/>
              <a:buFont typeface="Wingdings" panose="05000000000000000000"/>
              <a:buChar char=""/>
              <a:tabLst>
                <a:tab pos="172720" algn="l"/>
              </a:tabLst>
            </a:pPr>
            <a:r>
              <a:rPr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超过</a:t>
            </a:r>
            <a:r>
              <a:rPr sz="1200" spc="9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a:t>
            </a:r>
            <a:r>
              <a:rPr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项媒体特性筛选功</a:t>
            </a:r>
            <a:r>
              <a:rPr sz="1200" spc="-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能</a:t>
            </a:r>
            <a:endParaRPr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object 5"/>
          <p:cNvSpPr txBox="1"/>
          <p:nvPr/>
        </p:nvSpPr>
        <p:spPr>
          <a:xfrm>
            <a:off x="6694805" y="2997200"/>
            <a:ext cx="2002155" cy="193040"/>
          </a:xfrm>
          <a:prstGeom prst="rect">
            <a:avLst/>
          </a:prstGeom>
        </p:spPr>
        <p:txBody>
          <a:bodyPr vert="horz" wrap="square" lIns="0" tIns="9048" rIns="0" bIns="0" rtlCol="0">
            <a:spAutoFit/>
          </a:bodyPr>
          <a:lstStyle/>
          <a:p>
            <a:pPr marL="172720" indent="-160020">
              <a:lnSpc>
                <a:spcPct val="100000"/>
              </a:lnSpc>
              <a:spcBef>
                <a:spcPts val="95"/>
              </a:spcBef>
              <a:buClr>
                <a:srgbClr val="000000"/>
              </a:buClr>
              <a:buSzPct val="94000"/>
              <a:buFont typeface="Wingdings" panose="05000000000000000000"/>
              <a:buChar char=""/>
              <a:tabLst>
                <a:tab pos="172720" algn="l"/>
              </a:tabLst>
            </a:pPr>
            <a:r>
              <a:rPr sz="1200" spc="9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24</a:t>
            </a:r>
            <a:r>
              <a:rPr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小时出稿率超过</a:t>
            </a:r>
            <a:r>
              <a:rPr sz="1200" spc="9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80</a:t>
            </a:r>
            <a:r>
              <a:rPr sz="120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object 6"/>
          <p:cNvSpPr txBox="1"/>
          <p:nvPr/>
        </p:nvSpPr>
        <p:spPr>
          <a:xfrm>
            <a:off x="6694805" y="3418205"/>
            <a:ext cx="1683385" cy="193040"/>
          </a:xfrm>
          <a:prstGeom prst="rect">
            <a:avLst/>
          </a:prstGeom>
        </p:spPr>
        <p:txBody>
          <a:bodyPr vert="horz" wrap="square" lIns="0" tIns="9048" rIns="0" bIns="0" rtlCol="0">
            <a:spAutoFit/>
          </a:bodyPr>
          <a:lstStyle/>
          <a:p>
            <a:pPr marL="172720" indent="-160020">
              <a:lnSpc>
                <a:spcPct val="100000"/>
              </a:lnSpc>
              <a:spcBef>
                <a:spcPts val="95"/>
              </a:spcBef>
              <a:buClr>
                <a:srgbClr val="000000"/>
              </a:buClr>
              <a:buSzPct val="94000"/>
              <a:buFont typeface="Wingdings" panose="05000000000000000000"/>
              <a:buChar char=""/>
              <a:tabLst>
                <a:tab pos="172720" algn="l"/>
              </a:tabLst>
            </a:pPr>
            <a:r>
              <a:rPr sz="1200" dirty="0">
                <a:solidFill>
                  <a:srgbClr val="FF0000"/>
                </a:solidFill>
                <a:latin typeface="微软雅黑" panose="020B0503020204020204" pitchFamily="34" charset="-122"/>
                <a:ea typeface="微软雅黑" panose="020B0503020204020204" pitchFamily="34" charset="-122"/>
                <a:cs typeface="Noto Sans CJK JP Regular"/>
              </a:rPr>
              <a:t>一键导出执行报</a:t>
            </a:r>
            <a:r>
              <a:rPr sz="1200" spc="-5" dirty="0">
                <a:solidFill>
                  <a:srgbClr val="FF0000"/>
                </a:solidFill>
                <a:latin typeface="微软雅黑" panose="020B0503020204020204" pitchFamily="34" charset="-122"/>
                <a:ea typeface="微软雅黑" panose="020B0503020204020204" pitchFamily="34" charset="-122"/>
                <a:cs typeface="Noto Sans CJK JP Regular"/>
              </a:rPr>
              <a:t>表</a:t>
            </a:r>
            <a:endParaRPr sz="1200">
              <a:latin typeface="微软雅黑" panose="020B0503020204020204" pitchFamily="34" charset="-122"/>
              <a:ea typeface="微软雅黑" panose="020B0503020204020204" pitchFamily="34" charset="-122"/>
              <a:cs typeface="Noto Sans CJK JP Regular"/>
            </a:endParaRPr>
          </a:p>
        </p:txBody>
      </p:sp>
      <p:sp>
        <p:nvSpPr>
          <p:cNvPr id="7" name="object 7"/>
          <p:cNvSpPr txBox="1"/>
          <p:nvPr/>
        </p:nvSpPr>
        <p:spPr>
          <a:xfrm>
            <a:off x="6694805" y="3838575"/>
            <a:ext cx="2315845" cy="193040"/>
          </a:xfrm>
          <a:prstGeom prst="rect">
            <a:avLst/>
          </a:prstGeom>
        </p:spPr>
        <p:txBody>
          <a:bodyPr vert="horz" wrap="square" lIns="0" tIns="9048" rIns="0" bIns="0" rtlCol="0">
            <a:spAutoFit/>
          </a:bodyPr>
          <a:lstStyle/>
          <a:p>
            <a:pPr marL="172720" indent="-160020">
              <a:lnSpc>
                <a:spcPct val="100000"/>
              </a:lnSpc>
              <a:spcBef>
                <a:spcPts val="95"/>
              </a:spcBef>
              <a:buClr>
                <a:srgbClr val="000000"/>
              </a:buClr>
              <a:buSzPct val="94000"/>
              <a:buFont typeface="Wingdings" panose="05000000000000000000"/>
              <a:buChar char=""/>
              <a:tabLst>
                <a:tab pos="172720" algn="l"/>
              </a:tabLst>
            </a:pPr>
            <a:r>
              <a:rPr sz="1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发稿单价最低仅为市场价</a:t>
            </a:r>
            <a:r>
              <a:rPr sz="1200" spc="9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30</a:t>
            </a:r>
            <a:r>
              <a:rPr sz="120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object 11"/>
          <p:cNvSpPr/>
          <p:nvPr/>
        </p:nvSpPr>
        <p:spPr>
          <a:xfrm>
            <a:off x="2562398" y="3634740"/>
            <a:ext cx="3849832" cy="994410"/>
          </a:xfrm>
          <a:prstGeom prst="rect">
            <a:avLst/>
          </a:prstGeom>
          <a:blipFill>
            <a:blip r:embed="rId1" cstate="print"/>
            <a:stretch>
              <a:fillRect/>
            </a:stretch>
          </a:blipFill>
        </p:spPr>
        <p:txBody>
          <a:bodyPr wrap="square" lIns="0" tIns="0" rIns="0" bIns="0" rtlCol="0"/>
          <a:lstStyle/>
          <a:p>
            <a:endParaRPr sz="1350"/>
          </a:p>
        </p:txBody>
      </p:sp>
      <p:sp>
        <p:nvSpPr>
          <p:cNvPr id="12" name="object 12"/>
          <p:cNvSpPr/>
          <p:nvPr/>
        </p:nvSpPr>
        <p:spPr>
          <a:xfrm>
            <a:off x="5844158" y="4144517"/>
            <a:ext cx="438912" cy="342900"/>
          </a:xfrm>
          <a:prstGeom prst="rect">
            <a:avLst/>
          </a:prstGeom>
          <a:blipFill>
            <a:blip r:embed="rId2" cstate="print"/>
            <a:stretch>
              <a:fillRect/>
            </a:stretch>
          </a:blipFill>
        </p:spPr>
        <p:txBody>
          <a:bodyPr wrap="square" lIns="0" tIns="0" rIns="0" bIns="0" rtlCol="0"/>
          <a:lstStyle/>
          <a:p>
            <a:endParaRPr sz="1350"/>
          </a:p>
        </p:txBody>
      </p:sp>
      <p:sp>
        <p:nvSpPr>
          <p:cNvPr id="13" name="object 13"/>
          <p:cNvSpPr/>
          <p:nvPr/>
        </p:nvSpPr>
        <p:spPr>
          <a:xfrm>
            <a:off x="5853303" y="3719322"/>
            <a:ext cx="429768" cy="352044"/>
          </a:xfrm>
          <a:prstGeom prst="rect">
            <a:avLst/>
          </a:prstGeom>
          <a:blipFill>
            <a:blip r:embed="rId3" cstate="print"/>
            <a:stretch>
              <a:fillRect/>
            </a:stretch>
          </a:blipFill>
        </p:spPr>
        <p:txBody>
          <a:bodyPr wrap="square" lIns="0" tIns="0" rIns="0" bIns="0" rtlCol="0"/>
          <a:lstStyle/>
          <a:p>
            <a:endParaRPr sz="1350"/>
          </a:p>
        </p:txBody>
      </p:sp>
      <p:sp>
        <p:nvSpPr>
          <p:cNvPr id="14" name="object 14"/>
          <p:cNvSpPr/>
          <p:nvPr/>
        </p:nvSpPr>
        <p:spPr>
          <a:xfrm>
            <a:off x="4765166" y="4191381"/>
            <a:ext cx="437769" cy="322326"/>
          </a:xfrm>
          <a:prstGeom prst="rect">
            <a:avLst/>
          </a:prstGeom>
          <a:blipFill>
            <a:blip r:embed="rId4" cstate="print"/>
            <a:stretch>
              <a:fillRect/>
            </a:stretch>
          </a:blipFill>
        </p:spPr>
        <p:txBody>
          <a:bodyPr wrap="square" lIns="0" tIns="0" rIns="0" bIns="0" rtlCol="0"/>
          <a:lstStyle/>
          <a:p>
            <a:endParaRPr sz="1350"/>
          </a:p>
        </p:txBody>
      </p:sp>
      <p:sp>
        <p:nvSpPr>
          <p:cNvPr id="15" name="object 15"/>
          <p:cNvSpPr/>
          <p:nvPr/>
        </p:nvSpPr>
        <p:spPr>
          <a:xfrm>
            <a:off x="3112389" y="3719322"/>
            <a:ext cx="472059" cy="292608"/>
          </a:xfrm>
          <a:prstGeom prst="rect">
            <a:avLst/>
          </a:prstGeom>
          <a:blipFill>
            <a:blip r:embed="rId5" cstate="print"/>
            <a:stretch>
              <a:fillRect/>
            </a:stretch>
          </a:blipFill>
        </p:spPr>
        <p:txBody>
          <a:bodyPr wrap="square" lIns="0" tIns="0" rIns="0" bIns="0" rtlCol="0"/>
          <a:lstStyle/>
          <a:p>
            <a:endParaRPr sz="1350"/>
          </a:p>
        </p:txBody>
      </p:sp>
      <p:sp>
        <p:nvSpPr>
          <p:cNvPr id="16" name="object 16"/>
          <p:cNvSpPr/>
          <p:nvPr/>
        </p:nvSpPr>
        <p:spPr>
          <a:xfrm>
            <a:off x="2607183" y="3719322"/>
            <a:ext cx="437768" cy="292608"/>
          </a:xfrm>
          <a:prstGeom prst="rect">
            <a:avLst/>
          </a:prstGeom>
          <a:blipFill>
            <a:blip r:embed="rId6" cstate="print"/>
            <a:stretch>
              <a:fillRect/>
            </a:stretch>
          </a:blipFill>
        </p:spPr>
        <p:txBody>
          <a:bodyPr wrap="square" lIns="0" tIns="0" rIns="0" bIns="0" rtlCol="0"/>
          <a:lstStyle/>
          <a:p>
            <a:endParaRPr sz="1350"/>
          </a:p>
        </p:txBody>
      </p:sp>
      <p:sp>
        <p:nvSpPr>
          <p:cNvPr id="17" name="object 17"/>
          <p:cNvSpPr/>
          <p:nvPr/>
        </p:nvSpPr>
        <p:spPr>
          <a:xfrm>
            <a:off x="4223384" y="4191381"/>
            <a:ext cx="441197" cy="273177"/>
          </a:xfrm>
          <a:prstGeom prst="rect">
            <a:avLst/>
          </a:prstGeom>
          <a:blipFill>
            <a:blip r:embed="rId7" cstate="print"/>
            <a:stretch>
              <a:fillRect/>
            </a:stretch>
          </a:blipFill>
        </p:spPr>
        <p:txBody>
          <a:bodyPr wrap="square" lIns="0" tIns="0" rIns="0" bIns="0" rtlCol="0"/>
          <a:lstStyle/>
          <a:p>
            <a:endParaRPr sz="1350"/>
          </a:p>
        </p:txBody>
      </p:sp>
      <p:sp>
        <p:nvSpPr>
          <p:cNvPr id="18" name="object 18"/>
          <p:cNvSpPr/>
          <p:nvPr/>
        </p:nvSpPr>
        <p:spPr>
          <a:xfrm>
            <a:off x="2562398" y="788670"/>
            <a:ext cx="3849832" cy="514350"/>
          </a:xfrm>
          <a:prstGeom prst="rect">
            <a:avLst/>
          </a:prstGeom>
          <a:blipFill>
            <a:blip r:embed="rId8" cstate="print"/>
            <a:stretch>
              <a:fillRect/>
            </a:stretch>
          </a:blipFill>
        </p:spPr>
        <p:txBody>
          <a:bodyPr wrap="square" lIns="0" tIns="0" rIns="0" bIns="0" rtlCol="0"/>
          <a:lstStyle/>
          <a:p>
            <a:endParaRPr sz="1350"/>
          </a:p>
        </p:txBody>
      </p:sp>
      <p:sp>
        <p:nvSpPr>
          <p:cNvPr id="19" name="object 19"/>
          <p:cNvSpPr/>
          <p:nvPr/>
        </p:nvSpPr>
        <p:spPr>
          <a:xfrm>
            <a:off x="3719322" y="882395"/>
            <a:ext cx="371475" cy="318897"/>
          </a:xfrm>
          <a:prstGeom prst="rect">
            <a:avLst/>
          </a:prstGeom>
          <a:blipFill>
            <a:blip r:embed="rId9" cstate="print"/>
            <a:stretch>
              <a:fillRect/>
            </a:stretch>
          </a:blipFill>
        </p:spPr>
        <p:txBody>
          <a:bodyPr wrap="square" lIns="0" tIns="0" rIns="0" bIns="0" rtlCol="0"/>
          <a:lstStyle/>
          <a:p>
            <a:endParaRPr sz="1350"/>
          </a:p>
        </p:txBody>
      </p:sp>
      <p:sp>
        <p:nvSpPr>
          <p:cNvPr id="20" name="object 20"/>
          <p:cNvSpPr/>
          <p:nvPr/>
        </p:nvSpPr>
        <p:spPr>
          <a:xfrm>
            <a:off x="2607183" y="1354454"/>
            <a:ext cx="438911" cy="301752"/>
          </a:xfrm>
          <a:prstGeom prst="rect">
            <a:avLst/>
          </a:prstGeom>
          <a:blipFill>
            <a:blip r:embed="rId10" cstate="print"/>
            <a:stretch>
              <a:fillRect/>
            </a:stretch>
          </a:blipFill>
        </p:spPr>
        <p:txBody>
          <a:bodyPr wrap="square" lIns="0" tIns="0" rIns="0" bIns="0" rtlCol="0"/>
          <a:lstStyle/>
          <a:p>
            <a:endParaRPr sz="1350"/>
          </a:p>
        </p:txBody>
      </p:sp>
      <p:sp>
        <p:nvSpPr>
          <p:cNvPr id="21" name="object 21"/>
          <p:cNvSpPr/>
          <p:nvPr/>
        </p:nvSpPr>
        <p:spPr>
          <a:xfrm>
            <a:off x="5297805" y="941831"/>
            <a:ext cx="464058" cy="177165"/>
          </a:xfrm>
          <a:prstGeom prst="rect">
            <a:avLst/>
          </a:prstGeom>
          <a:blipFill>
            <a:blip r:embed="rId11" cstate="print"/>
            <a:stretch>
              <a:fillRect/>
            </a:stretch>
          </a:blipFill>
        </p:spPr>
        <p:txBody>
          <a:bodyPr wrap="square" lIns="0" tIns="0" rIns="0" bIns="0" rtlCol="0"/>
          <a:lstStyle/>
          <a:p>
            <a:endParaRPr sz="1350"/>
          </a:p>
        </p:txBody>
      </p:sp>
      <p:sp>
        <p:nvSpPr>
          <p:cNvPr id="22" name="object 22"/>
          <p:cNvSpPr/>
          <p:nvPr/>
        </p:nvSpPr>
        <p:spPr>
          <a:xfrm>
            <a:off x="5877305" y="882395"/>
            <a:ext cx="371475" cy="317754"/>
          </a:xfrm>
          <a:prstGeom prst="rect">
            <a:avLst/>
          </a:prstGeom>
          <a:blipFill>
            <a:blip r:embed="rId12" cstate="print"/>
            <a:stretch>
              <a:fillRect/>
            </a:stretch>
          </a:blipFill>
        </p:spPr>
        <p:txBody>
          <a:bodyPr wrap="square" lIns="0" tIns="0" rIns="0" bIns="0" rtlCol="0"/>
          <a:lstStyle/>
          <a:p>
            <a:endParaRPr sz="1350"/>
          </a:p>
        </p:txBody>
      </p:sp>
      <p:sp>
        <p:nvSpPr>
          <p:cNvPr id="23" name="object 23"/>
          <p:cNvSpPr/>
          <p:nvPr/>
        </p:nvSpPr>
        <p:spPr>
          <a:xfrm>
            <a:off x="4197096" y="882395"/>
            <a:ext cx="467486" cy="296036"/>
          </a:xfrm>
          <a:prstGeom prst="rect">
            <a:avLst/>
          </a:prstGeom>
          <a:blipFill>
            <a:blip r:embed="rId13" cstate="print"/>
            <a:stretch>
              <a:fillRect/>
            </a:stretch>
          </a:blipFill>
        </p:spPr>
        <p:txBody>
          <a:bodyPr wrap="square" lIns="0" tIns="0" rIns="0" bIns="0" rtlCol="0"/>
          <a:lstStyle/>
          <a:p>
            <a:endParaRPr sz="1350"/>
          </a:p>
        </p:txBody>
      </p:sp>
      <p:sp>
        <p:nvSpPr>
          <p:cNvPr id="24" name="object 24"/>
          <p:cNvSpPr/>
          <p:nvPr/>
        </p:nvSpPr>
        <p:spPr>
          <a:xfrm>
            <a:off x="4765166" y="882395"/>
            <a:ext cx="437769" cy="296036"/>
          </a:xfrm>
          <a:prstGeom prst="rect">
            <a:avLst/>
          </a:prstGeom>
          <a:blipFill>
            <a:blip r:embed="rId14" cstate="print"/>
            <a:stretch>
              <a:fillRect/>
            </a:stretch>
          </a:blipFill>
        </p:spPr>
        <p:txBody>
          <a:bodyPr wrap="square" lIns="0" tIns="0" rIns="0" bIns="0" rtlCol="0"/>
          <a:lstStyle/>
          <a:p>
            <a:endParaRPr sz="1350"/>
          </a:p>
        </p:txBody>
      </p:sp>
      <p:sp>
        <p:nvSpPr>
          <p:cNvPr id="25" name="object 25"/>
          <p:cNvSpPr/>
          <p:nvPr/>
        </p:nvSpPr>
        <p:spPr>
          <a:xfrm>
            <a:off x="2537459" y="1268729"/>
            <a:ext cx="3874770" cy="994409"/>
          </a:xfrm>
          <a:prstGeom prst="rect">
            <a:avLst/>
          </a:prstGeom>
          <a:blipFill>
            <a:blip r:embed="rId15" cstate="print"/>
            <a:stretch>
              <a:fillRect/>
            </a:stretch>
          </a:blipFill>
        </p:spPr>
        <p:txBody>
          <a:bodyPr wrap="square" lIns="0" tIns="0" rIns="0" bIns="0" rtlCol="0"/>
          <a:lstStyle/>
          <a:p>
            <a:endParaRPr sz="1350"/>
          </a:p>
        </p:txBody>
      </p:sp>
      <p:sp>
        <p:nvSpPr>
          <p:cNvPr id="26" name="object 26"/>
          <p:cNvSpPr/>
          <p:nvPr/>
        </p:nvSpPr>
        <p:spPr>
          <a:xfrm>
            <a:off x="4191381" y="1354454"/>
            <a:ext cx="468629" cy="274320"/>
          </a:xfrm>
          <a:prstGeom prst="rect">
            <a:avLst/>
          </a:prstGeom>
          <a:blipFill>
            <a:blip r:embed="rId16" cstate="print"/>
            <a:stretch>
              <a:fillRect/>
            </a:stretch>
          </a:blipFill>
        </p:spPr>
        <p:txBody>
          <a:bodyPr wrap="square" lIns="0" tIns="0" rIns="0" bIns="0" rtlCol="0"/>
          <a:lstStyle/>
          <a:p>
            <a:endParaRPr sz="1350"/>
          </a:p>
        </p:txBody>
      </p:sp>
      <p:sp>
        <p:nvSpPr>
          <p:cNvPr id="27" name="object 27"/>
          <p:cNvSpPr/>
          <p:nvPr/>
        </p:nvSpPr>
        <p:spPr>
          <a:xfrm>
            <a:off x="4765166" y="1836800"/>
            <a:ext cx="440055" cy="286893"/>
          </a:xfrm>
          <a:prstGeom prst="rect">
            <a:avLst/>
          </a:prstGeom>
          <a:blipFill>
            <a:blip r:embed="rId17" cstate="print"/>
            <a:stretch>
              <a:fillRect/>
            </a:stretch>
          </a:blipFill>
        </p:spPr>
        <p:txBody>
          <a:bodyPr wrap="square" lIns="0" tIns="0" rIns="0" bIns="0" rtlCol="0"/>
          <a:lstStyle/>
          <a:p>
            <a:endParaRPr sz="1350"/>
          </a:p>
        </p:txBody>
      </p:sp>
      <p:sp>
        <p:nvSpPr>
          <p:cNvPr id="28" name="object 28"/>
          <p:cNvSpPr/>
          <p:nvPr/>
        </p:nvSpPr>
        <p:spPr>
          <a:xfrm>
            <a:off x="5271516" y="1415033"/>
            <a:ext cx="490347" cy="208025"/>
          </a:xfrm>
          <a:prstGeom prst="rect">
            <a:avLst/>
          </a:prstGeom>
          <a:blipFill>
            <a:blip r:embed="rId18" cstate="print"/>
            <a:stretch>
              <a:fillRect/>
            </a:stretch>
          </a:blipFill>
        </p:spPr>
        <p:txBody>
          <a:bodyPr wrap="square" lIns="0" tIns="0" rIns="0" bIns="0" rtlCol="0"/>
          <a:lstStyle/>
          <a:p>
            <a:endParaRPr sz="1350"/>
          </a:p>
        </p:txBody>
      </p:sp>
      <p:sp>
        <p:nvSpPr>
          <p:cNvPr id="29" name="object 29"/>
          <p:cNvSpPr/>
          <p:nvPr/>
        </p:nvSpPr>
        <p:spPr>
          <a:xfrm>
            <a:off x="2607183" y="1343025"/>
            <a:ext cx="472059" cy="307466"/>
          </a:xfrm>
          <a:prstGeom prst="rect">
            <a:avLst/>
          </a:prstGeom>
          <a:blipFill>
            <a:blip r:embed="rId19" cstate="print"/>
            <a:stretch>
              <a:fillRect/>
            </a:stretch>
          </a:blipFill>
        </p:spPr>
        <p:txBody>
          <a:bodyPr wrap="square" lIns="0" tIns="0" rIns="0" bIns="0" rtlCol="0"/>
          <a:lstStyle/>
          <a:p>
            <a:endParaRPr sz="1350"/>
          </a:p>
        </p:txBody>
      </p:sp>
      <p:sp>
        <p:nvSpPr>
          <p:cNvPr id="30" name="object 30"/>
          <p:cNvSpPr/>
          <p:nvPr/>
        </p:nvSpPr>
        <p:spPr>
          <a:xfrm>
            <a:off x="3686175" y="1354454"/>
            <a:ext cx="445770" cy="296036"/>
          </a:xfrm>
          <a:prstGeom prst="rect">
            <a:avLst/>
          </a:prstGeom>
          <a:blipFill>
            <a:blip r:embed="rId20" cstate="print"/>
            <a:stretch>
              <a:fillRect/>
            </a:stretch>
          </a:blipFill>
        </p:spPr>
        <p:txBody>
          <a:bodyPr wrap="square" lIns="0" tIns="0" rIns="0" bIns="0" rtlCol="0"/>
          <a:lstStyle/>
          <a:p>
            <a:endParaRPr sz="1350"/>
          </a:p>
        </p:txBody>
      </p:sp>
      <p:sp>
        <p:nvSpPr>
          <p:cNvPr id="31" name="object 31"/>
          <p:cNvSpPr/>
          <p:nvPr/>
        </p:nvSpPr>
        <p:spPr>
          <a:xfrm>
            <a:off x="5304662" y="1859661"/>
            <a:ext cx="438912" cy="213741"/>
          </a:xfrm>
          <a:prstGeom prst="rect">
            <a:avLst/>
          </a:prstGeom>
          <a:blipFill>
            <a:blip r:embed="rId21" cstate="print"/>
            <a:stretch>
              <a:fillRect/>
            </a:stretch>
          </a:blipFill>
        </p:spPr>
        <p:txBody>
          <a:bodyPr wrap="square" lIns="0" tIns="0" rIns="0" bIns="0" rtlCol="0"/>
          <a:lstStyle/>
          <a:p>
            <a:endParaRPr sz="1350"/>
          </a:p>
        </p:txBody>
      </p:sp>
      <p:sp>
        <p:nvSpPr>
          <p:cNvPr id="32" name="object 32"/>
          <p:cNvSpPr/>
          <p:nvPr/>
        </p:nvSpPr>
        <p:spPr>
          <a:xfrm>
            <a:off x="5844158" y="1836800"/>
            <a:ext cx="472058" cy="274320"/>
          </a:xfrm>
          <a:prstGeom prst="rect">
            <a:avLst/>
          </a:prstGeom>
          <a:blipFill>
            <a:blip r:embed="rId22" cstate="print"/>
            <a:stretch>
              <a:fillRect/>
            </a:stretch>
          </a:blipFill>
        </p:spPr>
        <p:txBody>
          <a:bodyPr wrap="square" lIns="0" tIns="0" rIns="0" bIns="0" rtlCol="0"/>
          <a:lstStyle/>
          <a:p>
            <a:endParaRPr sz="1350"/>
          </a:p>
        </p:txBody>
      </p:sp>
      <p:sp>
        <p:nvSpPr>
          <p:cNvPr id="33" name="object 33"/>
          <p:cNvSpPr/>
          <p:nvPr/>
        </p:nvSpPr>
        <p:spPr>
          <a:xfrm>
            <a:off x="2537459" y="2194559"/>
            <a:ext cx="3874770" cy="548640"/>
          </a:xfrm>
          <a:prstGeom prst="rect">
            <a:avLst/>
          </a:prstGeom>
          <a:blipFill>
            <a:blip r:embed="rId23" cstate="print"/>
            <a:stretch>
              <a:fillRect/>
            </a:stretch>
          </a:blipFill>
        </p:spPr>
        <p:txBody>
          <a:bodyPr wrap="square" lIns="0" tIns="0" rIns="0" bIns="0" rtlCol="0"/>
          <a:lstStyle/>
          <a:p>
            <a:endParaRPr sz="1350"/>
          </a:p>
        </p:txBody>
      </p:sp>
      <p:sp>
        <p:nvSpPr>
          <p:cNvPr id="34" name="object 34"/>
          <p:cNvSpPr/>
          <p:nvPr/>
        </p:nvSpPr>
        <p:spPr>
          <a:xfrm>
            <a:off x="2607183" y="2359151"/>
            <a:ext cx="441197" cy="164592"/>
          </a:xfrm>
          <a:prstGeom prst="rect">
            <a:avLst/>
          </a:prstGeom>
          <a:blipFill>
            <a:blip r:embed="rId24" cstate="print"/>
            <a:stretch>
              <a:fillRect/>
            </a:stretch>
          </a:blipFill>
        </p:spPr>
        <p:txBody>
          <a:bodyPr wrap="square" lIns="0" tIns="0" rIns="0" bIns="0" rtlCol="0"/>
          <a:lstStyle/>
          <a:p>
            <a:endParaRPr sz="1350"/>
          </a:p>
        </p:txBody>
      </p:sp>
      <p:sp>
        <p:nvSpPr>
          <p:cNvPr id="35" name="object 35"/>
          <p:cNvSpPr/>
          <p:nvPr/>
        </p:nvSpPr>
        <p:spPr>
          <a:xfrm>
            <a:off x="3146678" y="2300858"/>
            <a:ext cx="442341" cy="296036"/>
          </a:xfrm>
          <a:prstGeom prst="rect">
            <a:avLst/>
          </a:prstGeom>
          <a:blipFill>
            <a:blip r:embed="rId25" cstate="print"/>
            <a:stretch>
              <a:fillRect/>
            </a:stretch>
          </a:blipFill>
        </p:spPr>
        <p:txBody>
          <a:bodyPr wrap="square" lIns="0" tIns="0" rIns="0" bIns="0" rtlCol="0"/>
          <a:lstStyle/>
          <a:p>
            <a:endParaRPr sz="1350"/>
          </a:p>
        </p:txBody>
      </p:sp>
      <p:sp>
        <p:nvSpPr>
          <p:cNvPr id="36" name="object 36"/>
          <p:cNvSpPr/>
          <p:nvPr/>
        </p:nvSpPr>
        <p:spPr>
          <a:xfrm>
            <a:off x="4765166" y="2300858"/>
            <a:ext cx="404622" cy="296036"/>
          </a:xfrm>
          <a:prstGeom prst="rect">
            <a:avLst/>
          </a:prstGeom>
          <a:blipFill>
            <a:blip r:embed="rId26" cstate="print"/>
            <a:stretch>
              <a:fillRect/>
            </a:stretch>
          </a:blipFill>
        </p:spPr>
        <p:txBody>
          <a:bodyPr wrap="square" lIns="0" tIns="0" rIns="0" bIns="0" rtlCol="0"/>
          <a:lstStyle/>
          <a:p>
            <a:endParaRPr sz="1350"/>
          </a:p>
        </p:txBody>
      </p:sp>
      <p:sp>
        <p:nvSpPr>
          <p:cNvPr id="37" name="object 37"/>
          <p:cNvSpPr/>
          <p:nvPr/>
        </p:nvSpPr>
        <p:spPr>
          <a:xfrm>
            <a:off x="5304662" y="2300858"/>
            <a:ext cx="438912" cy="316611"/>
          </a:xfrm>
          <a:prstGeom prst="rect">
            <a:avLst/>
          </a:prstGeom>
          <a:blipFill>
            <a:blip r:embed="rId27" cstate="print"/>
            <a:stretch>
              <a:fillRect/>
            </a:stretch>
          </a:blipFill>
        </p:spPr>
        <p:txBody>
          <a:bodyPr wrap="square" lIns="0" tIns="0" rIns="0" bIns="0" rtlCol="0"/>
          <a:lstStyle/>
          <a:p>
            <a:endParaRPr sz="1350"/>
          </a:p>
        </p:txBody>
      </p:sp>
      <p:sp>
        <p:nvSpPr>
          <p:cNvPr id="38" name="object 38"/>
          <p:cNvSpPr/>
          <p:nvPr/>
        </p:nvSpPr>
        <p:spPr>
          <a:xfrm>
            <a:off x="4225671" y="2359151"/>
            <a:ext cx="444627" cy="184022"/>
          </a:xfrm>
          <a:prstGeom prst="rect">
            <a:avLst/>
          </a:prstGeom>
          <a:blipFill>
            <a:blip r:embed="rId28" cstate="print"/>
            <a:stretch>
              <a:fillRect/>
            </a:stretch>
          </a:blipFill>
        </p:spPr>
        <p:txBody>
          <a:bodyPr wrap="square" lIns="0" tIns="0" rIns="0" bIns="0" rtlCol="0"/>
          <a:lstStyle/>
          <a:p>
            <a:endParaRPr sz="1350"/>
          </a:p>
        </p:txBody>
      </p:sp>
      <p:sp>
        <p:nvSpPr>
          <p:cNvPr id="39" name="object 39"/>
          <p:cNvSpPr/>
          <p:nvPr/>
        </p:nvSpPr>
        <p:spPr>
          <a:xfrm>
            <a:off x="5877305" y="2251709"/>
            <a:ext cx="371475" cy="345186"/>
          </a:xfrm>
          <a:prstGeom prst="rect">
            <a:avLst/>
          </a:prstGeom>
          <a:blipFill>
            <a:blip r:embed="rId29" cstate="print"/>
            <a:stretch>
              <a:fillRect/>
            </a:stretch>
          </a:blipFill>
        </p:spPr>
        <p:txBody>
          <a:bodyPr wrap="square" lIns="0" tIns="0" rIns="0" bIns="0" rtlCol="0"/>
          <a:lstStyle/>
          <a:p>
            <a:endParaRPr sz="1350"/>
          </a:p>
        </p:txBody>
      </p:sp>
      <p:sp>
        <p:nvSpPr>
          <p:cNvPr id="40" name="object 40"/>
          <p:cNvSpPr/>
          <p:nvPr/>
        </p:nvSpPr>
        <p:spPr>
          <a:xfrm>
            <a:off x="2537459" y="2674619"/>
            <a:ext cx="3874770" cy="548640"/>
          </a:xfrm>
          <a:prstGeom prst="rect">
            <a:avLst/>
          </a:prstGeom>
          <a:blipFill>
            <a:blip r:embed="rId30" cstate="print"/>
            <a:stretch>
              <a:fillRect/>
            </a:stretch>
          </a:blipFill>
        </p:spPr>
        <p:txBody>
          <a:bodyPr wrap="square" lIns="0" tIns="0" rIns="0" bIns="0" rtlCol="0"/>
          <a:lstStyle/>
          <a:p>
            <a:endParaRPr sz="1350"/>
          </a:p>
        </p:txBody>
      </p:sp>
      <p:sp>
        <p:nvSpPr>
          <p:cNvPr id="41" name="object 41"/>
          <p:cNvSpPr/>
          <p:nvPr/>
        </p:nvSpPr>
        <p:spPr>
          <a:xfrm>
            <a:off x="2607183" y="3305556"/>
            <a:ext cx="412040" cy="238886"/>
          </a:xfrm>
          <a:prstGeom prst="rect">
            <a:avLst/>
          </a:prstGeom>
          <a:blipFill>
            <a:blip r:embed="rId31" cstate="print"/>
            <a:stretch>
              <a:fillRect/>
            </a:stretch>
          </a:blipFill>
        </p:spPr>
        <p:txBody>
          <a:bodyPr wrap="square" lIns="0" tIns="0" rIns="0" bIns="0" rtlCol="0"/>
          <a:lstStyle/>
          <a:p>
            <a:endParaRPr sz="1350"/>
          </a:p>
        </p:txBody>
      </p:sp>
      <p:sp>
        <p:nvSpPr>
          <p:cNvPr id="42" name="object 42"/>
          <p:cNvSpPr/>
          <p:nvPr/>
        </p:nvSpPr>
        <p:spPr>
          <a:xfrm>
            <a:off x="3146678" y="2774060"/>
            <a:ext cx="416052" cy="272034"/>
          </a:xfrm>
          <a:prstGeom prst="rect">
            <a:avLst/>
          </a:prstGeom>
          <a:blipFill>
            <a:blip r:embed="rId32" cstate="print"/>
            <a:stretch>
              <a:fillRect/>
            </a:stretch>
          </a:blipFill>
        </p:spPr>
        <p:txBody>
          <a:bodyPr wrap="square" lIns="0" tIns="0" rIns="0" bIns="0" rtlCol="0"/>
          <a:lstStyle/>
          <a:p>
            <a:endParaRPr sz="1350"/>
          </a:p>
        </p:txBody>
      </p:sp>
      <p:sp>
        <p:nvSpPr>
          <p:cNvPr id="43" name="object 43"/>
          <p:cNvSpPr/>
          <p:nvPr/>
        </p:nvSpPr>
        <p:spPr>
          <a:xfrm>
            <a:off x="2537459" y="3154680"/>
            <a:ext cx="3874770" cy="514350"/>
          </a:xfrm>
          <a:prstGeom prst="rect">
            <a:avLst/>
          </a:prstGeom>
          <a:blipFill>
            <a:blip r:embed="rId33" cstate="print"/>
            <a:stretch>
              <a:fillRect/>
            </a:stretch>
          </a:blipFill>
        </p:spPr>
        <p:txBody>
          <a:bodyPr wrap="square" lIns="0" tIns="0" rIns="0" bIns="0" rtlCol="0"/>
          <a:lstStyle/>
          <a:p>
            <a:endParaRPr sz="1350"/>
          </a:p>
        </p:txBody>
      </p:sp>
      <p:sp>
        <p:nvSpPr>
          <p:cNvPr id="44" name="object 44"/>
          <p:cNvSpPr/>
          <p:nvPr/>
        </p:nvSpPr>
        <p:spPr>
          <a:xfrm>
            <a:off x="3673601" y="4250816"/>
            <a:ext cx="451484" cy="221742"/>
          </a:xfrm>
          <a:prstGeom prst="rect">
            <a:avLst/>
          </a:prstGeom>
          <a:blipFill>
            <a:blip r:embed="rId34" cstate="print"/>
            <a:stretch>
              <a:fillRect/>
            </a:stretch>
          </a:blipFill>
        </p:spPr>
        <p:txBody>
          <a:bodyPr wrap="square" lIns="0" tIns="0" rIns="0" bIns="0" rtlCol="0"/>
          <a:lstStyle/>
          <a:p>
            <a:endParaRPr sz="1350"/>
          </a:p>
        </p:txBody>
      </p:sp>
      <p:sp>
        <p:nvSpPr>
          <p:cNvPr id="45" name="object 45"/>
          <p:cNvSpPr/>
          <p:nvPr/>
        </p:nvSpPr>
        <p:spPr>
          <a:xfrm>
            <a:off x="4765166" y="3305556"/>
            <a:ext cx="437769" cy="248030"/>
          </a:xfrm>
          <a:prstGeom prst="rect">
            <a:avLst/>
          </a:prstGeom>
          <a:blipFill>
            <a:blip r:embed="rId35" cstate="print"/>
            <a:stretch>
              <a:fillRect/>
            </a:stretch>
          </a:blipFill>
        </p:spPr>
        <p:txBody>
          <a:bodyPr wrap="square" lIns="0" tIns="0" rIns="0" bIns="0" rtlCol="0"/>
          <a:lstStyle/>
          <a:p>
            <a:endParaRPr sz="1350"/>
          </a:p>
        </p:txBody>
      </p:sp>
      <p:sp>
        <p:nvSpPr>
          <p:cNvPr id="46" name="object 46"/>
          <p:cNvSpPr/>
          <p:nvPr/>
        </p:nvSpPr>
        <p:spPr>
          <a:xfrm>
            <a:off x="5278373" y="3305556"/>
            <a:ext cx="465201" cy="195453"/>
          </a:xfrm>
          <a:prstGeom prst="rect">
            <a:avLst/>
          </a:prstGeom>
          <a:blipFill>
            <a:blip r:embed="rId36" cstate="print"/>
            <a:stretch>
              <a:fillRect/>
            </a:stretch>
          </a:blipFill>
        </p:spPr>
        <p:txBody>
          <a:bodyPr wrap="square" lIns="0" tIns="0" rIns="0" bIns="0" rtlCol="0"/>
          <a:lstStyle/>
          <a:p>
            <a:endParaRPr sz="1350"/>
          </a:p>
        </p:txBody>
      </p:sp>
      <p:sp>
        <p:nvSpPr>
          <p:cNvPr id="47" name="object 47"/>
          <p:cNvSpPr/>
          <p:nvPr/>
        </p:nvSpPr>
        <p:spPr>
          <a:xfrm>
            <a:off x="4225671" y="3719322"/>
            <a:ext cx="433197" cy="298322"/>
          </a:xfrm>
          <a:prstGeom prst="rect">
            <a:avLst/>
          </a:prstGeom>
          <a:blipFill>
            <a:blip r:embed="rId37" cstate="print"/>
            <a:stretch>
              <a:fillRect/>
            </a:stretch>
          </a:blipFill>
        </p:spPr>
        <p:txBody>
          <a:bodyPr wrap="square" lIns="0" tIns="0" rIns="0" bIns="0" rtlCol="0"/>
          <a:lstStyle/>
          <a:p>
            <a:endParaRPr sz="1350"/>
          </a:p>
        </p:txBody>
      </p:sp>
      <p:sp>
        <p:nvSpPr>
          <p:cNvPr id="48" name="object 48"/>
          <p:cNvSpPr/>
          <p:nvPr/>
        </p:nvSpPr>
        <p:spPr>
          <a:xfrm>
            <a:off x="3686175" y="3777615"/>
            <a:ext cx="472059" cy="221742"/>
          </a:xfrm>
          <a:prstGeom prst="rect">
            <a:avLst/>
          </a:prstGeom>
          <a:blipFill>
            <a:blip r:embed="rId38" cstate="print"/>
            <a:stretch>
              <a:fillRect/>
            </a:stretch>
          </a:blipFill>
        </p:spPr>
        <p:txBody>
          <a:bodyPr wrap="square" lIns="0" tIns="0" rIns="0" bIns="0" rtlCol="0"/>
          <a:lstStyle/>
          <a:p>
            <a:endParaRPr sz="1350"/>
          </a:p>
        </p:txBody>
      </p:sp>
      <p:sp>
        <p:nvSpPr>
          <p:cNvPr id="49" name="object 49"/>
          <p:cNvSpPr/>
          <p:nvPr/>
        </p:nvSpPr>
        <p:spPr>
          <a:xfrm>
            <a:off x="4730876" y="3719322"/>
            <a:ext cx="481203" cy="220598"/>
          </a:xfrm>
          <a:prstGeom prst="rect">
            <a:avLst/>
          </a:prstGeom>
          <a:blipFill>
            <a:blip r:embed="rId39" cstate="print"/>
            <a:stretch>
              <a:fillRect/>
            </a:stretch>
          </a:blipFill>
        </p:spPr>
        <p:txBody>
          <a:bodyPr wrap="square" lIns="0" tIns="0" rIns="0" bIns="0" rtlCol="0"/>
          <a:lstStyle/>
          <a:p>
            <a:endParaRPr sz="1350"/>
          </a:p>
        </p:txBody>
      </p:sp>
      <p:sp>
        <p:nvSpPr>
          <p:cNvPr id="50" name="object 50"/>
          <p:cNvSpPr/>
          <p:nvPr/>
        </p:nvSpPr>
        <p:spPr>
          <a:xfrm>
            <a:off x="3723893" y="2326004"/>
            <a:ext cx="366902" cy="270891"/>
          </a:xfrm>
          <a:prstGeom prst="rect">
            <a:avLst/>
          </a:prstGeom>
          <a:blipFill>
            <a:blip r:embed="rId40" cstate="print"/>
            <a:stretch>
              <a:fillRect/>
            </a:stretch>
          </a:blipFill>
        </p:spPr>
        <p:txBody>
          <a:bodyPr wrap="square" lIns="0" tIns="0" rIns="0" bIns="0" rtlCol="0"/>
          <a:lstStyle/>
          <a:p>
            <a:endParaRPr sz="1350"/>
          </a:p>
        </p:txBody>
      </p:sp>
      <p:sp>
        <p:nvSpPr>
          <p:cNvPr id="51" name="object 51"/>
          <p:cNvSpPr/>
          <p:nvPr/>
        </p:nvSpPr>
        <p:spPr>
          <a:xfrm>
            <a:off x="3112389" y="4250816"/>
            <a:ext cx="490347" cy="245744"/>
          </a:xfrm>
          <a:prstGeom prst="rect">
            <a:avLst/>
          </a:prstGeom>
          <a:blipFill>
            <a:blip r:embed="rId41" cstate="print"/>
            <a:stretch>
              <a:fillRect/>
            </a:stretch>
          </a:blipFill>
        </p:spPr>
        <p:txBody>
          <a:bodyPr wrap="square" lIns="0" tIns="0" rIns="0" bIns="0" rtlCol="0"/>
          <a:lstStyle/>
          <a:p>
            <a:endParaRPr sz="1350"/>
          </a:p>
        </p:txBody>
      </p:sp>
      <p:sp>
        <p:nvSpPr>
          <p:cNvPr id="52" name="object 52"/>
          <p:cNvSpPr/>
          <p:nvPr/>
        </p:nvSpPr>
        <p:spPr>
          <a:xfrm>
            <a:off x="2572892" y="4250816"/>
            <a:ext cx="506348" cy="224027"/>
          </a:xfrm>
          <a:prstGeom prst="rect">
            <a:avLst/>
          </a:prstGeom>
          <a:blipFill>
            <a:blip r:embed="rId42" cstate="print"/>
            <a:stretch>
              <a:fillRect/>
            </a:stretch>
          </a:blipFill>
        </p:spPr>
        <p:txBody>
          <a:bodyPr wrap="square" lIns="0" tIns="0" rIns="0" bIns="0" rtlCol="0"/>
          <a:lstStyle/>
          <a:p>
            <a:endParaRPr sz="1350"/>
          </a:p>
        </p:txBody>
      </p:sp>
      <p:sp>
        <p:nvSpPr>
          <p:cNvPr id="53" name="object 53"/>
          <p:cNvSpPr/>
          <p:nvPr/>
        </p:nvSpPr>
        <p:spPr>
          <a:xfrm>
            <a:off x="5911596" y="3186683"/>
            <a:ext cx="337184" cy="421767"/>
          </a:xfrm>
          <a:prstGeom prst="rect">
            <a:avLst/>
          </a:prstGeom>
          <a:blipFill>
            <a:blip r:embed="rId43" cstate="print"/>
            <a:stretch>
              <a:fillRect/>
            </a:stretch>
          </a:blipFill>
        </p:spPr>
        <p:txBody>
          <a:bodyPr wrap="square" lIns="0" tIns="0" rIns="0" bIns="0" rtlCol="0"/>
          <a:lstStyle/>
          <a:p>
            <a:endParaRPr sz="1350"/>
          </a:p>
        </p:txBody>
      </p:sp>
      <p:sp>
        <p:nvSpPr>
          <p:cNvPr id="54" name="object 54"/>
          <p:cNvSpPr/>
          <p:nvPr/>
        </p:nvSpPr>
        <p:spPr>
          <a:xfrm>
            <a:off x="5811012" y="2774060"/>
            <a:ext cx="437769" cy="361188"/>
          </a:xfrm>
          <a:prstGeom prst="rect">
            <a:avLst/>
          </a:prstGeom>
          <a:blipFill>
            <a:blip r:embed="rId44" cstate="print"/>
            <a:stretch>
              <a:fillRect/>
            </a:stretch>
          </a:blipFill>
        </p:spPr>
        <p:txBody>
          <a:bodyPr wrap="square" lIns="0" tIns="0" rIns="0" bIns="0" rtlCol="0"/>
          <a:lstStyle/>
          <a:p>
            <a:endParaRPr sz="1350"/>
          </a:p>
        </p:txBody>
      </p:sp>
      <p:sp>
        <p:nvSpPr>
          <p:cNvPr id="55" name="object 55"/>
          <p:cNvSpPr/>
          <p:nvPr/>
        </p:nvSpPr>
        <p:spPr>
          <a:xfrm>
            <a:off x="2607183" y="822960"/>
            <a:ext cx="437768" cy="413766"/>
          </a:xfrm>
          <a:prstGeom prst="rect">
            <a:avLst/>
          </a:prstGeom>
          <a:blipFill>
            <a:blip r:embed="rId45" cstate="print"/>
            <a:stretch>
              <a:fillRect/>
            </a:stretch>
          </a:blipFill>
        </p:spPr>
        <p:txBody>
          <a:bodyPr wrap="square" lIns="0" tIns="0" rIns="0" bIns="0" rtlCol="0"/>
          <a:lstStyle/>
          <a:p>
            <a:endParaRPr sz="1350"/>
          </a:p>
        </p:txBody>
      </p:sp>
      <p:sp>
        <p:nvSpPr>
          <p:cNvPr id="56" name="object 56"/>
          <p:cNvSpPr/>
          <p:nvPr/>
        </p:nvSpPr>
        <p:spPr>
          <a:xfrm>
            <a:off x="3146678" y="882395"/>
            <a:ext cx="438911" cy="292608"/>
          </a:xfrm>
          <a:prstGeom prst="rect">
            <a:avLst/>
          </a:prstGeom>
          <a:blipFill>
            <a:blip r:embed="rId46" cstate="print"/>
            <a:stretch>
              <a:fillRect/>
            </a:stretch>
          </a:blipFill>
        </p:spPr>
        <p:txBody>
          <a:bodyPr wrap="square" lIns="0" tIns="0" rIns="0" bIns="0" rtlCol="0"/>
          <a:lstStyle/>
          <a:p>
            <a:endParaRPr sz="1350"/>
          </a:p>
        </p:txBody>
      </p:sp>
      <p:sp>
        <p:nvSpPr>
          <p:cNvPr id="57" name="object 57"/>
          <p:cNvSpPr/>
          <p:nvPr/>
        </p:nvSpPr>
        <p:spPr>
          <a:xfrm>
            <a:off x="2607183" y="1827657"/>
            <a:ext cx="437768" cy="292608"/>
          </a:xfrm>
          <a:prstGeom prst="rect">
            <a:avLst/>
          </a:prstGeom>
          <a:blipFill>
            <a:blip r:embed="rId47" cstate="print"/>
            <a:stretch>
              <a:fillRect/>
            </a:stretch>
          </a:blipFill>
        </p:spPr>
        <p:txBody>
          <a:bodyPr wrap="square" lIns="0" tIns="0" rIns="0" bIns="0" rtlCol="0"/>
          <a:lstStyle/>
          <a:p>
            <a:endParaRPr sz="1350"/>
          </a:p>
        </p:txBody>
      </p:sp>
      <p:sp>
        <p:nvSpPr>
          <p:cNvPr id="58" name="object 58"/>
          <p:cNvSpPr/>
          <p:nvPr/>
        </p:nvSpPr>
        <p:spPr>
          <a:xfrm>
            <a:off x="3146678" y="1827657"/>
            <a:ext cx="427482" cy="352043"/>
          </a:xfrm>
          <a:prstGeom prst="rect">
            <a:avLst/>
          </a:prstGeom>
          <a:blipFill>
            <a:blip r:embed="rId48" cstate="print"/>
            <a:stretch>
              <a:fillRect/>
            </a:stretch>
          </a:blipFill>
        </p:spPr>
        <p:txBody>
          <a:bodyPr wrap="square" lIns="0" tIns="0" rIns="0" bIns="0" rtlCol="0"/>
          <a:lstStyle/>
          <a:p>
            <a:endParaRPr sz="1350"/>
          </a:p>
        </p:txBody>
      </p:sp>
      <p:sp>
        <p:nvSpPr>
          <p:cNvPr id="59" name="object 59"/>
          <p:cNvSpPr/>
          <p:nvPr/>
        </p:nvSpPr>
        <p:spPr>
          <a:xfrm>
            <a:off x="2640330" y="2774060"/>
            <a:ext cx="371475" cy="322326"/>
          </a:xfrm>
          <a:prstGeom prst="rect">
            <a:avLst/>
          </a:prstGeom>
          <a:blipFill>
            <a:blip r:embed="rId49" cstate="print"/>
            <a:stretch>
              <a:fillRect/>
            </a:stretch>
          </a:blipFill>
        </p:spPr>
        <p:txBody>
          <a:bodyPr wrap="square" lIns="0" tIns="0" rIns="0" bIns="0" rtlCol="0"/>
          <a:lstStyle/>
          <a:p>
            <a:endParaRPr sz="1350"/>
          </a:p>
        </p:txBody>
      </p:sp>
      <p:sp>
        <p:nvSpPr>
          <p:cNvPr id="60" name="object 60"/>
          <p:cNvSpPr/>
          <p:nvPr/>
        </p:nvSpPr>
        <p:spPr>
          <a:xfrm>
            <a:off x="3159251" y="3186683"/>
            <a:ext cx="388620" cy="413766"/>
          </a:xfrm>
          <a:prstGeom prst="rect">
            <a:avLst/>
          </a:prstGeom>
          <a:blipFill>
            <a:blip r:embed="rId50" cstate="print"/>
            <a:stretch>
              <a:fillRect/>
            </a:stretch>
          </a:blipFill>
        </p:spPr>
        <p:txBody>
          <a:bodyPr wrap="square" lIns="0" tIns="0" rIns="0" bIns="0" rtlCol="0"/>
          <a:lstStyle/>
          <a:p>
            <a:endParaRPr sz="1350"/>
          </a:p>
        </p:txBody>
      </p:sp>
      <p:sp>
        <p:nvSpPr>
          <p:cNvPr id="61" name="object 61"/>
          <p:cNvSpPr/>
          <p:nvPr/>
        </p:nvSpPr>
        <p:spPr>
          <a:xfrm>
            <a:off x="4799457" y="1354454"/>
            <a:ext cx="438912" cy="317754"/>
          </a:xfrm>
          <a:prstGeom prst="rect">
            <a:avLst/>
          </a:prstGeom>
          <a:blipFill>
            <a:blip r:embed="rId51" cstate="print"/>
            <a:stretch>
              <a:fillRect/>
            </a:stretch>
          </a:blipFill>
        </p:spPr>
        <p:txBody>
          <a:bodyPr wrap="square" lIns="0" tIns="0" rIns="0" bIns="0" rtlCol="0"/>
          <a:lstStyle/>
          <a:p>
            <a:endParaRPr sz="1350"/>
          </a:p>
        </p:txBody>
      </p:sp>
      <p:sp>
        <p:nvSpPr>
          <p:cNvPr id="62" name="object 62"/>
          <p:cNvSpPr/>
          <p:nvPr/>
        </p:nvSpPr>
        <p:spPr>
          <a:xfrm>
            <a:off x="3180968" y="1354454"/>
            <a:ext cx="371475" cy="329184"/>
          </a:xfrm>
          <a:prstGeom prst="rect">
            <a:avLst/>
          </a:prstGeom>
          <a:blipFill>
            <a:blip r:embed="rId52" cstate="print"/>
            <a:stretch>
              <a:fillRect/>
            </a:stretch>
          </a:blipFill>
        </p:spPr>
        <p:txBody>
          <a:bodyPr wrap="square" lIns="0" tIns="0" rIns="0" bIns="0" rtlCol="0"/>
          <a:lstStyle/>
          <a:p>
            <a:endParaRPr sz="1350"/>
          </a:p>
        </p:txBody>
      </p:sp>
      <p:sp>
        <p:nvSpPr>
          <p:cNvPr id="63" name="object 63"/>
          <p:cNvSpPr/>
          <p:nvPr/>
        </p:nvSpPr>
        <p:spPr>
          <a:xfrm>
            <a:off x="4225671" y="1769363"/>
            <a:ext cx="404622" cy="384047"/>
          </a:xfrm>
          <a:prstGeom prst="rect">
            <a:avLst/>
          </a:prstGeom>
          <a:blipFill>
            <a:blip r:embed="rId53" cstate="print"/>
            <a:stretch>
              <a:fillRect/>
            </a:stretch>
          </a:blipFill>
        </p:spPr>
        <p:txBody>
          <a:bodyPr wrap="square" lIns="0" tIns="0" rIns="0" bIns="0" rtlCol="0"/>
          <a:lstStyle/>
          <a:p>
            <a:endParaRPr sz="1350"/>
          </a:p>
        </p:txBody>
      </p:sp>
      <p:sp>
        <p:nvSpPr>
          <p:cNvPr id="64" name="object 64"/>
          <p:cNvSpPr/>
          <p:nvPr/>
        </p:nvSpPr>
        <p:spPr>
          <a:xfrm>
            <a:off x="2640330" y="3186683"/>
            <a:ext cx="404622" cy="355472"/>
          </a:xfrm>
          <a:prstGeom prst="rect">
            <a:avLst/>
          </a:prstGeom>
          <a:blipFill>
            <a:blip r:embed="rId54" cstate="print"/>
            <a:stretch>
              <a:fillRect/>
            </a:stretch>
          </a:blipFill>
        </p:spPr>
        <p:txBody>
          <a:bodyPr wrap="square" lIns="0" tIns="0" rIns="0" bIns="0" rtlCol="0"/>
          <a:lstStyle/>
          <a:p>
            <a:endParaRPr sz="1350"/>
          </a:p>
        </p:txBody>
      </p:sp>
      <p:sp>
        <p:nvSpPr>
          <p:cNvPr id="65" name="object 65"/>
          <p:cNvSpPr/>
          <p:nvPr/>
        </p:nvSpPr>
        <p:spPr>
          <a:xfrm>
            <a:off x="3719322" y="3246119"/>
            <a:ext cx="371475" cy="318896"/>
          </a:xfrm>
          <a:prstGeom prst="rect">
            <a:avLst/>
          </a:prstGeom>
          <a:blipFill>
            <a:blip r:embed="rId55" cstate="print"/>
            <a:stretch>
              <a:fillRect/>
            </a:stretch>
          </a:blipFill>
        </p:spPr>
        <p:txBody>
          <a:bodyPr wrap="square" lIns="0" tIns="0" rIns="0" bIns="0" rtlCol="0"/>
          <a:lstStyle/>
          <a:p>
            <a:endParaRPr sz="1350"/>
          </a:p>
        </p:txBody>
      </p:sp>
      <p:sp>
        <p:nvSpPr>
          <p:cNvPr id="66" name="object 66"/>
          <p:cNvSpPr/>
          <p:nvPr/>
        </p:nvSpPr>
        <p:spPr>
          <a:xfrm>
            <a:off x="5304662" y="3719322"/>
            <a:ext cx="465201" cy="306323"/>
          </a:xfrm>
          <a:prstGeom prst="rect">
            <a:avLst/>
          </a:prstGeom>
          <a:blipFill>
            <a:blip r:embed="rId56" cstate="print"/>
            <a:stretch>
              <a:fillRect/>
            </a:stretch>
          </a:blipFill>
        </p:spPr>
        <p:txBody>
          <a:bodyPr wrap="square" lIns="0" tIns="0" rIns="0" bIns="0" rtlCol="0"/>
          <a:lstStyle/>
          <a:p>
            <a:endParaRPr sz="1350"/>
          </a:p>
        </p:txBody>
      </p:sp>
      <p:sp>
        <p:nvSpPr>
          <p:cNvPr id="67" name="object 67"/>
          <p:cNvSpPr/>
          <p:nvPr/>
        </p:nvSpPr>
        <p:spPr>
          <a:xfrm>
            <a:off x="3686175" y="1827657"/>
            <a:ext cx="438911" cy="296036"/>
          </a:xfrm>
          <a:prstGeom prst="rect">
            <a:avLst/>
          </a:prstGeom>
          <a:blipFill>
            <a:blip r:embed="rId57" cstate="print"/>
            <a:stretch>
              <a:fillRect/>
            </a:stretch>
          </a:blipFill>
        </p:spPr>
        <p:txBody>
          <a:bodyPr wrap="square" lIns="0" tIns="0" rIns="0" bIns="0" rtlCol="0"/>
          <a:lstStyle/>
          <a:p>
            <a:endParaRPr sz="1350"/>
          </a:p>
        </p:txBody>
      </p:sp>
      <p:sp>
        <p:nvSpPr>
          <p:cNvPr id="68" name="object 68"/>
          <p:cNvSpPr/>
          <p:nvPr/>
        </p:nvSpPr>
        <p:spPr>
          <a:xfrm>
            <a:off x="4799457" y="2714625"/>
            <a:ext cx="371475" cy="352044"/>
          </a:xfrm>
          <a:prstGeom prst="rect">
            <a:avLst/>
          </a:prstGeom>
          <a:blipFill>
            <a:blip r:embed="rId58" cstate="print"/>
            <a:stretch>
              <a:fillRect/>
            </a:stretch>
          </a:blipFill>
        </p:spPr>
        <p:txBody>
          <a:bodyPr wrap="square" lIns="0" tIns="0" rIns="0" bIns="0" rtlCol="0"/>
          <a:lstStyle/>
          <a:p>
            <a:endParaRPr sz="1350"/>
          </a:p>
        </p:txBody>
      </p:sp>
      <p:sp>
        <p:nvSpPr>
          <p:cNvPr id="69" name="object 69"/>
          <p:cNvSpPr/>
          <p:nvPr/>
        </p:nvSpPr>
        <p:spPr>
          <a:xfrm>
            <a:off x="5844158" y="1395603"/>
            <a:ext cx="443483" cy="254888"/>
          </a:xfrm>
          <a:prstGeom prst="rect">
            <a:avLst/>
          </a:prstGeom>
          <a:blipFill>
            <a:blip r:embed="rId59" cstate="print"/>
            <a:stretch>
              <a:fillRect/>
            </a:stretch>
          </a:blipFill>
        </p:spPr>
        <p:txBody>
          <a:bodyPr wrap="square" lIns="0" tIns="0" rIns="0" bIns="0" rtlCol="0"/>
          <a:lstStyle/>
          <a:p>
            <a:endParaRPr sz="1350"/>
          </a:p>
        </p:txBody>
      </p:sp>
      <p:sp>
        <p:nvSpPr>
          <p:cNvPr id="70" name="object 70"/>
          <p:cNvSpPr/>
          <p:nvPr/>
        </p:nvSpPr>
        <p:spPr>
          <a:xfrm>
            <a:off x="5302376" y="2714625"/>
            <a:ext cx="406908" cy="395478"/>
          </a:xfrm>
          <a:prstGeom prst="rect">
            <a:avLst/>
          </a:prstGeom>
          <a:blipFill>
            <a:blip r:embed="rId60" cstate="print"/>
            <a:stretch>
              <a:fillRect/>
            </a:stretch>
          </a:blipFill>
        </p:spPr>
        <p:txBody>
          <a:bodyPr wrap="square" lIns="0" tIns="0" rIns="0" bIns="0" rtlCol="0"/>
          <a:lstStyle/>
          <a:p>
            <a:endParaRPr sz="1350"/>
          </a:p>
        </p:txBody>
      </p:sp>
      <p:sp>
        <p:nvSpPr>
          <p:cNvPr id="71" name="object 71"/>
          <p:cNvSpPr/>
          <p:nvPr/>
        </p:nvSpPr>
        <p:spPr>
          <a:xfrm>
            <a:off x="4225671" y="2774060"/>
            <a:ext cx="438911" cy="240029"/>
          </a:xfrm>
          <a:prstGeom prst="rect">
            <a:avLst/>
          </a:prstGeom>
          <a:blipFill>
            <a:blip r:embed="rId61" cstate="print"/>
            <a:stretch>
              <a:fillRect/>
            </a:stretch>
          </a:blipFill>
        </p:spPr>
        <p:txBody>
          <a:bodyPr wrap="square" lIns="0" tIns="0" rIns="0" bIns="0" rtlCol="0"/>
          <a:lstStyle/>
          <a:p>
            <a:endParaRPr sz="1350"/>
          </a:p>
        </p:txBody>
      </p:sp>
      <p:sp>
        <p:nvSpPr>
          <p:cNvPr id="72" name="object 72"/>
          <p:cNvSpPr/>
          <p:nvPr/>
        </p:nvSpPr>
        <p:spPr>
          <a:xfrm>
            <a:off x="5304662" y="4191381"/>
            <a:ext cx="438912" cy="317754"/>
          </a:xfrm>
          <a:prstGeom prst="rect">
            <a:avLst/>
          </a:prstGeom>
          <a:blipFill>
            <a:blip r:embed="rId62" cstate="print"/>
            <a:stretch>
              <a:fillRect/>
            </a:stretch>
          </a:blipFill>
        </p:spPr>
        <p:txBody>
          <a:bodyPr wrap="square" lIns="0" tIns="0" rIns="0" bIns="0" rtlCol="0"/>
          <a:lstStyle/>
          <a:p>
            <a:endParaRPr sz="1350"/>
          </a:p>
        </p:txBody>
      </p:sp>
      <p:sp>
        <p:nvSpPr>
          <p:cNvPr id="73" name="object 73"/>
          <p:cNvSpPr/>
          <p:nvPr/>
        </p:nvSpPr>
        <p:spPr>
          <a:xfrm>
            <a:off x="3686175" y="2714625"/>
            <a:ext cx="472059" cy="354329"/>
          </a:xfrm>
          <a:prstGeom prst="rect">
            <a:avLst/>
          </a:prstGeom>
          <a:blipFill>
            <a:blip r:embed="rId63" cstate="print"/>
            <a:stretch>
              <a:fillRect/>
            </a:stretch>
          </a:blipFill>
        </p:spPr>
        <p:txBody>
          <a:bodyPr wrap="square" lIns="0" tIns="0" rIns="0" bIns="0" rtlCol="0"/>
          <a:lstStyle/>
          <a:p>
            <a:endParaRPr sz="1350"/>
          </a:p>
        </p:txBody>
      </p:sp>
      <p:sp>
        <p:nvSpPr>
          <p:cNvPr id="74" name="object 74"/>
          <p:cNvSpPr/>
          <p:nvPr/>
        </p:nvSpPr>
        <p:spPr>
          <a:xfrm>
            <a:off x="4225671" y="3246119"/>
            <a:ext cx="435483" cy="360045"/>
          </a:xfrm>
          <a:prstGeom prst="rect">
            <a:avLst/>
          </a:prstGeom>
          <a:blipFill>
            <a:blip r:embed="rId64" cstate="print"/>
            <a:stretch>
              <a:fillRect/>
            </a:stretch>
          </a:blipFill>
        </p:spPr>
        <p:txBody>
          <a:bodyPr wrap="square" lIns="0" tIns="0" rIns="0" bIns="0" rtlCol="0"/>
          <a:lstStyle/>
          <a:p>
            <a:endParaRPr sz="1350"/>
          </a:p>
        </p:txBody>
      </p:sp>
      <p:sp>
        <p:nvSpPr>
          <p:cNvPr id="76" name="object 76"/>
          <p:cNvSpPr txBox="1"/>
          <p:nvPr/>
        </p:nvSpPr>
        <p:spPr>
          <a:xfrm>
            <a:off x="432933" y="1104265"/>
            <a:ext cx="1914049" cy="3040380"/>
          </a:xfrm>
          <a:prstGeom prst="rect">
            <a:avLst/>
          </a:prstGeom>
        </p:spPr>
        <p:txBody>
          <a:bodyPr vert="horz" wrap="square" lIns="0" tIns="9048" rIns="0" bIns="0" rtlCol="0">
            <a:spAutoFit/>
          </a:bodyPr>
          <a:lstStyle/>
          <a:p>
            <a:pPr marL="586105" algn="l">
              <a:lnSpc>
                <a:spcPts val="1915"/>
              </a:lnSpc>
              <a:spcBef>
                <a:spcPts val="95"/>
              </a:spcBef>
            </a:pPr>
            <a:r>
              <a:rPr sz="1200" spc="8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Alexa</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中国排</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a:t>
            </a:r>
            <a:endParaRPr sz="1200">
              <a:latin typeface="微软雅黑" panose="020B0503020204020204" pitchFamily="34" charset="-122"/>
              <a:ea typeface="微软雅黑" panose="020B0503020204020204" pitchFamily="34" charset="-122"/>
              <a:cs typeface="微软雅黑" panose="020B0503020204020204" pitchFamily="34" charset="-122"/>
            </a:endParaRPr>
          </a:p>
          <a:p>
            <a:pPr marL="429895" algn="l">
              <a:lnSpc>
                <a:spcPts val="2155"/>
              </a:lnSpc>
            </a:pPr>
            <a:r>
              <a:rPr sz="1350"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前</a:t>
            </a:r>
            <a:r>
              <a:rPr sz="1350" spc="105"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100</a:t>
            </a:r>
            <a:r>
              <a:rPr sz="1350"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名</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的网站</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sz="1200">
              <a:latin typeface="微软雅黑" panose="020B0503020204020204" pitchFamily="34" charset="-122"/>
              <a:ea typeface="微软雅黑" panose="020B0503020204020204" pitchFamily="34" charset="-122"/>
              <a:cs typeface="微软雅黑" panose="020B0503020204020204" pitchFamily="34" charset="-122"/>
            </a:endParaRPr>
          </a:p>
          <a:p>
            <a:pPr marL="12065" marR="5080" algn="l">
              <a:lnSpc>
                <a:spcPct val="100000"/>
              </a:lnSpc>
              <a:spcBef>
                <a:spcPts val="5"/>
              </a:spcBef>
            </a:pPr>
            <a:r>
              <a:rPr lang="zh-CN"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今标</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网络</a:t>
            </a:r>
            <a:r>
              <a:rPr sz="1200" spc="14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sz="1200" spc="14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媒老大</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软文发布</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平 </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台能覆盖达</a:t>
            </a:r>
            <a:r>
              <a:rPr sz="1350" spc="75"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92%</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左</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右</a:t>
            </a:r>
            <a:endParaRPr sz="1200">
              <a:latin typeface="微软雅黑" panose="020B0503020204020204" pitchFamily="34" charset="-122"/>
              <a:ea typeface="微软雅黑" panose="020B0503020204020204" pitchFamily="34" charset="-122"/>
              <a:cs typeface="微软雅黑" panose="020B0503020204020204" pitchFamily="34" charset="-122"/>
            </a:endParaRPr>
          </a:p>
          <a:p>
            <a:pPr marL="254000" marR="169545" algn="l">
              <a:lnSpc>
                <a:spcPct val="100000"/>
              </a:lnSpc>
              <a:spcBef>
                <a:spcPts val="800"/>
              </a:spcBef>
            </a:pPr>
            <a:r>
              <a:rPr lang="zh-CN"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今标</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网络</a:t>
            </a:r>
            <a:r>
              <a:rPr sz="1200" spc="14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sz="1200" spc="14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媒老大</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软文</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发 </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布平台有日均</a:t>
            </a:r>
            <a:r>
              <a:rPr sz="1200" spc="12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PV</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达</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到 </a:t>
            </a:r>
            <a:r>
              <a:rPr sz="1350"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百万级别</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的媒体网</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站 </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多达</a:t>
            </a:r>
            <a:r>
              <a:rPr sz="1350" spc="105"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253</a:t>
            </a:r>
            <a:r>
              <a:rPr sz="1350"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家</a:t>
            </a:r>
            <a:endParaRPr sz="1350">
              <a:latin typeface="微软雅黑" panose="020B0503020204020204" pitchFamily="34" charset="-122"/>
              <a:ea typeface="微软雅黑" panose="020B0503020204020204" pitchFamily="34" charset="-122"/>
              <a:cs typeface="微软雅黑" panose="020B0503020204020204" pitchFamily="34" charset="-122"/>
            </a:endParaRPr>
          </a:p>
          <a:p>
            <a:pPr marL="375285" algn="l">
              <a:lnSpc>
                <a:spcPts val="1915"/>
              </a:lnSpc>
              <a:spcBef>
                <a:spcPts val="475"/>
              </a:spcBef>
            </a:pP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艾瑞网各类别排</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名</a:t>
            </a:r>
            <a:endParaRPr sz="1200">
              <a:latin typeface="微软雅黑" panose="020B0503020204020204" pitchFamily="34" charset="-122"/>
              <a:ea typeface="微软雅黑" panose="020B0503020204020204" pitchFamily="34" charset="-122"/>
              <a:cs typeface="微软雅黑" panose="020B0503020204020204" pitchFamily="34" charset="-122"/>
            </a:endParaRPr>
          </a:p>
          <a:p>
            <a:pPr marL="412115" algn="l">
              <a:lnSpc>
                <a:spcPts val="2155"/>
              </a:lnSpc>
            </a:pPr>
            <a:r>
              <a:rPr sz="1350"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前</a:t>
            </a:r>
            <a:r>
              <a:rPr sz="1350" spc="105"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10</a:t>
            </a:r>
            <a:r>
              <a:rPr sz="1350"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名</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的媒体</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endParaRPr sz="1200">
              <a:latin typeface="微软雅黑" panose="020B0503020204020204" pitchFamily="34" charset="-122"/>
              <a:ea typeface="微软雅黑" panose="020B0503020204020204" pitchFamily="34" charset="-122"/>
              <a:cs typeface="微软雅黑" panose="020B0503020204020204" pitchFamily="34" charset="-122"/>
            </a:endParaRPr>
          </a:p>
          <a:p>
            <a:pPr marL="26035" marR="194310" algn="l">
              <a:lnSpc>
                <a:spcPct val="100000"/>
              </a:lnSpc>
              <a:spcBef>
                <a:spcPts val="5"/>
              </a:spcBef>
            </a:pPr>
            <a:r>
              <a:rPr lang="zh-CN"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今标网络</a:t>
            </a:r>
            <a:r>
              <a:rPr lang="en-US" altLang="zh-CN"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媒老大</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软文发</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布 </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平台均能达</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到</a:t>
            </a:r>
            <a:endParaRPr sz="1200">
              <a:latin typeface="微软雅黑" panose="020B0503020204020204" pitchFamily="34" charset="-122"/>
              <a:ea typeface="微软雅黑" panose="020B0503020204020204" pitchFamily="34" charset="-122"/>
              <a:cs typeface="微软雅黑" panose="020B0503020204020204" pitchFamily="34" charset="-122"/>
            </a:endParaRPr>
          </a:p>
          <a:p>
            <a:pPr marL="407670" algn="l">
              <a:lnSpc>
                <a:spcPts val="2155"/>
              </a:lnSpc>
            </a:pPr>
            <a:r>
              <a:rPr sz="1350" spc="75"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90%</a:t>
            </a:r>
            <a:r>
              <a:rPr sz="1350" dirty="0">
                <a:solidFill>
                  <a:srgbClr val="E60000"/>
                </a:solidFill>
                <a:latin typeface="微软雅黑" panose="020B0503020204020204" pitchFamily="34" charset="-122"/>
                <a:ea typeface="微软雅黑" panose="020B0503020204020204" pitchFamily="34" charset="-122"/>
                <a:cs typeface="微软雅黑" panose="020B0503020204020204" pitchFamily="34" charset="-122"/>
              </a:rPr>
              <a:t>以上</a:t>
            </a:r>
            <a:r>
              <a:rPr sz="12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覆盖</a:t>
            </a:r>
            <a:r>
              <a:rPr sz="1200" spc="-5"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率</a:t>
            </a:r>
            <a:endParaRPr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object 77"/>
          <p:cNvSpPr txBox="1">
            <a:spLocks noGrp="1"/>
          </p:cNvSpPr>
          <p:nvPr>
            <p:ph type="title"/>
          </p:nvPr>
        </p:nvSpPr>
        <p:spPr>
          <a:xfrm>
            <a:off x="813435" y="114618"/>
            <a:ext cx="6677660" cy="316865"/>
          </a:xfrm>
          <a:prstGeom prst="rect">
            <a:avLst/>
          </a:prstGeom>
        </p:spPr>
        <p:txBody>
          <a:bodyPr vert="horz" wrap="square" lIns="0" tIns="9525" rIns="0" bIns="0" rtlCol="0">
            <a:spAutoFit/>
          </a:bodyPr>
          <a:lstStyle/>
          <a:p>
            <a:pPr marL="12700">
              <a:lnSpc>
                <a:spcPct val="100000"/>
              </a:lnSpc>
              <a:spcBef>
                <a:spcPts val="100"/>
              </a:spcBef>
            </a:pPr>
            <a:r>
              <a:rPr sz="2000" spc="85" dirty="0"/>
              <a:t> </a:t>
            </a:r>
            <a:r>
              <a:rPr lang="zh-CN" sz="2000" spc="85" dirty="0"/>
              <a:t>新闻</a:t>
            </a:r>
            <a:r>
              <a:rPr lang="en-US" altLang="zh-CN" sz="2000" spc="85" dirty="0"/>
              <a:t>/</a:t>
            </a:r>
            <a:r>
              <a:rPr lang="zh-CN" sz="2000" spc="85" dirty="0"/>
              <a:t>软文发布媒体：</a:t>
            </a:r>
            <a:r>
              <a:rPr sz="2000" dirty="0"/>
              <a:t>主流门户，垂直网站等优质媒体网站</a:t>
            </a:r>
            <a:endParaRPr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81660" y="2071370"/>
            <a:ext cx="3977640" cy="2136140"/>
          </a:xfrm>
          <a:prstGeom prst="rect">
            <a:avLst/>
          </a:prstGeom>
        </p:spPr>
      </p:pic>
      <p:sp>
        <p:nvSpPr>
          <p:cNvPr id="2" name="标题 1"/>
          <p:cNvSpPr>
            <a:spLocks noGrp="1"/>
          </p:cNvSpPr>
          <p:nvPr>
            <p:ph type="title"/>
          </p:nvPr>
        </p:nvSpPr>
        <p:spPr/>
        <p:txBody>
          <a:bodyPr>
            <a:normAutofit/>
          </a:bodyPr>
          <a:lstStyle/>
          <a:p>
            <a:pPr algn="l"/>
            <a:r>
              <a:rPr lang="zh-CN" altLang="en-US" sz="2800" b="1" dirty="0" smtClean="0">
                <a:solidFill>
                  <a:schemeClr val="tx1">
                    <a:lumMod val="75000"/>
                    <a:lumOff val="25000"/>
                  </a:schemeClr>
                </a:solidFill>
                <a:latin typeface="微软雅黑" panose="020B0503020204020204" pitchFamily="34" charset="-122"/>
              </a:rPr>
              <a:t>口碑优化</a:t>
            </a:r>
            <a:r>
              <a:rPr lang="en-US" altLang="zh-CN" sz="2800" b="1" dirty="0" smtClean="0">
                <a:solidFill>
                  <a:schemeClr val="tx1">
                    <a:lumMod val="75000"/>
                    <a:lumOff val="25000"/>
                  </a:schemeClr>
                </a:solidFill>
                <a:latin typeface="微软雅黑" panose="020B0503020204020204" pitchFamily="34" charset="-122"/>
              </a:rPr>
              <a:t>-</a:t>
            </a:r>
            <a:r>
              <a:rPr lang="zh-CN" altLang="en-US" sz="2800" b="1" dirty="0" smtClean="0">
                <a:solidFill>
                  <a:schemeClr val="tx1">
                    <a:lumMod val="75000"/>
                    <a:lumOff val="25000"/>
                  </a:schemeClr>
                </a:solidFill>
                <a:latin typeface="微软雅黑" panose="020B0503020204020204" pitchFamily="34" charset="-122"/>
              </a:rPr>
              <a:t>掌握舆论风向，品牌软性传播</a:t>
            </a:r>
            <a:endParaRPr lang="zh-CN" altLang="en-US" sz="2800" b="1" dirty="0">
              <a:solidFill>
                <a:schemeClr val="tx1">
                  <a:lumMod val="75000"/>
                  <a:lumOff val="25000"/>
                </a:schemeClr>
              </a:solidFill>
              <a:latin typeface="微软雅黑" panose="020B0503020204020204" pitchFamily="34" charset="-122"/>
            </a:endParaRPr>
          </a:p>
        </p:txBody>
      </p:sp>
      <p:sp>
        <p:nvSpPr>
          <p:cNvPr id="72" name="文本框 71"/>
          <p:cNvSpPr txBox="1"/>
          <p:nvPr/>
        </p:nvSpPr>
        <p:spPr>
          <a:xfrm>
            <a:off x="5122784" y="3838072"/>
            <a:ext cx="1620180" cy="369332"/>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技术原理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TextBox 5"/>
          <p:cNvSpPr txBox="1"/>
          <p:nvPr/>
        </p:nvSpPr>
        <p:spPr>
          <a:xfrm>
            <a:off x="5200380" y="4310975"/>
            <a:ext cx="2362288" cy="276999"/>
          </a:xfrm>
          <a:prstGeom prst="rect">
            <a:avLst/>
          </a:prstGeom>
          <a:solidFill>
            <a:schemeClr val="accent5"/>
          </a:solid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精准优化排名系统提升口碑排名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39" name="矩形 138"/>
          <p:cNvSpPr/>
          <p:nvPr/>
        </p:nvSpPr>
        <p:spPr>
          <a:xfrm>
            <a:off x="4932040" y="3735294"/>
            <a:ext cx="3801433" cy="99669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8" name="矩形 197"/>
          <p:cNvSpPr/>
          <p:nvPr/>
        </p:nvSpPr>
        <p:spPr>
          <a:xfrm>
            <a:off x="4932040" y="1112086"/>
            <a:ext cx="3801434" cy="2479192"/>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9" name="文本框 198"/>
          <p:cNvSpPr txBox="1"/>
          <p:nvPr/>
        </p:nvSpPr>
        <p:spPr>
          <a:xfrm>
            <a:off x="5122784" y="2195139"/>
            <a:ext cx="1298276" cy="369332"/>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优化方向</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0" name="文本框 199"/>
          <p:cNvSpPr txBox="1"/>
          <p:nvPr/>
        </p:nvSpPr>
        <p:spPr>
          <a:xfrm>
            <a:off x="5122784" y="1248050"/>
            <a:ext cx="1620180" cy="369332"/>
          </a:xfrm>
          <a:prstGeom prst="rect">
            <a:avLst/>
          </a:prstGeom>
          <a:noFill/>
        </p:spPr>
        <p:txBody>
          <a:bodyPr wrap="squar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选词策略</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1" name="TextBox 50"/>
          <p:cNvSpPr txBox="1"/>
          <p:nvPr/>
        </p:nvSpPr>
        <p:spPr>
          <a:xfrm>
            <a:off x="5122783" y="2575292"/>
            <a:ext cx="3610689" cy="923328"/>
          </a:xfrm>
          <a:prstGeom prst="rect">
            <a:avLst/>
          </a:prstGeom>
          <a:noFill/>
        </p:spPr>
        <p:txBody>
          <a:bodyPr wrap="square" lIns="91438" tIns="45719" rIns="91438" bIns="45719" rtlCol="0">
            <a:spAutoFit/>
          </a:bodyPr>
          <a:lstStyle/>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从用户思维谈</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品牌卖点，进行软性口碑传播</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根据不同平台定位铺呈内容，全方位塑造形象</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锁定高权重问答平台和行业热门平台，增大曝光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2" name="TextBox 5"/>
          <p:cNvSpPr txBox="1"/>
          <p:nvPr/>
        </p:nvSpPr>
        <p:spPr>
          <a:xfrm>
            <a:off x="5224099" y="1727110"/>
            <a:ext cx="667764" cy="276999"/>
          </a:xfrm>
          <a:prstGeom prst="rect">
            <a:avLst/>
          </a:prstGeom>
          <a:solidFill>
            <a:schemeClr val="accent5"/>
          </a:solid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品牌词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04" name="TextBox 5"/>
          <p:cNvSpPr txBox="1"/>
          <p:nvPr/>
        </p:nvSpPr>
        <p:spPr>
          <a:xfrm>
            <a:off x="5993523" y="1727110"/>
            <a:ext cx="667764" cy="276999"/>
          </a:xfrm>
          <a:prstGeom prst="rect">
            <a:avLst/>
          </a:prstGeom>
          <a:solidFill>
            <a:schemeClr val="accent5"/>
          </a:solid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通用词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05" name="TextBox 5"/>
          <p:cNvSpPr txBox="1"/>
          <p:nvPr/>
        </p:nvSpPr>
        <p:spPr>
          <a:xfrm>
            <a:off x="6759536" y="1727110"/>
            <a:ext cx="667764" cy="276999"/>
          </a:xfrm>
          <a:prstGeom prst="rect">
            <a:avLst/>
          </a:prstGeom>
          <a:solidFill>
            <a:schemeClr val="accent5"/>
          </a:solid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产品词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06" name="TextBox 5"/>
          <p:cNvSpPr txBox="1"/>
          <p:nvPr/>
        </p:nvSpPr>
        <p:spPr>
          <a:xfrm>
            <a:off x="7503324" y="1737905"/>
            <a:ext cx="667764" cy="276999"/>
          </a:xfrm>
          <a:prstGeom prst="rect">
            <a:avLst/>
          </a:prstGeom>
          <a:solidFill>
            <a:schemeClr val="accent5"/>
          </a:solid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长尾</a:t>
            </a:r>
            <a:r>
              <a:rPr lang="zh-CN" altLang="en-US" sz="1200" b="1" dirty="0" smtClean="0">
                <a:solidFill>
                  <a:schemeClr val="bg1"/>
                </a:solidFill>
                <a:latin typeface="微软雅黑" panose="020B0503020204020204" pitchFamily="34" charset="-122"/>
                <a:ea typeface="微软雅黑" panose="020B0503020204020204" pitchFamily="34" charset="-122"/>
              </a:rPr>
              <a:t>词</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09" name="文本框 208"/>
          <p:cNvSpPr txBox="1"/>
          <p:nvPr/>
        </p:nvSpPr>
        <p:spPr>
          <a:xfrm>
            <a:off x="457201" y="1091812"/>
            <a:ext cx="4226738" cy="923330"/>
          </a:xfrm>
          <a:prstGeom prst="rect">
            <a:avLst/>
          </a:prstGeom>
          <a:noFill/>
        </p:spPr>
        <p:txBody>
          <a:bodyPr wrap="square" rtlCol="0">
            <a:spAutoFit/>
          </a:bodyPr>
          <a:lstStyle/>
          <a:p>
            <a:pPr>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口碑优化：</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用户搜索指定关键词</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时</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百度网页搜索结果中</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出现与品牌相关的第三方平台网友分享内容（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问答、</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博客、文库、</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论坛等）</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5" name="Freeform 177"/>
          <p:cNvSpPr>
            <a:spLocks noEditPoints="1"/>
          </p:cNvSpPr>
          <p:nvPr/>
        </p:nvSpPr>
        <p:spPr bwMode="auto">
          <a:xfrm>
            <a:off x="539552" y="4453556"/>
            <a:ext cx="333812" cy="288032"/>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chemeClr val="accent5"/>
          </a:solidFill>
          <a:ln w="9525">
            <a:noFill/>
            <a:round/>
          </a:ln>
        </p:spPr>
        <p:txBody>
          <a:bodyPr vert="horz" wrap="square" lIns="68580" tIns="34290" rIns="68580" bIns="3429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16" name="文本框 215"/>
          <p:cNvSpPr txBox="1"/>
          <p:nvPr/>
        </p:nvSpPr>
        <p:spPr>
          <a:xfrm>
            <a:off x="935877" y="4342333"/>
            <a:ext cx="3504167" cy="418191"/>
          </a:xfrm>
          <a:prstGeom prst="rect">
            <a:avLst/>
          </a:prstGeom>
          <a:noFill/>
        </p:spPr>
        <p:txBody>
          <a:bodyPr wrap="square" rtlCol="0">
            <a:spAutoFit/>
          </a:bodyPr>
          <a:lstStyle/>
          <a:p>
            <a:pPr>
              <a:lnSpc>
                <a:spcPct val="150000"/>
              </a:lnSpc>
            </a:pPr>
            <a:r>
              <a:rPr lang="zh-CN" altLang="en-US" sz="1600" b="1" dirty="0" smtClean="0">
                <a:solidFill>
                  <a:schemeClr val="accent5"/>
                </a:solidFill>
                <a:latin typeface="微软雅黑" panose="020B0503020204020204" pitchFamily="34" charset="-122"/>
                <a:ea typeface="微软雅黑" panose="020B0503020204020204" pitchFamily="34" charset="-122"/>
              </a:rPr>
              <a:t>软性提高品牌美誉度，吸引潜在客户</a:t>
            </a:r>
            <a:endParaRPr lang="zh-CN" altLang="en-US" sz="1600" b="1" dirty="0" smtClean="0">
              <a:solidFill>
                <a:schemeClr val="accent5"/>
              </a:solidFill>
              <a:latin typeface="微软雅黑" panose="020B0503020204020204" pitchFamily="34" charset="-122"/>
              <a:ea typeface="微软雅黑" panose="020B0503020204020204" pitchFamily="34" charset="-122"/>
            </a:endParaRPr>
          </a:p>
        </p:txBody>
      </p:sp>
      <p:grpSp>
        <p:nvGrpSpPr>
          <p:cNvPr id="210" name="组合 209"/>
          <p:cNvGrpSpPr/>
          <p:nvPr/>
        </p:nvGrpSpPr>
        <p:grpSpPr>
          <a:xfrm>
            <a:off x="2378664" y="3939902"/>
            <a:ext cx="2231320" cy="313960"/>
            <a:chOff x="4678290" y="3518579"/>
            <a:chExt cx="3419880" cy="481197"/>
          </a:xfrm>
        </p:grpSpPr>
        <p:pic>
          <p:nvPicPr>
            <p:cNvPr id="213" name="图片 212"/>
            <p:cNvPicPr>
              <a:picLocks noChangeAspect="1"/>
            </p:cNvPicPr>
            <p:nvPr/>
          </p:nvPicPr>
          <p:blipFill>
            <a:blip r:embed="rId2" cstate="print"/>
            <a:stretch>
              <a:fillRect/>
            </a:stretch>
          </p:blipFill>
          <p:spPr>
            <a:xfrm>
              <a:off x="4678290" y="3518579"/>
              <a:ext cx="1383937" cy="462780"/>
            </a:xfrm>
            <a:prstGeom prst="rect">
              <a:avLst/>
            </a:prstGeom>
          </p:spPr>
        </p:pic>
        <p:pic>
          <p:nvPicPr>
            <p:cNvPr id="212" name="图片 211"/>
            <p:cNvPicPr>
              <a:picLocks noChangeAspect="1"/>
            </p:cNvPicPr>
            <p:nvPr/>
          </p:nvPicPr>
          <p:blipFill>
            <a:blip r:embed="rId3" cstate="print"/>
            <a:stretch>
              <a:fillRect/>
            </a:stretch>
          </p:blipFill>
          <p:spPr>
            <a:xfrm>
              <a:off x="6866376" y="3617982"/>
              <a:ext cx="1231794" cy="362292"/>
            </a:xfrm>
            <a:prstGeom prst="rect">
              <a:avLst/>
            </a:prstGeom>
          </p:spPr>
        </p:pic>
        <p:pic>
          <p:nvPicPr>
            <p:cNvPr id="211" name="图片 210" descr="09.jpg"/>
            <p:cNvPicPr>
              <a:picLocks noChangeAspect="1"/>
            </p:cNvPicPr>
            <p:nvPr/>
          </p:nvPicPr>
          <p:blipFill>
            <a:blip r:embed="rId4" cstate="print"/>
            <a:stretch>
              <a:fillRect/>
            </a:stretch>
          </p:blipFill>
          <p:spPr>
            <a:xfrm>
              <a:off x="5873094" y="3628301"/>
              <a:ext cx="1085848" cy="371475"/>
            </a:xfrm>
            <a:prstGeom prst="rect">
              <a:avLst/>
            </a:prstGeom>
          </p:spPr>
        </p:pic>
      </p:grpSp>
      <p:sp>
        <p:nvSpPr>
          <p:cNvPr id="80" name="矩形 79"/>
          <p:cNvSpPr/>
          <p:nvPr/>
        </p:nvSpPr>
        <p:spPr>
          <a:xfrm>
            <a:off x="457200" y="4342130"/>
            <a:ext cx="3982720" cy="572135"/>
          </a:xfrm>
          <a:prstGeom prst="rect">
            <a:avLst/>
          </a:prstGeom>
          <a:noFill/>
          <a:ln w="19050">
            <a:solidFill>
              <a:srgbClr val="07A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4" name="组合 73"/>
          <p:cNvGrpSpPr/>
          <p:nvPr/>
        </p:nvGrpSpPr>
        <p:grpSpPr>
          <a:xfrm>
            <a:off x="7680036" y="4242607"/>
            <a:ext cx="780396" cy="345367"/>
            <a:chOff x="7175980" y="2203694"/>
            <a:chExt cx="918461" cy="406468"/>
          </a:xfrm>
        </p:grpSpPr>
        <p:grpSp>
          <p:nvGrpSpPr>
            <p:cNvPr id="76" name="组合 75"/>
            <p:cNvGrpSpPr/>
            <p:nvPr/>
          </p:nvGrpSpPr>
          <p:grpSpPr>
            <a:xfrm>
              <a:off x="7886912" y="2203694"/>
              <a:ext cx="207529" cy="406468"/>
              <a:chOff x="6256199" y="2492047"/>
              <a:chExt cx="669904" cy="1312074"/>
            </a:xfrm>
          </p:grpSpPr>
          <p:sp>
            <p:nvSpPr>
              <p:cNvPr id="86" name="Rectangle 100"/>
              <p:cNvSpPr>
                <a:spLocks noChangeArrowheads="1"/>
              </p:cNvSpPr>
              <p:nvPr/>
            </p:nvSpPr>
            <p:spPr bwMode="auto">
              <a:xfrm>
                <a:off x="6414074" y="2760862"/>
                <a:ext cx="27735"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7" name="Rectangle 101"/>
              <p:cNvSpPr>
                <a:spLocks noChangeArrowheads="1"/>
              </p:cNvSpPr>
              <p:nvPr/>
            </p:nvSpPr>
            <p:spPr bwMode="auto">
              <a:xfrm>
                <a:off x="6414074" y="2760862"/>
                <a:ext cx="27735"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8" name="Oval 102"/>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9" name="Oval 103"/>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0" name="Oval 104"/>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1" name="Oval 10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2" name="Rectangle 106"/>
              <p:cNvSpPr>
                <a:spLocks noChangeArrowheads="1"/>
              </p:cNvSpPr>
              <p:nvPr/>
            </p:nvSpPr>
            <p:spPr bwMode="auto">
              <a:xfrm>
                <a:off x="6405541" y="2760862"/>
                <a:ext cx="36269" cy="19201"/>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3" name="Rectangle 107"/>
              <p:cNvSpPr>
                <a:spLocks noChangeArrowheads="1"/>
              </p:cNvSpPr>
              <p:nvPr/>
            </p:nvSpPr>
            <p:spPr bwMode="auto">
              <a:xfrm>
                <a:off x="6405541" y="2760862"/>
                <a:ext cx="36269" cy="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4" name="Oval 108"/>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5" name="Oval 109"/>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6" name="Oval 110"/>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7" name="Oval 111"/>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8" name="Rectangle 112"/>
              <p:cNvSpPr>
                <a:spLocks noChangeArrowheads="1"/>
              </p:cNvSpPr>
              <p:nvPr/>
            </p:nvSpPr>
            <p:spPr bwMode="auto">
              <a:xfrm>
                <a:off x="6422608" y="2760862"/>
                <a:ext cx="10667"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9" name="Rectangle 113"/>
              <p:cNvSpPr>
                <a:spLocks noChangeArrowheads="1"/>
              </p:cNvSpPr>
              <p:nvPr/>
            </p:nvSpPr>
            <p:spPr bwMode="auto">
              <a:xfrm>
                <a:off x="6422608" y="2760862"/>
                <a:ext cx="10667"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0" name="Oval 114"/>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1" name="Oval 11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2" name="Oval 116"/>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3" name="Oval 117"/>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4" name="Freeform 118"/>
              <p:cNvSpPr/>
              <p:nvPr/>
            </p:nvSpPr>
            <p:spPr bwMode="auto">
              <a:xfrm>
                <a:off x="6256199" y="2492047"/>
                <a:ext cx="669904" cy="1312074"/>
              </a:xfrm>
              <a:custGeom>
                <a:avLst/>
                <a:gdLst>
                  <a:gd name="T0" fmla="*/ 72 w 72"/>
                  <a:gd name="T1" fmla="*/ 130 h 141"/>
                  <a:gd name="T2" fmla="*/ 61 w 72"/>
                  <a:gd name="T3" fmla="*/ 141 h 141"/>
                  <a:gd name="T4" fmla="*/ 11 w 72"/>
                  <a:gd name="T5" fmla="*/ 141 h 141"/>
                  <a:gd name="T6" fmla="*/ 0 w 72"/>
                  <a:gd name="T7" fmla="*/ 130 h 141"/>
                  <a:gd name="T8" fmla="*/ 0 w 72"/>
                  <a:gd name="T9" fmla="*/ 11 h 141"/>
                  <a:gd name="T10" fmla="*/ 11 w 72"/>
                  <a:gd name="T11" fmla="*/ 0 h 141"/>
                  <a:gd name="T12" fmla="*/ 61 w 72"/>
                  <a:gd name="T13" fmla="*/ 0 h 141"/>
                  <a:gd name="T14" fmla="*/ 72 w 72"/>
                  <a:gd name="T15" fmla="*/ 11 h 141"/>
                  <a:gd name="T16" fmla="*/ 72 w 72"/>
                  <a:gd name="T17" fmla="*/ 13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1">
                    <a:moveTo>
                      <a:pt x="72" y="130"/>
                    </a:moveTo>
                    <a:cubicBezTo>
                      <a:pt x="72" y="136"/>
                      <a:pt x="67" y="141"/>
                      <a:pt x="61" y="141"/>
                    </a:cubicBezTo>
                    <a:cubicBezTo>
                      <a:pt x="11" y="141"/>
                      <a:pt x="11" y="141"/>
                      <a:pt x="11" y="141"/>
                    </a:cubicBezTo>
                    <a:cubicBezTo>
                      <a:pt x="5" y="141"/>
                      <a:pt x="0" y="136"/>
                      <a:pt x="0" y="130"/>
                    </a:cubicBezTo>
                    <a:cubicBezTo>
                      <a:pt x="0" y="11"/>
                      <a:pt x="0" y="11"/>
                      <a:pt x="0" y="11"/>
                    </a:cubicBezTo>
                    <a:cubicBezTo>
                      <a:pt x="0" y="5"/>
                      <a:pt x="5" y="0"/>
                      <a:pt x="11" y="0"/>
                    </a:cubicBezTo>
                    <a:cubicBezTo>
                      <a:pt x="61" y="0"/>
                      <a:pt x="61" y="0"/>
                      <a:pt x="61" y="0"/>
                    </a:cubicBezTo>
                    <a:cubicBezTo>
                      <a:pt x="67" y="0"/>
                      <a:pt x="72" y="5"/>
                      <a:pt x="72" y="11"/>
                    </a:cubicBezTo>
                    <a:cubicBezTo>
                      <a:pt x="72" y="130"/>
                      <a:pt x="72" y="130"/>
                      <a:pt x="72" y="130"/>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5" name="Freeform 125"/>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6" name="Freeform 126"/>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7" name="Freeform 127"/>
              <p:cNvSpPr/>
              <p:nvPr/>
            </p:nvSpPr>
            <p:spPr bwMode="auto">
              <a:xfrm>
                <a:off x="6552749" y="2686191"/>
                <a:ext cx="10667"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1" y="1"/>
                      <a:pt x="1"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8" name="Freeform 128"/>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close/>
                    <a:moveTo>
                      <a:pt x="0" y="4"/>
                    </a:moveTo>
                    <a:lnTo>
                      <a:pt x="4" y="4"/>
                    </a:lnTo>
                    <a:lnTo>
                      <a:pt x="4" y="4"/>
                    </a:lnTo>
                    <a:lnTo>
                      <a:pt x="4"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9" name="Freeform 129"/>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moveTo>
                      <a:pt x="0" y="4"/>
                    </a:moveTo>
                    <a:lnTo>
                      <a:pt x="4" y="4"/>
                    </a:lnTo>
                    <a:lnTo>
                      <a:pt x="4" y="4"/>
                    </a:lnTo>
                    <a:lnTo>
                      <a:pt x="4" y="4"/>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0" name="Freeform 130"/>
              <p:cNvSpPr/>
              <p:nvPr/>
            </p:nvSpPr>
            <p:spPr bwMode="auto">
              <a:xfrm>
                <a:off x="6571950" y="2686191"/>
                <a:ext cx="8534"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0" y="1"/>
                      <a:pt x="0"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1" name="Freeform 131"/>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close/>
                    <a:moveTo>
                      <a:pt x="5" y="5"/>
                    </a:moveTo>
                    <a:lnTo>
                      <a:pt x="5" y="5"/>
                    </a:lnTo>
                    <a:lnTo>
                      <a:pt x="5" y="5"/>
                    </a:lnTo>
                    <a:lnTo>
                      <a:pt x="5" y="5"/>
                    </a:lnTo>
                    <a:lnTo>
                      <a:pt x="5" y="5"/>
                    </a:lnTo>
                    <a:lnTo>
                      <a:pt x="5" y="5"/>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2" name="Freeform 132"/>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moveTo>
                      <a:pt x="5" y="5"/>
                    </a:moveTo>
                    <a:lnTo>
                      <a:pt x="5" y="5"/>
                    </a:lnTo>
                    <a:lnTo>
                      <a:pt x="5" y="5"/>
                    </a:lnTo>
                    <a:lnTo>
                      <a:pt x="5" y="5"/>
                    </a:lnTo>
                    <a:lnTo>
                      <a:pt x="5" y="5"/>
                    </a:lnTo>
                    <a:lnTo>
                      <a:pt x="5" y="5"/>
                    </a:lnTo>
                    <a:lnTo>
                      <a:pt x="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3" name="Freeform 133"/>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close/>
                    <a:moveTo>
                      <a:pt x="0" y="5"/>
                    </a:moveTo>
                    <a:lnTo>
                      <a:pt x="0" y="5"/>
                    </a:lnTo>
                    <a:lnTo>
                      <a:pt x="4" y="5"/>
                    </a:lnTo>
                    <a:lnTo>
                      <a:pt x="0" y="0"/>
                    </a:lnTo>
                    <a:lnTo>
                      <a:pt x="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4" name="Freeform 134"/>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moveTo>
                      <a:pt x="0" y="5"/>
                    </a:moveTo>
                    <a:lnTo>
                      <a:pt x="0" y="5"/>
                    </a:lnTo>
                    <a:lnTo>
                      <a:pt x="4" y="5"/>
                    </a:lnTo>
                    <a:lnTo>
                      <a:pt x="0" y="0"/>
                    </a:lnTo>
                    <a:lnTo>
                      <a:pt x="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5" name="Freeform 135"/>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6" name="Freeform 136"/>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7" name="Rectangle 137"/>
              <p:cNvSpPr>
                <a:spLocks noChangeArrowheads="1"/>
              </p:cNvSpPr>
              <p:nvPr/>
            </p:nvSpPr>
            <p:spPr bwMode="auto">
              <a:xfrm>
                <a:off x="6283940" y="2677659"/>
                <a:ext cx="614433" cy="930187"/>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8" name="Rectangle 138"/>
              <p:cNvSpPr>
                <a:spLocks noChangeArrowheads="1"/>
              </p:cNvSpPr>
              <p:nvPr/>
            </p:nvSpPr>
            <p:spPr bwMode="auto">
              <a:xfrm>
                <a:off x="6283934" y="2677658"/>
                <a:ext cx="614434" cy="93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9" name="Rectangle 139"/>
              <p:cNvSpPr>
                <a:spLocks noChangeArrowheads="1"/>
              </p:cNvSpPr>
              <p:nvPr/>
            </p:nvSpPr>
            <p:spPr bwMode="auto">
              <a:xfrm>
                <a:off x="6283934" y="3607843"/>
                <a:ext cx="2133" cy="2133"/>
              </a:xfrm>
              <a:prstGeom prst="rect">
                <a:avLst/>
              </a:prstGeom>
              <a:solidFill>
                <a:srgbClr val="686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20" name="Freeform 140"/>
              <p:cNvSpPr/>
              <p:nvPr/>
            </p:nvSpPr>
            <p:spPr bwMode="auto">
              <a:xfrm>
                <a:off x="6283934" y="360784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21" name="Freeform 142"/>
              <p:cNvSpPr/>
              <p:nvPr/>
            </p:nvSpPr>
            <p:spPr bwMode="auto">
              <a:xfrm>
                <a:off x="6283934" y="2677658"/>
                <a:ext cx="603767" cy="930186"/>
              </a:xfrm>
              <a:custGeom>
                <a:avLst/>
                <a:gdLst>
                  <a:gd name="T0" fmla="*/ 283 w 283"/>
                  <a:gd name="T1" fmla="*/ 0 h 436"/>
                  <a:gd name="T2" fmla="*/ 0 w 283"/>
                  <a:gd name="T3" fmla="*/ 0 h 436"/>
                  <a:gd name="T4" fmla="*/ 0 w 283"/>
                  <a:gd name="T5" fmla="*/ 436 h 436"/>
                  <a:gd name="T6" fmla="*/ 0 w 283"/>
                  <a:gd name="T7" fmla="*/ 436 h 436"/>
                  <a:gd name="T8" fmla="*/ 283 w 283"/>
                  <a:gd name="T9" fmla="*/ 0 h 436"/>
                </a:gdLst>
                <a:ahLst/>
                <a:cxnLst>
                  <a:cxn ang="0">
                    <a:pos x="T0" y="T1"/>
                  </a:cxn>
                  <a:cxn ang="0">
                    <a:pos x="T2" y="T3"/>
                  </a:cxn>
                  <a:cxn ang="0">
                    <a:pos x="T4" y="T5"/>
                  </a:cxn>
                  <a:cxn ang="0">
                    <a:pos x="T6" y="T7"/>
                  </a:cxn>
                  <a:cxn ang="0">
                    <a:pos x="T8" y="T9"/>
                  </a:cxn>
                </a:cxnLst>
                <a:rect l="0" t="0" r="r" b="b"/>
                <a:pathLst>
                  <a:path w="283" h="436">
                    <a:moveTo>
                      <a:pt x="283" y="0"/>
                    </a:moveTo>
                    <a:lnTo>
                      <a:pt x="0" y="0"/>
                    </a:lnTo>
                    <a:lnTo>
                      <a:pt x="0" y="436"/>
                    </a:lnTo>
                    <a:lnTo>
                      <a:pt x="0" y="436"/>
                    </a:lnTo>
                    <a:lnTo>
                      <a:pt x="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22" name="Freeform 143"/>
              <p:cNvSpPr/>
              <p:nvPr/>
            </p:nvSpPr>
            <p:spPr bwMode="auto">
              <a:xfrm>
                <a:off x="6516480" y="3673980"/>
                <a:ext cx="149342" cy="55470"/>
              </a:xfrm>
              <a:custGeom>
                <a:avLst/>
                <a:gdLst>
                  <a:gd name="T0" fmla="*/ 16 w 16"/>
                  <a:gd name="T1" fmla="*/ 3 h 6"/>
                  <a:gd name="T2" fmla="*/ 13 w 16"/>
                  <a:gd name="T3" fmla="*/ 6 h 6"/>
                  <a:gd name="T4" fmla="*/ 3 w 16"/>
                  <a:gd name="T5" fmla="*/ 6 h 6"/>
                  <a:gd name="T6" fmla="*/ 0 w 16"/>
                  <a:gd name="T7" fmla="*/ 3 h 6"/>
                  <a:gd name="T8" fmla="*/ 3 w 16"/>
                  <a:gd name="T9" fmla="*/ 0 h 6"/>
                  <a:gd name="T10" fmla="*/ 13 w 16"/>
                  <a:gd name="T11" fmla="*/ 0 h 6"/>
                  <a:gd name="T12" fmla="*/ 16 w 1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6" y="3"/>
                    </a:moveTo>
                    <a:cubicBezTo>
                      <a:pt x="16" y="4"/>
                      <a:pt x="15" y="6"/>
                      <a:pt x="13" y="6"/>
                    </a:cubicBezTo>
                    <a:cubicBezTo>
                      <a:pt x="3" y="6"/>
                      <a:pt x="3" y="6"/>
                      <a:pt x="3" y="6"/>
                    </a:cubicBezTo>
                    <a:cubicBezTo>
                      <a:pt x="1" y="6"/>
                      <a:pt x="0" y="4"/>
                      <a:pt x="0" y="3"/>
                    </a:cubicBezTo>
                    <a:cubicBezTo>
                      <a:pt x="0" y="1"/>
                      <a:pt x="1" y="0"/>
                      <a:pt x="3" y="0"/>
                    </a:cubicBezTo>
                    <a:cubicBezTo>
                      <a:pt x="13" y="0"/>
                      <a:pt x="13" y="0"/>
                      <a:pt x="13" y="0"/>
                    </a:cubicBezTo>
                    <a:cubicBezTo>
                      <a:pt x="15" y="0"/>
                      <a:pt x="16" y="1"/>
                      <a:pt x="16"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23" name="Freeform 144"/>
              <p:cNvSpPr/>
              <p:nvPr/>
            </p:nvSpPr>
            <p:spPr bwMode="auto">
              <a:xfrm>
                <a:off x="6507946" y="2575252"/>
                <a:ext cx="157876" cy="27735"/>
              </a:xfrm>
              <a:custGeom>
                <a:avLst/>
                <a:gdLst>
                  <a:gd name="T0" fmla="*/ 17 w 17"/>
                  <a:gd name="T1" fmla="*/ 2 h 3"/>
                  <a:gd name="T2" fmla="*/ 16 w 17"/>
                  <a:gd name="T3" fmla="*/ 3 h 3"/>
                  <a:gd name="T4" fmla="*/ 2 w 17"/>
                  <a:gd name="T5" fmla="*/ 3 h 3"/>
                  <a:gd name="T6" fmla="*/ 0 w 17"/>
                  <a:gd name="T7" fmla="*/ 2 h 3"/>
                  <a:gd name="T8" fmla="*/ 2 w 17"/>
                  <a:gd name="T9" fmla="*/ 0 h 3"/>
                  <a:gd name="T10" fmla="*/ 16 w 17"/>
                  <a:gd name="T11" fmla="*/ 0 h 3"/>
                  <a:gd name="T12" fmla="*/ 17 w 1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7" y="2"/>
                    </a:moveTo>
                    <a:cubicBezTo>
                      <a:pt x="17" y="3"/>
                      <a:pt x="17" y="3"/>
                      <a:pt x="16" y="3"/>
                    </a:cubicBezTo>
                    <a:cubicBezTo>
                      <a:pt x="2" y="3"/>
                      <a:pt x="2" y="3"/>
                      <a:pt x="2" y="3"/>
                    </a:cubicBezTo>
                    <a:cubicBezTo>
                      <a:pt x="1" y="3"/>
                      <a:pt x="0" y="3"/>
                      <a:pt x="0" y="2"/>
                    </a:cubicBezTo>
                    <a:cubicBezTo>
                      <a:pt x="0" y="1"/>
                      <a:pt x="1" y="0"/>
                      <a:pt x="2" y="0"/>
                    </a:cubicBezTo>
                    <a:cubicBezTo>
                      <a:pt x="16" y="0"/>
                      <a:pt x="16" y="0"/>
                      <a:pt x="16" y="0"/>
                    </a:cubicBezTo>
                    <a:cubicBezTo>
                      <a:pt x="17" y="0"/>
                      <a:pt x="17" y="1"/>
                      <a:pt x="17"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24" name="Oval 145"/>
              <p:cNvSpPr>
                <a:spLocks noChangeArrowheads="1"/>
              </p:cNvSpPr>
              <p:nvPr/>
            </p:nvSpPr>
            <p:spPr bwMode="auto">
              <a:xfrm>
                <a:off x="6414074" y="2575252"/>
                <a:ext cx="36269" cy="3840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grpSp>
        <p:sp>
          <p:nvSpPr>
            <p:cNvPr id="77" name="Freeform 91"/>
            <p:cNvSpPr/>
            <p:nvPr/>
          </p:nvSpPr>
          <p:spPr bwMode="auto">
            <a:xfrm>
              <a:off x="7249974" y="2232347"/>
              <a:ext cx="503351" cy="353476"/>
            </a:xfrm>
            <a:custGeom>
              <a:avLst/>
              <a:gdLst>
                <a:gd name="T0" fmla="*/ 245 w 245"/>
                <a:gd name="T1" fmla="*/ 162 h 172"/>
                <a:gd name="T2" fmla="*/ 235 w 245"/>
                <a:gd name="T3" fmla="*/ 172 h 172"/>
                <a:gd name="T4" fmla="*/ 10 w 245"/>
                <a:gd name="T5" fmla="*/ 172 h 172"/>
                <a:gd name="T6" fmla="*/ 0 w 245"/>
                <a:gd name="T7" fmla="*/ 162 h 172"/>
                <a:gd name="T8" fmla="*/ 0 w 245"/>
                <a:gd name="T9" fmla="*/ 10 h 172"/>
                <a:gd name="T10" fmla="*/ 10 w 245"/>
                <a:gd name="T11" fmla="*/ 0 h 172"/>
                <a:gd name="T12" fmla="*/ 235 w 245"/>
                <a:gd name="T13" fmla="*/ 0 h 172"/>
                <a:gd name="T14" fmla="*/ 245 w 245"/>
                <a:gd name="T15" fmla="*/ 10 h 172"/>
                <a:gd name="T16" fmla="*/ 245 w 245"/>
                <a:gd name="T17"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8" name="Freeform 92"/>
            <p:cNvSpPr/>
            <p:nvPr/>
          </p:nvSpPr>
          <p:spPr bwMode="auto">
            <a:xfrm>
              <a:off x="7175980" y="2577812"/>
              <a:ext cx="649454" cy="22622"/>
            </a:xfrm>
            <a:custGeom>
              <a:avLst/>
              <a:gdLst>
                <a:gd name="T0" fmla="*/ 0 w 316"/>
                <a:gd name="T1" fmla="*/ 0 h 11"/>
                <a:gd name="T2" fmla="*/ 0 w 316"/>
                <a:gd name="T3" fmla="*/ 3 h 11"/>
                <a:gd name="T4" fmla="*/ 0 w 316"/>
                <a:gd name="T5" fmla="*/ 3 h 11"/>
                <a:gd name="T6" fmla="*/ 0 w 316"/>
                <a:gd name="T7" fmla="*/ 3 h 11"/>
                <a:gd name="T8" fmla="*/ 0 w 316"/>
                <a:gd name="T9" fmla="*/ 3 h 11"/>
                <a:gd name="T10" fmla="*/ 12 w 316"/>
                <a:gd name="T11" fmla="*/ 10 h 11"/>
                <a:gd name="T12" fmla="*/ 158 w 316"/>
                <a:gd name="T13" fmla="*/ 10 h 11"/>
                <a:gd name="T14" fmla="*/ 284 w 316"/>
                <a:gd name="T15" fmla="*/ 10 h 11"/>
                <a:gd name="T16" fmla="*/ 307 w 316"/>
                <a:gd name="T17" fmla="*/ 10 h 11"/>
                <a:gd name="T18" fmla="*/ 316 w 316"/>
                <a:gd name="T19" fmla="*/ 3 h 11"/>
                <a:gd name="T20" fmla="*/ 316 w 316"/>
                <a:gd name="T21" fmla="*/ 3 h 11"/>
                <a:gd name="T22" fmla="*/ 316 w 316"/>
                <a:gd name="T23" fmla="*/ 3 h 11"/>
                <a:gd name="T24" fmla="*/ 316 w 316"/>
                <a:gd name="T25" fmla="*/ 3 h 11"/>
                <a:gd name="T26" fmla="*/ 316 w 316"/>
                <a:gd name="T27" fmla="*/ 0 h 11"/>
                <a:gd name="T28" fmla="*/ 0 w 3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9" name="Freeform 93"/>
            <p:cNvSpPr/>
            <p:nvPr/>
          </p:nvSpPr>
          <p:spPr bwMode="auto">
            <a:xfrm>
              <a:off x="7175980" y="2565558"/>
              <a:ext cx="649454" cy="20266"/>
            </a:xfrm>
            <a:custGeom>
              <a:avLst/>
              <a:gdLst>
                <a:gd name="T0" fmla="*/ 0 w 316"/>
                <a:gd name="T1" fmla="*/ 0 h 10"/>
                <a:gd name="T2" fmla="*/ 0 w 316"/>
                <a:gd name="T3" fmla="*/ 9 h 10"/>
                <a:gd name="T4" fmla="*/ 4 w 316"/>
                <a:gd name="T5" fmla="*/ 10 h 10"/>
                <a:gd name="T6" fmla="*/ 313 w 316"/>
                <a:gd name="T7" fmla="*/ 10 h 10"/>
                <a:gd name="T8" fmla="*/ 316 w 316"/>
                <a:gd name="T9" fmla="*/ 9 h 10"/>
                <a:gd name="T10" fmla="*/ 316 w 316"/>
                <a:gd name="T11" fmla="*/ 0 h 10"/>
                <a:gd name="T12" fmla="*/ 0 w 31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1" name="Freeform 94"/>
            <p:cNvSpPr/>
            <p:nvPr/>
          </p:nvSpPr>
          <p:spPr bwMode="auto">
            <a:xfrm>
              <a:off x="7446979" y="2565558"/>
              <a:ext cx="108871" cy="9897"/>
            </a:xfrm>
            <a:custGeom>
              <a:avLst/>
              <a:gdLst>
                <a:gd name="T0" fmla="*/ 0 w 53"/>
                <a:gd name="T1" fmla="*/ 0 h 5"/>
                <a:gd name="T2" fmla="*/ 0 w 53"/>
                <a:gd name="T3" fmla="*/ 1 h 5"/>
                <a:gd name="T4" fmla="*/ 4 w 53"/>
                <a:gd name="T5" fmla="*/ 5 h 5"/>
                <a:gd name="T6" fmla="*/ 49 w 53"/>
                <a:gd name="T7" fmla="*/ 5 h 5"/>
                <a:gd name="T8" fmla="*/ 53 w 53"/>
                <a:gd name="T9" fmla="*/ 1 h 5"/>
                <a:gd name="T10" fmla="*/ 53 w 53"/>
                <a:gd name="T11" fmla="*/ 0 h 5"/>
                <a:gd name="T12" fmla="*/ 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2" name="Rectangle 95"/>
            <p:cNvSpPr>
              <a:spLocks noChangeArrowheads="1"/>
            </p:cNvSpPr>
            <p:nvPr/>
          </p:nvSpPr>
          <p:spPr bwMode="auto">
            <a:xfrm>
              <a:off x="7272597" y="2256855"/>
              <a:ext cx="458106" cy="289851"/>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3" name="Rectangle 96"/>
            <p:cNvSpPr>
              <a:spLocks noChangeArrowheads="1"/>
            </p:cNvSpPr>
            <p:nvPr/>
          </p:nvSpPr>
          <p:spPr bwMode="auto">
            <a:xfrm>
              <a:off x="7272597" y="2256855"/>
              <a:ext cx="458106" cy="28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4" name="Oval 97"/>
            <p:cNvSpPr>
              <a:spLocks noChangeArrowheads="1"/>
            </p:cNvSpPr>
            <p:nvPr/>
          </p:nvSpPr>
          <p:spPr bwMode="auto">
            <a:xfrm>
              <a:off x="7498351" y="2242716"/>
              <a:ext cx="6127" cy="612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5" name="Freeform 99"/>
            <p:cNvSpPr/>
            <p:nvPr/>
          </p:nvSpPr>
          <p:spPr bwMode="auto">
            <a:xfrm>
              <a:off x="7272597" y="2256855"/>
              <a:ext cx="458106" cy="289851"/>
            </a:xfrm>
            <a:custGeom>
              <a:avLst/>
              <a:gdLst>
                <a:gd name="T0" fmla="*/ 972 w 972"/>
                <a:gd name="T1" fmla="*/ 0 h 615"/>
                <a:gd name="T2" fmla="*/ 972 w 972"/>
                <a:gd name="T3" fmla="*/ 0 h 615"/>
                <a:gd name="T4" fmla="*/ 0 w 972"/>
                <a:gd name="T5" fmla="*/ 0 h 615"/>
                <a:gd name="T6" fmla="*/ 0 w 972"/>
                <a:gd name="T7" fmla="*/ 615 h 615"/>
                <a:gd name="T8" fmla="*/ 972 w 972"/>
                <a:gd name="T9" fmla="*/ 0 h 615"/>
              </a:gdLst>
              <a:ahLst/>
              <a:cxnLst>
                <a:cxn ang="0">
                  <a:pos x="T0" y="T1"/>
                </a:cxn>
                <a:cxn ang="0">
                  <a:pos x="T2" y="T3"/>
                </a:cxn>
                <a:cxn ang="0">
                  <a:pos x="T4" y="T5"/>
                </a:cxn>
                <a:cxn ang="0">
                  <a:pos x="T6" y="T7"/>
                </a:cxn>
                <a:cxn ang="0">
                  <a:pos x="T8" y="T9"/>
                </a:cxn>
              </a:cxnLst>
              <a:rect l="0" t="0" r="r" b="b"/>
              <a:pathLst>
                <a:path w="972" h="615">
                  <a:moveTo>
                    <a:pt x="972" y="0"/>
                  </a:moveTo>
                  <a:lnTo>
                    <a:pt x="972" y="0"/>
                  </a:lnTo>
                  <a:lnTo>
                    <a:pt x="0" y="0"/>
                  </a:lnTo>
                  <a:lnTo>
                    <a:pt x="0" y="615"/>
                  </a:lnTo>
                  <a:lnTo>
                    <a:pt x="9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1"/>
          <p:cNvPicPr>
            <a:picLocks noChangeAspect="1" noChangeArrowheads="1"/>
          </p:cNvPicPr>
          <p:nvPr/>
        </p:nvPicPr>
        <p:blipFill rotWithShape="1">
          <a:blip r:embed="rId1" cstate="print"/>
          <a:srcRect r="2718"/>
          <a:stretch>
            <a:fillRect/>
          </a:stretch>
        </p:blipFill>
        <p:spPr bwMode="auto">
          <a:xfrm>
            <a:off x="651607" y="2177560"/>
            <a:ext cx="4007534" cy="1604434"/>
          </a:xfrm>
          <a:prstGeom prst="rect">
            <a:avLst/>
          </a:prstGeom>
          <a:noFill/>
          <a:ln>
            <a:noFill/>
          </a:ln>
        </p:spPr>
      </p:pic>
      <p:sp>
        <p:nvSpPr>
          <p:cNvPr id="2" name="标题 1"/>
          <p:cNvSpPr>
            <a:spLocks noGrp="1"/>
          </p:cNvSpPr>
          <p:nvPr>
            <p:ph type="title"/>
          </p:nvPr>
        </p:nvSpPr>
        <p:spPr/>
        <p:txBody>
          <a:bodyPr>
            <a:normAutofit/>
          </a:bodyPr>
          <a:lstStyle/>
          <a:p>
            <a:pPr algn="l"/>
            <a:r>
              <a:rPr lang="zh-CN" altLang="en-US" sz="2800" b="1" dirty="0" smtClean="0">
                <a:solidFill>
                  <a:schemeClr val="tx1">
                    <a:lumMod val="75000"/>
                    <a:lumOff val="25000"/>
                  </a:schemeClr>
                </a:solidFill>
                <a:latin typeface="微软雅黑" panose="020B0503020204020204" pitchFamily="34" charset="-122"/>
              </a:rPr>
              <a:t>图片优化</a:t>
            </a:r>
            <a:r>
              <a:rPr lang="en-US" altLang="zh-CN" sz="2800" b="1" dirty="0" smtClean="0">
                <a:solidFill>
                  <a:schemeClr val="tx1">
                    <a:lumMod val="75000"/>
                    <a:lumOff val="25000"/>
                  </a:schemeClr>
                </a:solidFill>
                <a:latin typeface="微软雅黑" panose="020B0503020204020204" pitchFamily="34" charset="-122"/>
              </a:rPr>
              <a:t>-</a:t>
            </a:r>
            <a:r>
              <a:rPr lang="zh-CN" altLang="en-US" sz="2800" b="1" dirty="0" smtClean="0">
                <a:solidFill>
                  <a:schemeClr val="tx1">
                    <a:lumMod val="75000"/>
                    <a:lumOff val="25000"/>
                  </a:schemeClr>
                </a:solidFill>
                <a:latin typeface="微软雅黑" panose="020B0503020204020204" pitchFamily="34" charset="-122"/>
              </a:rPr>
              <a:t>百度最吸睛位置视觉曝光</a:t>
            </a:r>
            <a:endParaRPr lang="zh-CN" altLang="en-US" sz="2800" b="1" dirty="0">
              <a:solidFill>
                <a:schemeClr val="tx1">
                  <a:lumMod val="75000"/>
                  <a:lumOff val="25000"/>
                </a:schemeClr>
              </a:solidFill>
              <a:latin typeface="微软雅黑" panose="020B0503020204020204" pitchFamily="34" charset="-122"/>
            </a:endParaRPr>
          </a:p>
        </p:txBody>
      </p:sp>
      <p:sp>
        <p:nvSpPr>
          <p:cNvPr id="72" name="文本框 71"/>
          <p:cNvSpPr txBox="1"/>
          <p:nvPr/>
        </p:nvSpPr>
        <p:spPr>
          <a:xfrm>
            <a:off x="5122784" y="3838072"/>
            <a:ext cx="1620180" cy="369332"/>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技术优势</a:t>
            </a:r>
            <a:endParaRPr lang="zh-CN" altLang="en-US" b="1" dirty="0">
              <a:solidFill>
                <a:schemeClr val="tx1">
                  <a:lumMod val="75000"/>
                  <a:lumOff val="25000"/>
                </a:schemeClr>
              </a:solidFill>
              <a:ea typeface="微软雅黑" panose="020B0503020204020204" pitchFamily="34" charset="-122"/>
            </a:endParaRPr>
          </a:p>
        </p:txBody>
      </p:sp>
      <p:sp>
        <p:nvSpPr>
          <p:cNvPr id="130" name="TextBox 5"/>
          <p:cNvSpPr txBox="1"/>
          <p:nvPr/>
        </p:nvSpPr>
        <p:spPr>
          <a:xfrm>
            <a:off x="5200380" y="4310975"/>
            <a:ext cx="2269486" cy="276999"/>
          </a:xfrm>
          <a:prstGeom prst="rect">
            <a:avLst/>
          </a:prstGeom>
          <a:solidFill>
            <a:schemeClr val="accent5"/>
          </a:solidFill>
        </p:spPr>
        <p:txBody>
          <a:bodyPr wrap="square" rtlCol="0">
            <a:spAutoFit/>
          </a:bodyPr>
          <a:lstStyle/>
          <a:p>
            <a:pPr algn="ctr"/>
            <a:r>
              <a:rPr lang="zh-CN" altLang="en-US" sz="1200" b="1" dirty="0" smtClean="0">
                <a:solidFill>
                  <a:schemeClr val="bg1"/>
                </a:solidFill>
                <a:ea typeface="微软雅黑" panose="020B0503020204020204" pitchFamily="34" charset="-122"/>
              </a:rPr>
              <a:t>图片管家提升系统</a:t>
            </a:r>
            <a:endParaRPr lang="zh-CN" altLang="en-US" sz="1200" b="1" dirty="0">
              <a:solidFill>
                <a:schemeClr val="bg1"/>
              </a:solidFill>
              <a:ea typeface="微软雅黑" panose="020B0503020204020204" pitchFamily="34" charset="-122"/>
            </a:endParaRPr>
          </a:p>
        </p:txBody>
      </p:sp>
      <p:sp>
        <p:nvSpPr>
          <p:cNvPr id="139" name="矩形 138"/>
          <p:cNvSpPr/>
          <p:nvPr/>
        </p:nvSpPr>
        <p:spPr>
          <a:xfrm>
            <a:off x="4932040" y="3735294"/>
            <a:ext cx="3801433" cy="99669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8" name="矩形 197"/>
          <p:cNvSpPr/>
          <p:nvPr/>
        </p:nvSpPr>
        <p:spPr>
          <a:xfrm>
            <a:off x="4932040" y="1112086"/>
            <a:ext cx="3801434" cy="2479192"/>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9" name="文本框 198"/>
          <p:cNvSpPr txBox="1"/>
          <p:nvPr/>
        </p:nvSpPr>
        <p:spPr>
          <a:xfrm>
            <a:off x="5122784" y="2195139"/>
            <a:ext cx="1298276" cy="369332"/>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优化方向</a:t>
            </a:r>
            <a:endParaRPr lang="zh-CN" altLang="en-US" b="1" dirty="0">
              <a:solidFill>
                <a:schemeClr val="tx1">
                  <a:lumMod val="75000"/>
                  <a:lumOff val="25000"/>
                </a:schemeClr>
              </a:solidFill>
              <a:ea typeface="微软雅黑" panose="020B0503020204020204" pitchFamily="34" charset="-122"/>
            </a:endParaRPr>
          </a:p>
        </p:txBody>
      </p:sp>
      <p:sp>
        <p:nvSpPr>
          <p:cNvPr id="200" name="文本框 199"/>
          <p:cNvSpPr txBox="1"/>
          <p:nvPr/>
        </p:nvSpPr>
        <p:spPr>
          <a:xfrm>
            <a:off x="5122784" y="1248050"/>
            <a:ext cx="1620180" cy="369332"/>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选词策略</a:t>
            </a:r>
            <a:endParaRPr lang="zh-CN" altLang="en-US" b="1" dirty="0">
              <a:solidFill>
                <a:schemeClr val="tx1">
                  <a:lumMod val="75000"/>
                  <a:lumOff val="25000"/>
                </a:schemeClr>
              </a:solidFill>
              <a:ea typeface="微软雅黑" panose="020B0503020204020204" pitchFamily="34" charset="-122"/>
            </a:endParaRPr>
          </a:p>
        </p:txBody>
      </p:sp>
      <p:sp>
        <p:nvSpPr>
          <p:cNvPr id="201" name="TextBox 50"/>
          <p:cNvSpPr txBox="1"/>
          <p:nvPr/>
        </p:nvSpPr>
        <p:spPr>
          <a:xfrm>
            <a:off x="5122783" y="2575292"/>
            <a:ext cx="3610689" cy="923328"/>
          </a:xfrm>
          <a:prstGeom prst="rect">
            <a:avLst/>
          </a:prstGeom>
          <a:noFill/>
        </p:spPr>
        <p:txBody>
          <a:bodyPr wrap="square" lIns="91438" tIns="45719" rIns="91438" bIns="45719" rtlCol="0">
            <a:spAutoFit/>
          </a:bodyPr>
          <a:lstStyle/>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充分利用代言人热度，提升品牌曝光量</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及时更新品牌最新图片，有利于新品提升认知度</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更换品牌高清图片，维护品牌形象，为官网引流</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2" name="TextBox 5"/>
          <p:cNvSpPr txBox="1"/>
          <p:nvPr/>
        </p:nvSpPr>
        <p:spPr>
          <a:xfrm>
            <a:off x="5224099" y="1728880"/>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品牌词</a:t>
            </a:r>
            <a:endParaRPr lang="zh-CN" altLang="en-US" sz="1200" b="1" dirty="0">
              <a:solidFill>
                <a:schemeClr val="bg1"/>
              </a:solidFill>
              <a:ea typeface="微软雅黑" panose="020B0503020204020204" pitchFamily="34" charset="-122"/>
            </a:endParaRPr>
          </a:p>
        </p:txBody>
      </p:sp>
      <p:sp>
        <p:nvSpPr>
          <p:cNvPr id="204" name="TextBox 5"/>
          <p:cNvSpPr txBox="1"/>
          <p:nvPr/>
        </p:nvSpPr>
        <p:spPr>
          <a:xfrm>
            <a:off x="5922833" y="1728880"/>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通用词</a:t>
            </a:r>
            <a:endParaRPr lang="zh-CN" altLang="en-US" sz="1200" b="1" dirty="0">
              <a:solidFill>
                <a:schemeClr val="bg1"/>
              </a:solidFill>
              <a:ea typeface="微软雅黑" panose="020B0503020204020204" pitchFamily="34" charset="-122"/>
            </a:endParaRPr>
          </a:p>
        </p:txBody>
      </p:sp>
      <p:sp>
        <p:nvSpPr>
          <p:cNvPr id="205" name="TextBox 5"/>
          <p:cNvSpPr txBox="1"/>
          <p:nvPr/>
        </p:nvSpPr>
        <p:spPr>
          <a:xfrm>
            <a:off x="6621567" y="1728880"/>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产品词</a:t>
            </a:r>
            <a:endParaRPr lang="zh-CN" altLang="en-US" sz="1200" b="1" dirty="0">
              <a:solidFill>
                <a:schemeClr val="bg1"/>
              </a:solidFill>
              <a:ea typeface="微软雅黑" panose="020B0503020204020204" pitchFamily="34" charset="-122"/>
            </a:endParaRPr>
          </a:p>
        </p:txBody>
      </p:sp>
      <p:sp>
        <p:nvSpPr>
          <p:cNvPr id="206" name="TextBox 5"/>
          <p:cNvSpPr txBox="1"/>
          <p:nvPr/>
        </p:nvSpPr>
        <p:spPr>
          <a:xfrm>
            <a:off x="7320301" y="1728880"/>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明星词</a:t>
            </a:r>
            <a:endParaRPr lang="zh-CN" altLang="en-US" sz="1200" b="1" dirty="0">
              <a:solidFill>
                <a:schemeClr val="bg1"/>
              </a:solidFill>
              <a:ea typeface="微软雅黑" panose="020B0503020204020204" pitchFamily="34" charset="-122"/>
            </a:endParaRPr>
          </a:p>
        </p:txBody>
      </p:sp>
      <p:sp>
        <p:nvSpPr>
          <p:cNvPr id="209" name="文本框 208"/>
          <p:cNvSpPr txBox="1"/>
          <p:nvPr/>
        </p:nvSpPr>
        <p:spPr>
          <a:xfrm>
            <a:off x="442865" y="1101432"/>
            <a:ext cx="4057127" cy="646331"/>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ea typeface="微软雅黑" panose="020B0503020204020204" pitchFamily="34" charset="-122"/>
              </a:rPr>
              <a:t>图片优化：</a:t>
            </a:r>
            <a:r>
              <a:rPr lang="zh-CN" altLang="en-US" sz="1200" dirty="0">
                <a:solidFill>
                  <a:schemeClr val="tx1">
                    <a:lumMod val="75000"/>
                    <a:lumOff val="25000"/>
                  </a:schemeClr>
                </a:solidFill>
                <a:ea typeface="微软雅黑" panose="020B0503020204020204" pitchFamily="34" charset="-122"/>
              </a:rPr>
              <a:t>用户搜索指定关键词时，</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百度图片专区出现品牌相关高清图片，点击图片引流至官网</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5" name="Freeform 177"/>
          <p:cNvSpPr>
            <a:spLocks noEditPoints="1"/>
          </p:cNvSpPr>
          <p:nvPr/>
        </p:nvSpPr>
        <p:spPr bwMode="auto">
          <a:xfrm>
            <a:off x="539552" y="4339157"/>
            <a:ext cx="333812" cy="288032"/>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chemeClr val="accent5"/>
          </a:solidFill>
          <a:ln w="9525">
            <a:no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216" name="文本框 215"/>
          <p:cNvSpPr txBox="1"/>
          <p:nvPr/>
        </p:nvSpPr>
        <p:spPr>
          <a:xfrm>
            <a:off x="935877" y="4227934"/>
            <a:ext cx="4057126" cy="418191"/>
          </a:xfrm>
          <a:prstGeom prst="rect">
            <a:avLst/>
          </a:prstGeom>
          <a:noFill/>
        </p:spPr>
        <p:txBody>
          <a:bodyPr wrap="square" rtlCol="0">
            <a:spAutoFit/>
          </a:bodyPr>
          <a:lstStyle/>
          <a:p>
            <a:pPr>
              <a:lnSpc>
                <a:spcPct val="150000"/>
              </a:lnSpc>
            </a:pPr>
            <a:r>
              <a:rPr lang="zh-CN" altLang="en-US" sz="1600" b="1" dirty="0">
                <a:solidFill>
                  <a:schemeClr val="accent5"/>
                </a:solidFill>
                <a:latin typeface="微软雅黑" panose="020B0503020204020204" pitchFamily="34" charset="-122"/>
                <a:ea typeface="微软雅黑" panose="020B0503020204020204" pitchFamily="34" charset="-122"/>
              </a:rPr>
              <a:t>掌握核心视觉位置，拓展官网流量入口</a:t>
            </a:r>
            <a:endParaRPr lang="zh-CN" altLang="en-US" sz="1600" b="1" dirty="0">
              <a:solidFill>
                <a:schemeClr val="accent5"/>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7680036" y="4242607"/>
            <a:ext cx="780396" cy="345367"/>
            <a:chOff x="7175980" y="2203694"/>
            <a:chExt cx="918461" cy="406468"/>
          </a:xfrm>
        </p:grpSpPr>
        <p:grpSp>
          <p:nvGrpSpPr>
            <p:cNvPr id="71" name="组合 70"/>
            <p:cNvGrpSpPr/>
            <p:nvPr/>
          </p:nvGrpSpPr>
          <p:grpSpPr>
            <a:xfrm>
              <a:off x="7886912" y="2203694"/>
              <a:ext cx="207529" cy="406468"/>
              <a:chOff x="6256199" y="2492047"/>
              <a:chExt cx="669904" cy="1312074"/>
            </a:xfrm>
          </p:grpSpPr>
          <p:sp>
            <p:nvSpPr>
              <p:cNvPr id="81" name="Rectangle 100"/>
              <p:cNvSpPr>
                <a:spLocks noChangeArrowheads="1"/>
              </p:cNvSpPr>
              <p:nvPr/>
            </p:nvSpPr>
            <p:spPr bwMode="auto">
              <a:xfrm>
                <a:off x="6414074" y="2760862"/>
                <a:ext cx="27735"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2" name="Rectangle 101"/>
              <p:cNvSpPr>
                <a:spLocks noChangeArrowheads="1"/>
              </p:cNvSpPr>
              <p:nvPr/>
            </p:nvSpPr>
            <p:spPr bwMode="auto">
              <a:xfrm>
                <a:off x="6414074" y="2760862"/>
                <a:ext cx="27735"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3" name="Oval 102"/>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4" name="Oval 103"/>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5" name="Oval 104"/>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6" name="Oval 10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7" name="Rectangle 106"/>
              <p:cNvSpPr>
                <a:spLocks noChangeArrowheads="1"/>
              </p:cNvSpPr>
              <p:nvPr/>
            </p:nvSpPr>
            <p:spPr bwMode="auto">
              <a:xfrm>
                <a:off x="6405541" y="2760862"/>
                <a:ext cx="36269" cy="19201"/>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8" name="Rectangle 107"/>
              <p:cNvSpPr>
                <a:spLocks noChangeArrowheads="1"/>
              </p:cNvSpPr>
              <p:nvPr/>
            </p:nvSpPr>
            <p:spPr bwMode="auto">
              <a:xfrm>
                <a:off x="6405541" y="2760862"/>
                <a:ext cx="36269" cy="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9" name="Oval 108"/>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0" name="Oval 109"/>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1" name="Oval 110"/>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2" name="Oval 111"/>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3" name="Rectangle 112"/>
              <p:cNvSpPr>
                <a:spLocks noChangeArrowheads="1"/>
              </p:cNvSpPr>
              <p:nvPr/>
            </p:nvSpPr>
            <p:spPr bwMode="auto">
              <a:xfrm>
                <a:off x="6422608" y="2760862"/>
                <a:ext cx="10667"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4" name="Rectangle 113"/>
              <p:cNvSpPr>
                <a:spLocks noChangeArrowheads="1"/>
              </p:cNvSpPr>
              <p:nvPr/>
            </p:nvSpPr>
            <p:spPr bwMode="auto">
              <a:xfrm>
                <a:off x="6422608" y="2760862"/>
                <a:ext cx="10667"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5" name="Oval 114"/>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6" name="Oval 11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7" name="Oval 116"/>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8" name="Oval 117"/>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9" name="Freeform 118"/>
              <p:cNvSpPr/>
              <p:nvPr/>
            </p:nvSpPr>
            <p:spPr bwMode="auto">
              <a:xfrm>
                <a:off x="6256199" y="2492047"/>
                <a:ext cx="669904" cy="1312074"/>
              </a:xfrm>
              <a:custGeom>
                <a:avLst/>
                <a:gdLst>
                  <a:gd name="T0" fmla="*/ 72 w 72"/>
                  <a:gd name="T1" fmla="*/ 130 h 141"/>
                  <a:gd name="T2" fmla="*/ 61 w 72"/>
                  <a:gd name="T3" fmla="*/ 141 h 141"/>
                  <a:gd name="T4" fmla="*/ 11 w 72"/>
                  <a:gd name="T5" fmla="*/ 141 h 141"/>
                  <a:gd name="T6" fmla="*/ 0 w 72"/>
                  <a:gd name="T7" fmla="*/ 130 h 141"/>
                  <a:gd name="T8" fmla="*/ 0 w 72"/>
                  <a:gd name="T9" fmla="*/ 11 h 141"/>
                  <a:gd name="T10" fmla="*/ 11 w 72"/>
                  <a:gd name="T11" fmla="*/ 0 h 141"/>
                  <a:gd name="T12" fmla="*/ 61 w 72"/>
                  <a:gd name="T13" fmla="*/ 0 h 141"/>
                  <a:gd name="T14" fmla="*/ 72 w 72"/>
                  <a:gd name="T15" fmla="*/ 11 h 141"/>
                  <a:gd name="T16" fmla="*/ 72 w 72"/>
                  <a:gd name="T17" fmla="*/ 13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1">
                    <a:moveTo>
                      <a:pt x="72" y="130"/>
                    </a:moveTo>
                    <a:cubicBezTo>
                      <a:pt x="72" y="136"/>
                      <a:pt x="67" y="141"/>
                      <a:pt x="61" y="141"/>
                    </a:cubicBezTo>
                    <a:cubicBezTo>
                      <a:pt x="11" y="141"/>
                      <a:pt x="11" y="141"/>
                      <a:pt x="11" y="141"/>
                    </a:cubicBezTo>
                    <a:cubicBezTo>
                      <a:pt x="5" y="141"/>
                      <a:pt x="0" y="136"/>
                      <a:pt x="0" y="130"/>
                    </a:cubicBezTo>
                    <a:cubicBezTo>
                      <a:pt x="0" y="11"/>
                      <a:pt x="0" y="11"/>
                      <a:pt x="0" y="11"/>
                    </a:cubicBezTo>
                    <a:cubicBezTo>
                      <a:pt x="0" y="5"/>
                      <a:pt x="5" y="0"/>
                      <a:pt x="11" y="0"/>
                    </a:cubicBezTo>
                    <a:cubicBezTo>
                      <a:pt x="61" y="0"/>
                      <a:pt x="61" y="0"/>
                      <a:pt x="61" y="0"/>
                    </a:cubicBezTo>
                    <a:cubicBezTo>
                      <a:pt x="67" y="0"/>
                      <a:pt x="72" y="5"/>
                      <a:pt x="72" y="11"/>
                    </a:cubicBezTo>
                    <a:cubicBezTo>
                      <a:pt x="72" y="130"/>
                      <a:pt x="72" y="130"/>
                      <a:pt x="72" y="130"/>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0" name="Freeform 125"/>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1" name="Freeform 126"/>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2" name="Freeform 127"/>
              <p:cNvSpPr/>
              <p:nvPr/>
            </p:nvSpPr>
            <p:spPr bwMode="auto">
              <a:xfrm>
                <a:off x="6552749" y="2686191"/>
                <a:ext cx="10667"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1" y="1"/>
                      <a:pt x="1"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3" name="Freeform 128"/>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close/>
                    <a:moveTo>
                      <a:pt x="0" y="4"/>
                    </a:moveTo>
                    <a:lnTo>
                      <a:pt x="4" y="4"/>
                    </a:lnTo>
                    <a:lnTo>
                      <a:pt x="4" y="4"/>
                    </a:lnTo>
                    <a:lnTo>
                      <a:pt x="4"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4" name="Freeform 129"/>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moveTo>
                      <a:pt x="0" y="4"/>
                    </a:moveTo>
                    <a:lnTo>
                      <a:pt x="4" y="4"/>
                    </a:lnTo>
                    <a:lnTo>
                      <a:pt x="4" y="4"/>
                    </a:lnTo>
                    <a:lnTo>
                      <a:pt x="4" y="4"/>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5" name="Freeform 130"/>
              <p:cNvSpPr/>
              <p:nvPr/>
            </p:nvSpPr>
            <p:spPr bwMode="auto">
              <a:xfrm>
                <a:off x="6571950" y="2686191"/>
                <a:ext cx="8534"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0" y="1"/>
                      <a:pt x="0"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6" name="Freeform 131"/>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close/>
                    <a:moveTo>
                      <a:pt x="5" y="5"/>
                    </a:moveTo>
                    <a:lnTo>
                      <a:pt x="5" y="5"/>
                    </a:lnTo>
                    <a:lnTo>
                      <a:pt x="5" y="5"/>
                    </a:lnTo>
                    <a:lnTo>
                      <a:pt x="5" y="5"/>
                    </a:lnTo>
                    <a:lnTo>
                      <a:pt x="5" y="5"/>
                    </a:lnTo>
                    <a:lnTo>
                      <a:pt x="5" y="5"/>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7" name="Freeform 132"/>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moveTo>
                      <a:pt x="5" y="5"/>
                    </a:moveTo>
                    <a:lnTo>
                      <a:pt x="5" y="5"/>
                    </a:lnTo>
                    <a:lnTo>
                      <a:pt x="5" y="5"/>
                    </a:lnTo>
                    <a:lnTo>
                      <a:pt x="5" y="5"/>
                    </a:lnTo>
                    <a:lnTo>
                      <a:pt x="5" y="5"/>
                    </a:lnTo>
                    <a:lnTo>
                      <a:pt x="5" y="5"/>
                    </a:lnTo>
                    <a:lnTo>
                      <a:pt x="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8" name="Freeform 133"/>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close/>
                    <a:moveTo>
                      <a:pt x="0" y="5"/>
                    </a:moveTo>
                    <a:lnTo>
                      <a:pt x="0" y="5"/>
                    </a:lnTo>
                    <a:lnTo>
                      <a:pt x="4" y="5"/>
                    </a:lnTo>
                    <a:lnTo>
                      <a:pt x="0" y="0"/>
                    </a:lnTo>
                    <a:lnTo>
                      <a:pt x="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9" name="Freeform 134"/>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moveTo>
                      <a:pt x="0" y="5"/>
                    </a:moveTo>
                    <a:lnTo>
                      <a:pt x="0" y="5"/>
                    </a:lnTo>
                    <a:lnTo>
                      <a:pt x="4" y="5"/>
                    </a:lnTo>
                    <a:lnTo>
                      <a:pt x="0" y="0"/>
                    </a:lnTo>
                    <a:lnTo>
                      <a:pt x="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0" name="Freeform 135"/>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1" name="Freeform 136"/>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2" name="Rectangle 137"/>
              <p:cNvSpPr>
                <a:spLocks noChangeArrowheads="1"/>
              </p:cNvSpPr>
              <p:nvPr/>
            </p:nvSpPr>
            <p:spPr bwMode="auto">
              <a:xfrm>
                <a:off x="6283940" y="2677659"/>
                <a:ext cx="614433" cy="930187"/>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3" name="Rectangle 138"/>
              <p:cNvSpPr>
                <a:spLocks noChangeArrowheads="1"/>
              </p:cNvSpPr>
              <p:nvPr/>
            </p:nvSpPr>
            <p:spPr bwMode="auto">
              <a:xfrm>
                <a:off x="6283934" y="2677658"/>
                <a:ext cx="614434" cy="93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4" name="Rectangle 139"/>
              <p:cNvSpPr>
                <a:spLocks noChangeArrowheads="1"/>
              </p:cNvSpPr>
              <p:nvPr/>
            </p:nvSpPr>
            <p:spPr bwMode="auto">
              <a:xfrm>
                <a:off x="6283934" y="3607843"/>
                <a:ext cx="2133" cy="2133"/>
              </a:xfrm>
              <a:prstGeom prst="rect">
                <a:avLst/>
              </a:prstGeom>
              <a:solidFill>
                <a:srgbClr val="686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5" name="Freeform 140"/>
              <p:cNvSpPr/>
              <p:nvPr/>
            </p:nvSpPr>
            <p:spPr bwMode="auto">
              <a:xfrm>
                <a:off x="6283934" y="360784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6" name="Freeform 142"/>
              <p:cNvSpPr/>
              <p:nvPr/>
            </p:nvSpPr>
            <p:spPr bwMode="auto">
              <a:xfrm>
                <a:off x="6283934" y="2677658"/>
                <a:ext cx="603767" cy="930186"/>
              </a:xfrm>
              <a:custGeom>
                <a:avLst/>
                <a:gdLst>
                  <a:gd name="T0" fmla="*/ 283 w 283"/>
                  <a:gd name="T1" fmla="*/ 0 h 436"/>
                  <a:gd name="T2" fmla="*/ 0 w 283"/>
                  <a:gd name="T3" fmla="*/ 0 h 436"/>
                  <a:gd name="T4" fmla="*/ 0 w 283"/>
                  <a:gd name="T5" fmla="*/ 436 h 436"/>
                  <a:gd name="T6" fmla="*/ 0 w 283"/>
                  <a:gd name="T7" fmla="*/ 436 h 436"/>
                  <a:gd name="T8" fmla="*/ 283 w 283"/>
                  <a:gd name="T9" fmla="*/ 0 h 436"/>
                </a:gdLst>
                <a:ahLst/>
                <a:cxnLst>
                  <a:cxn ang="0">
                    <a:pos x="T0" y="T1"/>
                  </a:cxn>
                  <a:cxn ang="0">
                    <a:pos x="T2" y="T3"/>
                  </a:cxn>
                  <a:cxn ang="0">
                    <a:pos x="T4" y="T5"/>
                  </a:cxn>
                  <a:cxn ang="0">
                    <a:pos x="T6" y="T7"/>
                  </a:cxn>
                  <a:cxn ang="0">
                    <a:pos x="T8" y="T9"/>
                  </a:cxn>
                </a:cxnLst>
                <a:rect l="0" t="0" r="r" b="b"/>
                <a:pathLst>
                  <a:path w="283" h="436">
                    <a:moveTo>
                      <a:pt x="283" y="0"/>
                    </a:moveTo>
                    <a:lnTo>
                      <a:pt x="0" y="0"/>
                    </a:lnTo>
                    <a:lnTo>
                      <a:pt x="0" y="436"/>
                    </a:lnTo>
                    <a:lnTo>
                      <a:pt x="0" y="436"/>
                    </a:lnTo>
                    <a:lnTo>
                      <a:pt x="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7" name="Freeform 143"/>
              <p:cNvSpPr/>
              <p:nvPr/>
            </p:nvSpPr>
            <p:spPr bwMode="auto">
              <a:xfrm>
                <a:off x="6516480" y="3673980"/>
                <a:ext cx="149342" cy="55470"/>
              </a:xfrm>
              <a:custGeom>
                <a:avLst/>
                <a:gdLst>
                  <a:gd name="T0" fmla="*/ 16 w 16"/>
                  <a:gd name="T1" fmla="*/ 3 h 6"/>
                  <a:gd name="T2" fmla="*/ 13 w 16"/>
                  <a:gd name="T3" fmla="*/ 6 h 6"/>
                  <a:gd name="T4" fmla="*/ 3 w 16"/>
                  <a:gd name="T5" fmla="*/ 6 h 6"/>
                  <a:gd name="T6" fmla="*/ 0 w 16"/>
                  <a:gd name="T7" fmla="*/ 3 h 6"/>
                  <a:gd name="T8" fmla="*/ 3 w 16"/>
                  <a:gd name="T9" fmla="*/ 0 h 6"/>
                  <a:gd name="T10" fmla="*/ 13 w 16"/>
                  <a:gd name="T11" fmla="*/ 0 h 6"/>
                  <a:gd name="T12" fmla="*/ 16 w 1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6" y="3"/>
                    </a:moveTo>
                    <a:cubicBezTo>
                      <a:pt x="16" y="4"/>
                      <a:pt x="15" y="6"/>
                      <a:pt x="13" y="6"/>
                    </a:cubicBezTo>
                    <a:cubicBezTo>
                      <a:pt x="3" y="6"/>
                      <a:pt x="3" y="6"/>
                      <a:pt x="3" y="6"/>
                    </a:cubicBezTo>
                    <a:cubicBezTo>
                      <a:pt x="1" y="6"/>
                      <a:pt x="0" y="4"/>
                      <a:pt x="0" y="3"/>
                    </a:cubicBezTo>
                    <a:cubicBezTo>
                      <a:pt x="0" y="1"/>
                      <a:pt x="1" y="0"/>
                      <a:pt x="3" y="0"/>
                    </a:cubicBezTo>
                    <a:cubicBezTo>
                      <a:pt x="13" y="0"/>
                      <a:pt x="13" y="0"/>
                      <a:pt x="13" y="0"/>
                    </a:cubicBezTo>
                    <a:cubicBezTo>
                      <a:pt x="15" y="0"/>
                      <a:pt x="16" y="1"/>
                      <a:pt x="16"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8" name="Freeform 144"/>
              <p:cNvSpPr/>
              <p:nvPr/>
            </p:nvSpPr>
            <p:spPr bwMode="auto">
              <a:xfrm>
                <a:off x="6507946" y="2575252"/>
                <a:ext cx="157876" cy="27735"/>
              </a:xfrm>
              <a:custGeom>
                <a:avLst/>
                <a:gdLst>
                  <a:gd name="T0" fmla="*/ 17 w 17"/>
                  <a:gd name="T1" fmla="*/ 2 h 3"/>
                  <a:gd name="T2" fmla="*/ 16 w 17"/>
                  <a:gd name="T3" fmla="*/ 3 h 3"/>
                  <a:gd name="T4" fmla="*/ 2 w 17"/>
                  <a:gd name="T5" fmla="*/ 3 h 3"/>
                  <a:gd name="T6" fmla="*/ 0 w 17"/>
                  <a:gd name="T7" fmla="*/ 2 h 3"/>
                  <a:gd name="T8" fmla="*/ 2 w 17"/>
                  <a:gd name="T9" fmla="*/ 0 h 3"/>
                  <a:gd name="T10" fmla="*/ 16 w 17"/>
                  <a:gd name="T11" fmla="*/ 0 h 3"/>
                  <a:gd name="T12" fmla="*/ 17 w 1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7" y="2"/>
                    </a:moveTo>
                    <a:cubicBezTo>
                      <a:pt x="17" y="3"/>
                      <a:pt x="17" y="3"/>
                      <a:pt x="16" y="3"/>
                    </a:cubicBezTo>
                    <a:cubicBezTo>
                      <a:pt x="2" y="3"/>
                      <a:pt x="2" y="3"/>
                      <a:pt x="2" y="3"/>
                    </a:cubicBezTo>
                    <a:cubicBezTo>
                      <a:pt x="1" y="3"/>
                      <a:pt x="0" y="3"/>
                      <a:pt x="0" y="2"/>
                    </a:cubicBezTo>
                    <a:cubicBezTo>
                      <a:pt x="0" y="1"/>
                      <a:pt x="1" y="0"/>
                      <a:pt x="2" y="0"/>
                    </a:cubicBezTo>
                    <a:cubicBezTo>
                      <a:pt x="16" y="0"/>
                      <a:pt x="16" y="0"/>
                      <a:pt x="16" y="0"/>
                    </a:cubicBezTo>
                    <a:cubicBezTo>
                      <a:pt x="17" y="0"/>
                      <a:pt x="17" y="1"/>
                      <a:pt x="17"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19" name="Oval 145"/>
              <p:cNvSpPr>
                <a:spLocks noChangeArrowheads="1"/>
              </p:cNvSpPr>
              <p:nvPr/>
            </p:nvSpPr>
            <p:spPr bwMode="auto">
              <a:xfrm>
                <a:off x="6414074" y="2575252"/>
                <a:ext cx="36269" cy="3840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grpSp>
        <p:sp>
          <p:nvSpPr>
            <p:cNvPr id="73" name="Freeform 91"/>
            <p:cNvSpPr/>
            <p:nvPr/>
          </p:nvSpPr>
          <p:spPr bwMode="auto">
            <a:xfrm>
              <a:off x="7249974" y="2232347"/>
              <a:ext cx="503351" cy="353476"/>
            </a:xfrm>
            <a:custGeom>
              <a:avLst/>
              <a:gdLst>
                <a:gd name="T0" fmla="*/ 245 w 245"/>
                <a:gd name="T1" fmla="*/ 162 h 172"/>
                <a:gd name="T2" fmla="*/ 235 w 245"/>
                <a:gd name="T3" fmla="*/ 172 h 172"/>
                <a:gd name="T4" fmla="*/ 10 w 245"/>
                <a:gd name="T5" fmla="*/ 172 h 172"/>
                <a:gd name="T6" fmla="*/ 0 w 245"/>
                <a:gd name="T7" fmla="*/ 162 h 172"/>
                <a:gd name="T8" fmla="*/ 0 w 245"/>
                <a:gd name="T9" fmla="*/ 10 h 172"/>
                <a:gd name="T10" fmla="*/ 10 w 245"/>
                <a:gd name="T11" fmla="*/ 0 h 172"/>
                <a:gd name="T12" fmla="*/ 235 w 245"/>
                <a:gd name="T13" fmla="*/ 0 h 172"/>
                <a:gd name="T14" fmla="*/ 245 w 245"/>
                <a:gd name="T15" fmla="*/ 10 h 172"/>
                <a:gd name="T16" fmla="*/ 245 w 245"/>
                <a:gd name="T17"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4" name="Freeform 92"/>
            <p:cNvSpPr/>
            <p:nvPr/>
          </p:nvSpPr>
          <p:spPr bwMode="auto">
            <a:xfrm>
              <a:off x="7175980" y="2577812"/>
              <a:ext cx="649454" cy="22622"/>
            </a:xfrm>
            <a:custGeom>
              <a:avLst/>
              <a:gdLst>
                <a:gd name="T0" fmla="*/ 0 w 316"/>
                <a:gd name="T1" fmla="*/ 0 h 11"/>
                <a:gd name="T2" fmla="*/ 0 w 316"/>
                <a:gd name="T3" fmla="*/ 3 h 11"/>
                <a:gd name="T4" fmla="*/ 0 w 316"/>
                <a:gd name="T5" fmla="*/ 3 h 11"/>
                <a:gd name="T6" fmla="*/ 0 w 316"/>
                <a:gd name="T7" fmla="*/ 3 h 11"/>
                <a:gd name="T8" fmla="*/ 0 w 316"/>
                <a:gd name="T9" fmla="*/ 3 h 11"/>
                <a:gd name="T10" fmla="*/ 12 w 316"/>
                <a:gd name="T11" fmla="*/ 10 h 11"/>
                <a:gd name="T12" fmla="*/ 158 w 316"/>
                <a:gd name="T13" fmla="*/ 10 h 11"/>
                <a:gd name="T14" fmla="*/ 284 w 316"/>
                <a:gd name="T15" fmla="*/ 10 h 11"/>
                <a:gd name="T16" fmla="*/ 307 w 316"/>
                <a:gd name="T17" fmla="*/ 10 h 11"/>
                <a:gd name="T18" fmla="*/ 316 w 316"/>
                <a:gd name="T19" fmla="*/ 3 h 11"/>
                <a:gd name="T20" fmla="*/ 316 w 316"/>
                <a:gd name="T21" fmla="*/ 3 h 11"/>
                <a:gd name="T22" fmla="*/ 316 w 316"/>
                <a:gd name="T23" fmla="*/ 3 h 11"/>
                <a:gd name="T24" fmla="*/ 316 w 316"/>
                <a:gd name="T25" fmla="*/ 3 h 11"/>
                <a:gd name="T26" fmla="*/ 316 w 316"/>
                <a:gd name="T27" fmla="*/ 0 h 11"/>
                <a:gd name="T28" fmla="*/ 0 w 3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5" name="Freeform 93"/>
            <p:cNvSpPr/>
            <p:nvPr/>
          </p:nvSpPr>
          <p:spPr bwMode="auto">
            <a:xfrm>
              <a:off x="7175980" y="2565558"/>
              <a:ext cx="649454" cy="20266"/>
            </a:xfrm>
            <a:custGeom>
              <a:avLst/>
              <a:gdLst>
                <a:gd name="T0" fmla="*/ 0 w 316"/>
                <a:gd name="T1" fmla="*/ 0 h 10"/>
                <a:gd name="T2" fmla="*/ 0 w 316"/>
                <a:gd name="T3" fmla="*/ 9 h 10"/>
                <a:gd name="T4" fmla="*/ 4 w 316"/>
                <a:gd name="T5" fmla="*/ 10 h 10"/>
                <a:gd name="T6" fmla="*/ 313 w 316"/>
                <a:gd name="T7" fmla="*/ 10 h 10"/>
                <a:gd name="T8" fmla="*/ 316 w 316"/>
                <a:gd name="T9" fmla="*/ 9 h 10"/>
                <a:gd name="T10" fmla="*/ 316 w 316"/>
                <a:gd name="T11" fmla="*/ 0 h 10"/>
                <a:gd name="T12" fmla="*/ 0 w 31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6" name="Freeform 94"/>
            <p:cNvSpPr/>
            <p:nvPr/>
          </p:nvSpPr>
          <p:spPr bwMode="auto">
            <a:xfrm>
              <a:off x="7446979" y="2565558"/>
              <a:ext cx="108871" cy="9897"/>
            </a:xfrm>
            <a:custGeom>
              <a:avLst/>
              <a:gdLst>
                <a:gd name="T0" fmla="*/ 0 w 53"/>
                <a:gd name="T1" fmla="*/ 0 h 5"/>
                <a:gd name="T2" fmla="*/ 0 w 53"/>
                <a:gd name="T3" fmla="*/ 1 h 5"/>
                <a:gd name="T4" fmla="*/ 4 w 53"/>
                <a:gd name="T5" fmla="*/ 5 h 5"/>
                <a:gd name="T6" fmla="*/ 49 w 53"/>
                <a:gd name="T7" fmla="*/ 5 h 5"/>
                <a:gd name="T8" fmla="*/ 53 w 53"/>
                <a:gd name="T9" fmla="*/ 1 h 5"/>
                <a:gd name="T10" fmla="*/ 53 w 53"/>
                <a:gd name="T11" fmla="*/ 0 h 5"/>
                <a:gd name="T12" fmla="*/ 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7" name="Rectangle 95"/>
            <p:cNvSpPr>
              <a:spLocks noChangeArrowheads="1"/>
            </p:cNvSpPr>
            <p:nvPr/>
          </p:nvSpPr>
          <p:spPr bwMode="auto">
            <a:xfrm>
              <a:off x="7272597" y="2256855"/>
              <a:ext cx="458106" cy="289851"/>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8" name="Rectangle 96"/>
            <p:cNvSpPr>
              <a:spLocks noChangeArrowheads="1"/>
            </p:cNvSpPr>
            <p:nvPr/>
          </p:nvSpPr>
          <p:spPr bwMode="auto">
            <a:xfrm>
              <a:off x="7272597" y="2256855"/>
              <a:ext cx="458106" cy="28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9" name="Oval 97"/>
            <p:cNvSpPr>
              <a:spLocks noChangeArrowheads="1"/>
            </p:cNvSpPr>
            <p:nvPr/>
          </p:nvSpPr>
          <p:spPr bwMode="auto">
            <a:xfrm>
              <a:off x="7498351" y="2242716"/>
              <a:ext cx="6127" cy="612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80" name="Freeform 99"/>
            <p:cNvSpPr/>
            <p:nvPr/>
          </p:nvSpPr>
          <p:spPr bwMode="auto">
            <a:xfrm>
              <a:off x="7272597" y="2256855"/>
              <a:ext cx="458106" cy="289851"/>
            </a:xfrm>
            <a:custGeom>
              <a:avLst/>
              <a:gdLst>
                <a:gd name="T0" fmla="*/ 972 w 972"/>
                <a:gd name="T1" fmla="*/ 0 h 615"/>
                <a:gd name="T2" fmla="*/ 972 w 972"/>
                <a:gd name="T3" fmla="*/ 0 h 615"/>
                <a:gd name="T4" fmla="*/ 0 w 972"/>
                <a:gd name="T5" fmla="*/ 0 h 615"/>
                <a:gd name="T6" fmla="*/ 0 w 972"/>
                <a:gd name="T7" fmla="*/ 615 h 615"/>
                <a:gd name="T8" fmla="*/ 972 w 972"/>
                <a:gd name="T9" fmla="*/ 0 h 615"/>
              </a:gdLst>
              <a:ahLst/>
              <a:cxnLst>
                <a:cxn ang="0">
                  <a:pos x="T0" y="T1"/>
                </a:cxn>
                <a:cxn ang="0">
                  <a:pos x="T2" y="T3"/>
                </a:cxn>
                <a:cxn ang="0">
                  <a:pos x="T4" y="T5"/>
                </a:cxn>
                <a:cxn ang="0">
                  <a:pos x="T6" y="T7"/>
                </a:cxn>
                <a:cxn ang="0">
                  <a:pos x="T8" y="T9"/>
                </a:cxn>
              </a:cxnLst>
              <a:rect l="0" t="0" r="r" b="b"/>
              <a:pathLst>
                <a:path w="972" h="615">
                  <a:moveTo>
                    <a:pt x="972" y="0"/>
                  </a:moveTo>
                  <a:lnTo>
                    <a:pt x="972" y="0"/>
                  </a:lnTo>
                  <a:lnTo>
                    <a:pt x="0" y="0"/>
                  </a:lnTo>
                  <a:lnTo>
                    <a:pt x="0" y="615"/>
                  </a:lnTo>
                  <a:lnTo>
                    <a:pt x="9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67" name="TextBox 5"/>
          <p:cNvSpPr txBox="1"/>
          <p:nvPr/>
        </p:nvSpPr>
        <p:spPr>
          <a:xfrm>
            <a:off x="8019036" y="1728880"/>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活动词</a:t>
            </a:r>
            <a:endParaRPr lang="zh-CN" altLang="en-US" sz="1200" b="1" dirty="0">
              <a:solidFill>
                <a:schemeClr val="bg1"/>
              </a:solidFill>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2800" b="1" dirty="0" smtClean="0">
                <a:solidFill>
                  <a:schemeClr val="tx1">
                    <a:lumMod val="75000"/>
                    <a:lumOff val="25000"/>
                  </a:schemeClr>
                </a:solidFill>
                <a:latin typeface="微软雅黑" panose="020B0503020204020204" pitchFamily="34" charset="-122"/>
              </a:rPr>
              <a:t>首页</a:t>
            </a:r>
            <a:r>
              <a:rPr lang="zh-CN" altLang="en-US" dirty="0" smtClean="0">
                <a:solidFill>
                  <a:schemeClr val="tx1">
                    <a:lumMod val="75000"/>
                    <a:lumOff val="25000"/>
                  </a:schemeClr>
                </a:solidFill>
                <a:latin typeface="微软雅黑" panose="020B0503020204020204" pitchFamily="34" charset="-122"/>
              </a:rPr>
              <a:t>形象管理</a:t>
            </a:r>
            <a:r>
              <a:rPr lang="en-US" altLang="zh-CN" dirty="0" smtClean="0">
                <a:solidFill>
                  <a:schemeClr val="tx1">
                    <a:lumMod val="75000"/>
                    <a:lumOff val="25000"/>
                  </a:schemeClr>
                </a:solidFill>
                <a:latin typeface="微软雅黑" panose="020B0503020204020204" pitchFamily="34" charset="-122"/>
              </a:rPr>
              <a:t>-</a:t>
            </a:r>
            <a:r>
              <a:rPr lang="zh-CN" altLang="en-US" dirty="0" smtClean="0">
                <a:solidFill>
                  <a:schemeClr val="tx1">
                    <a:lumMod val="75000"/>
                    <a:lumOff val="25000"/>
                  </a:schemeClr>
                </a:solidFill>
                <a:latin typeface="微软雅黑" panose="020B0503020204020204" pitchFamily="34" charset="-122"/>
              </a:rPr>
              <a:t>净化网络，不良信息一举扑灭</a:t>
            </a:r>
            <a:endParaRPr lang="zh-CN" altLang="en-US" sz="2800" b="1" dirty="0">
              <a:solidFill>
                <a:schemeClr val="tx1">
                  <a:lumMod val="75000"/>
                  <a:lumOff val="25000"/>
                </a:schemeClr>
              </a:solidFill>
              <a:latin typeface="微软雅黑" panose="020B0503020204020204" pitchFamily="34" charset="-122"/>
            </a:endParaRPr>
          </a:p>
        </p:txBody>
      </p:sp>
      <p:sp>
        <p:nvSpPr>
          <p:cNvPr id="72" name="文本框 71"/>
          <p:cNvSpPr txBox="1"/>
          <p:nvPr/>
        </p:nvSpPr>
        <p:spPr>
          <a:xfrm>
            <a:off x="5122784" y="3838072"/>
            <a:ext cx="1620180" cy="369332"/>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技术原理</a:t>
            </a:r>
            <a:endParaRPr lang="zh-CN" altLang="en-US" b="1" dirty="0">
              <a:solidFill>
                <a:schemeClr val="tx1">
                  <a:lumMod val="75000"/>
                  <a:lumOff val="25000"/>
                </a:schemeClr>
              </a:solidFill>
              <a:ea typeface="微软雅黑" panose="020B0503020204020204" pitchFamily="34" charset="-122"/>
            </a:endParaRPr>
          </a:p>
        </p:txBody>
      </p:sp>
      <p:sp>
        <p:nvSpPr>
          <p:cNvPr id="139" name="矩形 138"/>
          <p:cNvSpPr/>
          <p:nvPr/>
        </p:nvSpPr>
        <p:spPr>
          <a:xfrm>
            <a:off x="4932040" y="3735294"/>
            <a:ext cx="3801433" cy="99669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8" name="矩形 197"/>
          <p:cNvSpPr/>
          <p:nvPr/>
        </p:nvSpPr>
        <p:spPr>
          <a:xfrm>
            <a:off x="4932040" y="1112086"/>
            <a:ext cx="3801434" cy="2479192"/>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0" name="文本框 199"/>
          <p:cNvSpPr txBox="1"/>
          <p:nvPr/>
        </p:nvSpPr>
        <p:spPr>
          <a:xfrm>
            <a:off x="5122784" y="1248050"/>
            <a:ext cx="1620180" cy="369332"/>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选</a:t>
            </a:r>
            <a:r>
              <a:rPr lang="zh-CN" altLang="en-US" b="1" dirty="0" smtClean="0">
                <a:solidFill>
                  <a:schemeClr val="tx1">
                    <a:lumMod val="75000"/>
                    <a:lumOff val="25000"/>
                  </a:schemeClr>
                </a:solidFill>
                <a:ea typeface="微软雅黑" panose="020B0503020204020204" pitchFamily="34" charset="-122"/>
              </a:rPr>
              <a:t>词策略</a:t>
            </a:r>
            <a:endParaRPr lang="zh-CN" altLang="en-US" b="1" dirty="0">
              <a:solidFill>
                <a:schemeClr val="tx1">
                  <a:lumMod val="75000"/>
                  <a:lumOff val="25000"/>
                </a:schemeClr>
              </a:solidFill>
              <a:ea typeface="微软雅黑" panose="020B0503020204020204" pitchFamily="34" charset="-122"/>
            </a:endParaRPr>
          </a:p>
        </p:txBody>
      </p:sp>
      <p:sp>
        <p:nvSpPr>
          <p:cNvPr id="202" name="TextBox 5"/>
          <p:cNvSpPr txBox="1"/>
          <p:nvPr/>
        </p:nvSpPr>
        <p:spPr>
          <a:xfrm>
            <a:off x="5224099" y="1734611"/>
            <a:ext cx="1004086" cy="276999"/>
          </a:xfrm>
          <a:prstGeom prst="rect">
            <a:avLst/>
          </a:prstGeom>
          <a:solidFill>
            <a:schemeClr val="accent5"/>
          </a:solidFill>
        </p:spPr>
        <p:txBody>
          <a:bodyPr wrap="square" rtlCol="0">
            <a:spAutoFit/>
          </a:bodyPr>
          <a:lstStyle/>
          <a:p>
            <a:pPr algn="ctr"/>
            <a:r>
              <a:rPr lang="zh-CN" altLang="en-US" sz="1200" b="1" dirty="0" smtClean="0">
                <a:solidFill>
                  <a:schemeClr val="bg1"/>
                </a:solidFill>
                <a:ea typeface="微软雅黑" panose="020B0503020204020204" pitchFamily="34" charset="-122"/>
              </a:rPr>
              <a:t>品牌核心词</a:t>
            </a:r>
            <a:endParaRPr lang="zh-CN" altLang="en-US" sz="1200" b="1" dirty="0">
              <a:solidFill>
                <a:schemeClr val="bg1"/>
              </a:solidFill>
              <a:ea typeface="微软雅黑" panose="020B0503020204020204" pitchFamily="34" charset="-122"/>
            </a:endParaRPr>
          </a:p>
        </p:txBody>
      </p:sp>
      <p:sp>
        <p:nvSpPr>
          <p:cNvPr id="209" name="文本框 208"/>
          <p:cNvSpPr txBox="1"/>
          <p:nvPr/>
        </p:nvSpPr>
        <p:spPr>
          <a:xfrm>
            <a:off x="446278" y="1101501"/>
            <a:ext cx="4057127" cy="646331"/>
          </a:xfrm>
          <a:prstGeom prst="rect">
            <a:avLst/>
          </a:prstGeom>
          <a:noFill/>
        </p:spPr>
        <p:txBody>
          <a:bodyPr wrap="square" rtlCol="0">
            <a:spAutoFit/>
          </a:bodyPr>
          <a:lstStyle/>
          <a:p>
            <a:pPr>
              <a:lnSpc>
                <a:spcPct val="150000"/>
              </a:lnSpc>
            </a:pPr>
            <a:r>
              <a:rPr lang="zh-CN" altLang="en-US" sz="1200" b="1" dirty="0" smtClean="0">
                <a:solidFill>
                  <a:schemeClr val="tx1">
                    <a:lumMod val="75000"/>
                    <a:lumOff val="25000"/>
                  </a:schemeClr>
                </a:solidFill>
                <a:ea typeface="微软雅黑" panose="020B0503020204020204" pitchFamily="34" charset="-122"/>
              </a:rPr>
              <a:t>首页形象管理：</a:t>
            </a:r>
            <a:r>
              <a:rPr lang="zh-CN" altLang="en-US" sz="1200" dirty="0">
                <a:solidFill>
                  <a:schemeClr val="tx1">
                    <a:lumMod val="75000"/>
                    <a:lumOff val="25000"/>
                  </a:schemeClr>
                </a:solidFill>
                <a:ea typeface="微软雅黑" panose="020B0503020204020204" pitchFamily="34" charset="-122"/>
              </a:rPr>
              <a:t>用户搜索</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品牌核心关键词时，百</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度搜索首页无不实信息（如虚假信息、错误信息、偏激评价等）</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5" name="Freeform 177"/>
          <p:cNvSpPr>
            <a:spLocks noEditPoints="1"/>
          </p:cNvSpPr>
          <p:nvPr/>
        </p:nvSpPr>
        <p:spPr bwMode="auto">
          <a:xfrm>
            <a:off x="539552" y="4411165"/>
            <a:ext cx="333812" cy="288032"/>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chemeClr val="accent5"/>
          </a:solidFill>
          <a:ln w="9525">
            <a:no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216" name="文本框 215"/>
          <p:cNvSpPr txBox="1"/>
          <p:nvPr/>
        </p:nvSpPr>
        <p:spPr>
          <a:xfrm>
            <a:off x="974612" y="4298672"/>
            <a:ext cx="4057126" cy="418191"/>
          </a:xfrm>
          <a:prstGeom prst="rect">
            <a:avLst/>
          </a:prstGeom>
          <a:noFill/>
        </p:spPr>
        <p:txBody>
          <a:bodyPr wrap="square" rtlCol="0">
            <a:spAutoFit/>
          </a:bodyPr>
          <a:lstStyle/>
          <a:p>
            <a:pPr>
              <a:lnSpc>
                <a:spcPct val="150000"/>
              </a:lnSpc>
            </a:pPr>
            <a:r>
              <a:rPr lang="zh-CN" altLang="en-US" sz="1600" b="1" dirty="0" smtClean="0">
                <a:solidFill>
                  <a:schemeClr val="accent5"/>
                </a:solidFill>
                <a:latin typeface="微软雅黑" panose="020B0503020204020204" pitchFamily="34" charset="-122"/>
                <a:ea typeface="微软雅黑" panose="020B0503020204020204" pitchFamily="34" charset="-122"/>
              </a:rPr>
              <a:t>全面清除首页不实信息，维护品牌形象</a:t>
            </a:r>
            <a:endParaRPr lang="zh-CN" altLang="en-US" sz="1600" b="1" dirty="0" smtClean="0">
              <a:solidFill>
                <a:schemeClr val="accent5"/>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122784" y="2195139"/>
            <a:ext cx="1298276" cy="369332"/>
          </a:xfrm>
          <a:prstGeom prst="rect">
            <a:avLst/>
          </a:prstGeom>
          <a:noFill/>
        </p:spPr>
        <p:txBody>
          <a:bodyPr wrap="square" rtlCol="0">
            <a:spAutoFit/>
          </a:bodyPr>
          <a:lstStyle/>
          <a:p>
            <a:r>
              <a:rPr lang="zh-CN" altLang="en-US" b="1" dirty="0" smtClean="0">
                <a:solidFill>
                  <a:schemeClr val="tx1">
                    <a:lumMod val="75000"/>
                    <a:lumOff val="25000"/>
                  </a:schemeClr>
                </a:solidFill>
                <a:ea typeface="微软雅黑" panose="020B0503020204020204" pitchFamily="34" charset="-122"/>
              </a:rPr>
              <a:t>优化范围</a:t>
            </a:r>
            <a:endParaRPr lang="zh-CN" altLang="en-US" b="1" dirty="0">
              <a:solidFill>
                <a:schemeClr val="tx1">
                  <a:lumMod val="75000"/>
                  <a:lumOff val="25000"/>
                </a:schemeClr>
              </a:solidFill>
              <a:ea typeface="微软雅黑" panose="020B0503020204020204" pitchFamily="34" charset="-122"/>
            </a:endParaRPr>
          </a:p>
        </p:txBody>
      </p:sp>
      <p:sp>
        <p:nvSpPr>
          <p:cNvPr id="42" name="TextBox 50"/>
          <p:cNvSpPr txBox="1"/>
          <p:nvPr/>
        </p:nvSpPr>
        <p:spPr>
          <a:xfrm>
            <a:off x="5122784" y="2575292"/>
            <a:ext cx="3697366" cy="923328"/>
          </a:xfrm>
          <a:prstGeom prst="rect">
            <a:avLst/>
          </a:prstGeom>
          <a:noFill/>
        </p:spPr>
        <p:txBody>
          <a:bodyPr wrap="square" lIns="91438" tIns="45719" rIns="91438" bIns="45719" rtlCol="0">
            <a:spAutoFit/>
          </a:bodyPr>
          <a:lstStyle/>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搜索品牌词</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，搜索首页</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结果</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无不实信息</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若出现新的不实信息，一周内成功处理</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50000"/>
              </a:lnSpc>
              <a:buFont typeface="Arial" panose="020B0604020202020204" pitchFamily="34" charset="0"/>
              <a:buChar char="•"/>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平台、内容无限制</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5"/>
          <p:cNvSpPr txBox="1"/>
          <p:nvPr/>
        </p:nvSpPr>
        <p:spPr>
          <a:xfrm>
            <a:off x="5223875" y="4318595"/>
            <a:ext cx="1963908" cy="276999"/>
          </a:xfrm>
          <a:prstGeom prst="rect">
            <a:avLst/>
          </a:prstGeom>
          <a:solidFill>
            <a:schemeClr val="accent5"/>
          </a:solidFill>
        </p:spPr>
        <p:txBody>
          <a:bodyPr wrap="square" rtlCol="0">
            <a:spAutoFit/>
          </a:bodyPr>
          <a:lstStyle/>
          <a:p>
            <a:r>
              <a:rPr lang="zh-CN" altLang="en-US" sz="1200" b="1" dirty="0" smtClean="0">
                <a:solidFill>
                  <a:schemeClr val="bg1"/>
                </a:solidFill>
                <a:ea typeface="微软雅黑" panose="020B0503020204020204" pitchFamily="34" charset="-122"/>
              </a:rPr>
              <a:t>独家优化系统 </a:t>
            </a:r>
            <a:r>
              <a:rPr lang="en-US" altLang="zh-CN" sz="1200" b="1" dirty="0" smtClean="0">
                <a:solidFill>
                  <a:schemeClr val="bg1"/>
                </a:solidFill>
                <a:ea typeface="微软雅黑" panose="020B0503020204020204" pitchFamily="34" charset="-122"/>
              </a:rPr>
              <a:t>&amp; </a:t>
            </a:r>
            <a:r>
              <a:rPr lang="zh-CN" altLang="en-US" sz="1200" b="1" dirty="0" smtClean="0">
                <a:solidFill>
                  <a:schemeClr val="bg1"/>
                </a:solidFill>
                <a:ea typeface="微软雅黑" panose="020B0503020204020204" pitchFamily="34" charset="-122"/>
              </a:rPr>
              <a:t>独家资源</a:t>
            </a:r>
            <a:endParaRPr lang="zh-CN" altLang="en-US" sz="1200" b="1" dirty="0">
              <a:solidFill>
                <a:schemeClr val="bg1"/>
              </a:solidFill>
              <a:ea typeface="微软雅黑" panose="020B0503020204020204" pitchFamily="34" charset="-122"/>
            </a:endParaRPr>
          </a:p>
        </p:txBody>
      </p:sp>
      <p:grpSp>
        <p:nvGrpSpPr>
          <p:cNvPr id="44" name="组合 43"/>
          <p:cNvGrpSpPr/>
          <p:nvPr/>
        </p:nvGrpSpPr>
        <p:grpSpPr>
          <a:xfrm>
            <a:off x="7680036" y="4242607"/>
            <a:ext cx="780396" cy="345367"/>
            <a:chOff x="7175980" y="2203694"/>
            <a:chExt cx="918461" cy="406468"/>
          </a:xfrm>
        </p:grpSpPr>
        <p:grpSp>
          <p:nvGrpSpPr>
            <p:cNvPr id="45" name="组合 44"/>
            <p:cNvGrpSpPr/>
            <p:nvPr/>
          </p:nvGrpSpPr>
          <p:grpSpPr>
            <a:xfrm>
              <a:off x="7886912" y="2203694"/>
              <a:ext cx="207529" cy="406468"/>
              <a:chOff x="6256199" y="2492047"/>
              <a:chExt cx="669904" cy="1312074"/>
            </a:xfrm>
          </p:grpSpPr>
          <p:sp>
            <p:nvSpPr>
              <p:cNvPr id="54" name="Rectangle 100"/>
              <p:cNvSpPr>
                <a:spLocks noChangeArrowheads="1"/>
              </p:cNvSpPr>
              <p:nvPr/>
            </p:nvSpPr>
            <p:spPr bwMode="auto">
              <a:xfrm>
                <a:off x="6414074" y="2760862"/>
                <a:ext cx="27735"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55" name="Rectangle 101"/>
              <p:cNvSpPr>
                <a:spLocks noChangeArrowheads="1"/>
              </p:cNvSpPr>
              <p:nvPr/>
            </p:nvSpPr>
            <p:spPr bwMode="auto">
              <a:xfrm>
                <a:off x="6414074" y="2760862"/>
                <a:ext cx="27735"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56" name="Oval 102"/>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57" name="Oval 103"/>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58" name="Oval 104"/>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59" name="Oval 10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0" name="Rectangle 106"/>
              <p:cNvSpPr>
                <a:spLocks noChangeArrowheads="1"/>
              </p:cNvSpPr>
              <p:nvPr/>
            </p:nvSpPr>
            <p:spPr bwMode="auto">
              <a:xfrm>
                <a:off x="6405541" y="2760862"/>
                <a:ext cx="36269" cy="19201"/>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1" name="Rectangle 107"/>
              <p:cNvSpPr>
                <a:spLocks noChangeArrowheads="1"/>
              </p:cNvSpPr>
              <p:nvPr/>
            </p:nvSpPr>
            <p:spPr bwMode="auto">
              <a:xfrm>
                <a:off x="6405541" y="2760862"/>
                <a:ext cx="36269" cy="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2" name="Oval 108"/>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3" name="Oval 109"/>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4" name="Oval 110"/>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5" name="Oval 111"/>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6" name="Rectangle 112"/>
              <p:cNvSpPr>
                <a:spLocks noChangeArrowheads="1"/>
              </p:cNvSpPr>
              <p:nvPr/>
            </p:nvSpPr>
            <p:spPr bwMode="auto">
              <a:xfrm>
                <a:off x="6422608" y="2760862"/>
                <a:ext cx="10667"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7" name="Rectangle 113"/>
              <p:cNvSpPr>
                <a:spLocks noChangeArrowheads="1"/>
              </p:cNvSpPr>
              <p:nvPr/>
            </p:nvSpPr>
            <p:spPr bwMode="auto">
              <a:xfrm>
                <a:off x="6422608" y="2760862"/>
                <a:ext cx="10667"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8" name="Oval 114"/>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69" name="Oval 11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70" name="Oval 116"/>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71" name="Oval 117"/>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73" name="Freeform 118"/>
              <p:cNvSpPr/>
              <p:nvPr/>
            </p:nvSpPr>
            <p:spPr bwMode="auto">
              <a:xfrm>
                <a:off x="6256199" y="2492047"/>
                <a:ext cx="669904" cy="1312074"/>
              </a:xfrm>
              <a:custGeom>
                <a:avLst/>
                <a:gdLst>
                  <a:gd name="T0" fmla="*/ 72 w 72"/>
                  <a:gd name="T1" fmla="*/ 130 h 141"/>
                  <a:gd name="T2" fmla="*/ 61 w 72"/>
                  <a:gd name="T3" fmla="*/ 141 h 141"/>
                  <a:gd name="T4" fmla="*/ 11 w 72"/>
                  <a:gd name="T5" fmla="*/ 141 h 141"/>
                  <a:gd name="T6" fmla="*/ 0 w 72"/>
                  <a:gd name="T7" fmla="*/ 130 h 141"/>
                  <a:gd name="T8" fmla="*/ 0 w 72"/>
                  <a:gd name="T9" fmla="*/ 11 h 141"/>
                  <a:gd name="T10" fmla="*/ 11 w 72"/>
                  <a:gd name="T11" fmla="*/ 0 h 141"/>
                  <a:gd name="T12" fmla="*/ 61 w 72"/>
                  <a:gd name="T13" fmla="*/ 0 h 141"/>
                  <a:gd name="T14" fmla="*/ 72 w 72"/>
                  <a:gd name="T15" fmla="*/ 11 h 141"/>
                  <a:gd name="T16" fmla="*/ 72 w 72"/>
                  <a:gd name="T17" fmla="*/ 13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1">
                    <a:moveTo>
                      <a:pt x="72" y="130"/>
                    </a:moveTo>
                    <a:cubicBezTo>
                      <a:pt x="72" y="136"/>
                      <a:pt x="67" y="141"/>
                      <a:pt x="61" y="141"/>
                    </a:cubicBezTo>
                    <a:cubicBezTo>
                      <a:pt x="11" y="141"/>
                      <a:pt x="11" y="141"/>
                      <a:pt x="11" y="141"/>
                    </a:cubicBezTo>
                    <a:cubicBezTo>
                      <a:pt x="5" y="141"/>
                      <a:pt x="0" y="136"/>
                      <a:pt x="0" y="130"/>
                    </a:cubicBezTo>
                    <a:cubicBezTo>
                      <a:pt x="0" y="11"/>
                      <a:pt x="0" y="11"/>
                      <a:pt x="0" y="11"/>
                    </a:cubicBezTo>
                    <a:cubicBezTo>
                      <a:pt x="0" y="5"/>
                      <a:pt x="5" y="0"/>
                      <a:pt x="11" y="0"/>
                    </a:cubicBezTo>
                    <a:cubicBezTo>
                      <a:pt x="61" y="0"/>
                      <a:pt x="61" y="0"/>
                      <a:pt x="61" y="0"/>
                    </a:cubicBezTo>
                    <a:cubicBezTo>
                      <a:pt x="67" y="0"/>
                      <a:pt x="72" y="5"/>
                      <a:pt x="72" y="11"/>
                    </a:cubicBezTo>
                    <a:cubicBezTo>
                      <a:pt x="72" y="130"/>
                      <a:pt x="72" y="130"/>
                      <a:pt x="72" y="130"/>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74" name="Freeform 125"/>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75" name="Freeform 126"/>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76" name="Freeform 127"/>
              <p:cNvSpPr/>
              <p:nvPr/>
            </p:nvSpPr>
            <p:spPr bwMode="auto">
              <a:xfrm>
                <a:off x="6552749" y="2686191"/>
                <a:ext cx="10667"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1" y="1"/>
                      <a:pt x="1"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77" name="Freeform 128"/>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close/>
                    <a:moveTo>
                      <a:pt x="0" y="4"/>
                    </a:moveTo>
                    <a:lnTo>
                      <a:pt x="4" y="4"/>
                    </a:lnTo>
                    <a:lnTo>
                      <a:pt x="4" y="4"/>
                    </a:lnTo>
                    <a:lnTo>
                      <a:pt x="4"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78" name="Freeform 129"/>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moveTo>
                      <a:pt x="0" y="4"/>
                    </a:moveTo>
                    <a:lnTo>
                      <a:pt x="4" y="4"/>
                    </a:lnTo>
                    <a:lnTo>
                      <a:pt x="4" y="4"/>
                    </a:lnTo>
                    <a:lnTo>
                      <a:pt x="4" y="4"/>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79" name="Freeform 130"/>
              <p:cNvSpPr/>
              <p:nvPr/>
            </p:nvSpPr>
            <p:spPr bwMode="auto">
              <a:xfrm>
                <a:off x="6571950" y="2686191"/>
                <a:ext cx="8534"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0" y="1"/>
                      <a:pt x="0"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0" name="Freeform 131"/>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close/>
                    <a:moveTo>
                      <a:pt x="5" y="5"/>
                    </a:moveTo>
                    <a:lnTo>
                      <a:pt x="5" y="5"/>
                    </a:lnTo>
                    <a:lnTo>
                      <a:pt x="5" y="5"/>
                    </a:lnTo>
                    <a:lnTo>
                      <a:pt x="5" y="5"/>
                    </a:lnTo>
                    <a:lnTo>
                      <a:pt x="5" y="5"/>
                    </a:lnTo>
                    <a:lnTo>
                      <a:pt x="5" y="5"/>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8" name="Freeform 132"/>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moveTo>
                      <a:pt x="5" y="5"/>
                    </a:moveTo>
                    <a:lnTo>
                      <a:pt x="5" y="5"/>
                    </a:lnTo>
                    <a:lnTo>
                      <a:pt x="5" y="5"/>
                    </a:lnTo>
                    <a:lnTo>
                      <a:pt x="5" y="5"/>
                    </a:lnTo>
                    <a:lnTo>
                      <a:pt x="5" y="5"/>
                    </a:lnTo>
                    <a:lnTo>
                      <a:pt x="5" y="5"/>
                    </a:lnTo>
                    <a:lnTo>
                      <a:pt x="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89" name="Freeform 133"/>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close/>
                    <a:moveTo>
                      <a:pt x="0" y="5"/>
                    </a:moveTo>
                    <a:lnTo>
                      <a:pt x="0" y="5"/>
                    </a:lnTo>
                    <a:lnTo>
                      <a:pt x="4" y="5"/>
                    </a:lnTo>
                    <a:lnTo>
                      <a:pt x="0" y="0"/>
                    </a:lnTo>
                    <a:lnTo>
                      <a:pt x="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0" name="Freeform 134"/>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moveTo>
                      <a:pt x="0" y="5"/>
                    </a:moveTo>
                    <a:lnTo>
                      <a:pt x="0" y="5"/>
                    </a:lnTo>
                    <a:lnTo>
                      <a:pt x="4" y="5"/>
                    </a:lnTo>
                    <a:lnTo>
                      <a:pt x="0" y="0"/>
                    </a:lnTo>
                    <a:lnTo>
                      <a:pt x="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1" name="Freeform 135"/>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2" name="Freeform 136"/>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3" name="Rectangle 137"/>
              <p:cNvSpPr>
                <a:spLocks noChangeArrowheads="1"/>
              </p:cNvSpPr>
              <p:nvPr/>
            </p:nvSpPr>
            <p:spPr bwMode="auto">
              <a:xfrm>
                <a:off x="6283940" y="2677659"/>
                <a:ext cx="614433" cy="930187"/>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4" name="Rectangle 138"/>
              <p:cNvSpPr>
                <a:spLocks noChangeArrowheads="1"/>
              </p:cNvSpPr>
              <p:nvPr/>
            </p:nvSpPr>
            <p:spPr bwMode="auto">
              <a:xfrm>
                <a:off x="6283934" y="2677658"/>
                <a:ext cx="614434" cy="93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5" name="Rectangle 139"/>
              <p:cNvSpPr>
                <a:spLocks noChangeArrowheads="1"/>
              </p:cNvSpPr>
              <p:nvPr/>
            </p:nvSpPr>
            <p:spPr bwMode="auto">
              <a:xfrm>
                <a:off x="6283934" y="3607843"/>
                <a:ext cx="2133" cy="2133"/>
              </a:xfrm>
              <a:prstGeom prst="rect">
                <a:avLst/>
              </a:prstGeom>
              <a:solidFill>
                <a:srgbClr val="686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6" name="Freeform 140"/>
              <p:cNvSpPr/>
              <p:nvPr/>
            </p:nvSpPr>
            <p:spPr bwMode="auto">
              <a:xfrm>
                <a:off x="6283934" y="360784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7" name="Freeform 142"/>
              <p:cNvSpPr/>
              <p:nvPr/>
            </p:nvSpPr>
            <p:spPr bwMode="auto">
              <a:xfrm>
                <a:off x="6283934" y="2677658"/>
                <a:ext cx="603767" cy="930186"/>
              </a:xfrm>
              <a:custGeom>
                <a:avLst/>
                <a:gdLst>
                  <a:gd name="T0" fmla="*/ 283 w 283"/>
                  <a:gd name="T1" fmla="*/ 0 h 436"/>
                  <a:gd name="T2" fmla="*/ 0 w 283"/>
                  <a:gd name="T3" fmla="*/ 0 h 436"/>
                  <a:gd name="T4" fmla="*/ 0 w 283"/>
                  <a:gd name="T5" fmla="*/ 436 h 436"/>
                  <a:gd name="T6" fmla="*/ 0 w 283"/>
                  <a:gd name="T7" fmla="*/ 436 h 436"/>
                  <a:gd name="T8" fmla="*/ 283 w 283"/>
                  <a:gd name="T9" fmla="*/ 0 h 436"/>
                </a:gdLst>
                <a:ahLst/>
                <a:cxnLst>
                  <a:cxn ang="0">
                    <a:pos x="T0" y="T1"/>
                  </a:cxn>
                  <a:cxn ang="0">
                    <a:pos x="T2" y="T3"/>
                  </a:cxn>
                  <a:cxn ang="0">
                    <a:pos x="T4" y="T5"/>
                  </a:cxn>
                  <a:cxn ang="0">
                    <a:pos x="T6" y="T7"/>
                  </a:cxn>
                  <a:cxn ang="0">
                    <a:pos x="T8" y="T9"/>
                  </a:cxn>
                </a:cxnLst>
                <a:rect l="0" t="0" r="r" b="b"/>
                <a:pathLst>
                  <a:path w="283" h="436">
                    <a:moveTo>
                      <a:pt x="283" y="0"/>
                    </a:moveTo>
                    <a:lnTo>
                      <a:pt x="0" y="0"/>
                    </a:lnTo>
                    <a:lnTo>
                      <a:pt x="0" y="436"/>
                    </a:lnTo>
                    <a:lnTo>
                      <a:pt x="0" y="436"/>
                    </a:lnTo>
                    <a:lnTo>
                      <a:pt x="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8" name="Freeform 143"/>
              <p:cNvSpPr/>
              <p:nvPr/>
            </p:nvSpPr>
            <p:spPr bwMode="auto">
              <a:xfrm>
                <a:off x="6516480" y="3673980"/>
                <a:ext cx="149342" cy="55470"/>
              </a:xfrm>
              <a:custGeom>
                <a:avLst/>
                <a:gdLst>
                  <a:gd name="T0" fmla="*/ 16 w 16"/>
                  <a:gd name="T1" fmla="*/ 3 h 6"/>
                  <a:gd name="T2" fmla="*/ 13 w 16"/>
                  <a:gd name="T3" fmla="*/ 6 h 6"/>
                  <a:gd name="T4" fmla="*/ 3 w 16"/>
                  <a:gd name="T5" fmla="*/ 6 h 6"/>
                  <a:gd name="T6" fmla="*/ 0 w 16"/>
                  <a:gd name="T7" fmla="*/ 3 h 6"/>
                  <a:gd name="T8" fmla="*/ 3 w 16"/>
                  <a:gd name="T9" fmla="*/ 0 h 6"/>
                  <a:gd name="T10" fmla="*/ 13 w 16"/>
                  <a:gd name="T11" fmla="*/ 0 h 6"/>
                  <a:gd name="T12" fmla="*/ 16 w 1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6" y="3"/>
                    </a:moveTo>
                    <a:cubicBezTo>
                      <a:pt x="16" y="4"/>
                      <a:pt x="15" y="6"/>
                      <a:pt x="13" y="6"/>
                    </a:cubicBezTo>
                    <a:cubicBezTo>
                      <a:pt x="3" y="6"/>
                      <a:pt x="3" y="6"/>
                      <a:pt x="3" y="6"/>
                    </a:cubicBezTo>
                    <a:cubicBezTo>
                      <a:pt x="1" y="6"/>
                      <a:pt x="0" y="4"/>
                      <a:pt x="0" y="3"/>
                    </a:cubicBezTo>
                    <a:cubicBezTo>
                      <a:pt x="0" y="1"/>
                      <a:pt x="1" y="0"/>
                      <a:pt x="3" y="0"/>
                    </a:cubicBezTo>
                    <a:cubicBezTo>
                      <a:pt x="13" y="0"/>
                      <a:pt x="13" y="0"/>
                      <a:pt x="13" y="0"/>
                    </a:cubicBezTo>
                    <a:cubicBezTo>
                      <a:pt x="15" y="0"/>
                      <a:pt x="16" y="1"/>
                      <a:pt x="16"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99" name="Freeform 144"/>
              <p:cNvSpPr/>
              <p:nvPr/>
            </p:nvSpPr>
            <p:spPr bwMode="auto">
              <a:xfrm>
                <a:off x="6507946" y="2575252"/>
                <a:ext cx="157876" cy="27735"/>
              </a:xfrm>
              <a:custGeom>
                <a:avLst/>
                <a:gdLst>
                  <a:gd name="T0" fmla="*/ 17 w 17"/>
                  <a:gd name="T1" fmla="*/ 2 h 3"/>
                  <a:gd name="T2" fmla="*/ 16 w 17"/>
                  <a:gd name="T3" fmla="*/ 3 h 3"/>
                  <a:gd name="T4" fmla="*/ 2 w 17"/>
                  <a:gd name="T5" fmla="*/ 3 h 3"/>
                  <a:gd name="T6" fmla="*/ 0 w 17"/>
                  <a:gd name="T7" fmla="*/ 2 h 3"/>
                  <a:gd name="T8" fmla="*/ 2 w 17"/>
                  <a:gd name="T9" fmla="*/ 0 h 3"/>
                  <a:gd name="T10" fmla="*/ 16 w 17"/>
                  <a:gd name="T11" fmla="*/ 0 h 3"/>
                  <a:gd name="T12" fmla="*/ 17 w 1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7" y="2"/>
                    </a:moveTo>
                    <a:cubicBezTo>
                      <a:pt x="17" y="3"/>
                      <a:pt x="17" y="3"/>
                      <a:pt x="16" y="3"/>
                    </a:cubicBezTo>
                    <a:cubicBezTo>
                      <a:pt x="2" y="3"/>
                      <a:pt x="2" y="3"/>
                      <a:pt x="2" y="3"/>
                    </a:cubicBezTo>
                    <a:cubicBezTo>
                      <a:pt x="1" y="3"/>
                      <a:pt x="0" y="3"/>
                      <a:pt x="0" y="2"/>
                    </a:cubicBezTo>
                    <a:cubicBezTo>
                      <a:pt x="0" y="1"/>
                      <a:pt x="1" y="0"/>
                      <a:pt x="2" y="0"/>
                    </a:cubicBezTo>
                    <a:cubicBezTo>
                      <a:pt x="16" y="0"/>
                      <a:pt x="16" y="0"/>
                      <a:pt x="16" y="0"/>
                    </a:cubicBezTo>
                    <a:cubicBezTo>
                      <a:pt x="17" y="0"/>
                      <a:pt x="17" y="1"/>
                      <a:pt x="17"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00" name="Oval 145"/>
              <p:cNvSpPr>
                <a:spLocks noChangeArrowheads="1"/>
              </p:cNvSpPr>
              <p:nvPr/>
            </p:nvSpPr>
            <p:spPr bwMode="auto">
              <a:xfrm>
                <a:off x="6414074" y="2575252"/>
                <a:ext cx="36269" cy="3840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grpSp>
        <p:sp>
          <p:nvSpPr>
            <p:cNvPr id="46" name="Freeform 91"/>
            <p:cNvSpPr/>
            <p:nvPr/>
          </p:nvSpPr>
          <p:spPr bwMode="auto">
            <a:xfrm>
              <a:off x="7249974" y="2232347"/>
              <a:ext cx="503351" cy="353476"/>
            </a:xfrm>
            <a:custGeom>
              <a:avLst/>
              <a:gdLst>
                <a:gd name="T0" fmla="*/ 245 w 245"/>
                <a:gd name="T1" fmla="*/ 162 h 172"/>
                <a:gd name="T2" fmla="*/ 235 w 245"/>
                <a:gd name="T3" fmla="*/ 172 h 172"/>
                <a:gd name="T4" fmla="*/ 10 w 245"/>
                <a:gd name="T5" fmla="*/ 172 h 172"/>
                <a:gd name="T6" fmla="*/ 0 w 245"/>
                <a:gd name="T7" fmla="*/ 162 h 172"/>
                <a:gd name="T8" fmla="*/ 0 w 245"/>
                <a:gd name="T9" fmla="*/ 10 h 172"/>
                <a:gd name="T10" fmla="*/ 10 w 245"/>
                <a:gd name="T11" fmla="*/ 0 h 172"/>
                <a:gd name="T12" fmla="*/ 235 w 245"/>
                <a:gd name="T13" fmla="*/ 0 h 172"/>
                <a:gd name="T14" fmla="*/ 245 w 245"/>
                <a:gd name="T15" fmla="*/ 10 h 172"/>
                <a:gd name="T16" fmla="*/ 245 w 245"/>
                <a:gd name="T17"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7" name="Freeform 92"/>
            <p:cNvSpPr/>
            <p:nvPr/>
          </p:nvSpPr>
          <p:spPr bwMode="auto">
            <a:xfrm>
              <a:off x="7175980" y="2577812"/>
              <a:ext cx="649454" cy="22622"/>
            </a:xfrm>
            <a:custGeom>
              <a:avLst/>
              <a:gdLst>
                <a:gd name="T0" fmla="*/ 0 w 316"/>
                <a:gd name="T1" fmla="*/ 0 h 11"/>
                <a:gd name="T2" fmla="*/ 0 w 316"/>
                <a:gd name="T3" fmla="*/ 3 h 11"/>
                <a:gd name="T4" fmla="*/ 0 w 316"/>
                <a:gd name="T5" fmla="*/ 3 h 11"/>
                <a:gd name="T6" fmla="*/ 0 w 316"/>
                <a:gd name="T7" fmla="*/ 3 h 11"/>
                <a:gd name="T8" fmla="*/ 0 w 316"/>
                <a:gd name="T9" fmla="*/ 3 h 11"/>
                <a:gd name="T10" fmla="*/ 12 w 316"/>
                <a:gd name="T11" fmla="*/ 10 h 11"/>
                <a:gd name="T12" fmla="*/ 158 w 316"/>
                <a:gd name="T13" fmla="*/ 10 h 11"/>
                <a:gd name="T14" fmla="*/ 284 w 316"/>
                <a:gd name="T15" fmla="*/ 10 h 11"/>
                <a:gd name="T16" fmla="*/ 307 w 316"/>
                <a:gd name="T17" fmla="*/ 10 h 11"/>
                <a:gd name="T18" fmla="*/ 316 w 316"/>
                <a:gd name="T19" fmla="*/ 3 h 11"/>
                <a:gd name="T20" fmla="*/ 316 w 316"/>
                <a:gd name="T21" fmla="*/ 3 h 11"/>
                <a:gd name="T22" fmla="*/ 316 w 316"/>
                <a:gd name="T23" fmla="*/ 3 h 11"/>
                <a:gd name="T24" fmla="*/ 316 w 316"/>
                <a:gd name="T25" fmla="*/ 3 h 11"/>
                <a:gd name="T26" fmla="*/ 316 w 316"/>
                <a:gd name="T27" fmla="*/ 0 h 11"/>
                <a:gd name="T28" fmla="*/ 0 w 3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8" name="Freeform 93"/>
            <p:cNvSpPr/>
            <p:nvPr/>
          </p:nvSpPr>
          <p:spPr bwMode="auto">
            <a:xfrm>
              <a:off x="7175980" y="2565558"/>
              <a:ext cx="649454" cy="20266"/>
            </a:xfrm>
            <a:custGeom>
              <a:avLst/>
              <a:gdLst>
                <a:gd name="T0" fmla="*/ 0 w 316"/>
                <a:gd name="T1" fmla="*/ 0 h 10"/>
                <a:gd name="T2" fmla="*/ 0 w 316"/>
                <a:gd name="T3" fmla="*/ 9 h 10"/>
                <a:gd name="T4" fmla="*/ 4 w 316"/>
                <a:gd name="T5" fmla="*/ 10 h 10"/>
                <a:gd name="T6" fmla="*/ 313 w 316"/>
                <a:gd name="T7" fmla="*/ 10 h 10"/>
                <a:gd name="T8" fmla="*/ 316 w 316"/>
                <a:gd name="T9" fmla="*/ 9 h 10"/>
                <a:gd name="T10" fmla="*/ 316 w 316"/>
                <a:gd name="T11" fmla="*/ 0 h 10"/>
                <a:gd name="T12" fmla="*/ 0 w 31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9" name="Freeform 94"/>
            <p:cNvSpPr/>
            <p:nvPr/>
          </p:nvSpPr>
          <p:spPr bwMode="auto">
            <a:xfrm>
              <a:off x="7446979" y="2565558"/>
              <a:ext cx="108871" cy="9897"/>
            </a:xfrm>
            <a:custGeom>
              <a:avLst/>
              <a:gdLst>
                <a:gd name="T0" fmla="*/ 0 w 53"/>
                <a:gd name="T1" fmla="*/ 0 h 5"/>
                <a:gd name="T2" fmla="*/ 0 w 53"/>
                <a:gd name="T3" fmla="*/ 1 h 5"/>
                <a:gd name="T4" fmla="*/ 4 w 53"/>
                <a:gd name="T5" fmla="*/ 5 h 5"/>
                <a:gd name="T6" fmla="*/ 49 w 53"/>
                <a:gd name="T7" fmla="*/ 5 h 5"/>
                <a:gd name="T8" fmla="*/ 53 w 53"/>
                <a:gd name="T9" fmla="*/ 1 h 5"/>
                <a:gd name="T10" fmla="*/ 53 w 53"/>
                <a:gd name="T11" fmla="*/ 0 h 5"/>
                <a:gd name="T12" fmla="*/ 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0" name="Rectangle 95"/>
            <p:cNvSpPr>
              <a:spLocks noChangeArrowheads="1"/>
            </p:cNvSpPr>
            <p:nvPr/>
          </p:nvSpPr>
          <p:spPr bwMode="auto">
            <a:xfrm>
              <a:off x="7272597" y="2256855"/>
              <a:ext cx="458106" cy="289851"/>
            </a:xfrm>
            <a:prstGeom prst="rect">
              <a:avLst/>
            </a:prstGeom>
            <a:solidFill>
              <a:schemeClr val="bg1">
                <a:lumMod val="50000"/>
              </a:schemeClr>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1" name="Rectangle 96"/>
            <p:cNvSpPr>
              <a:spLocks noChangeArrowheads="1"/>
            </p:cNvSpPr>
            <p:nvPr/>
          </p:nvSpPr>
          <p:spPr bwMode="auto">
            <a:xfrm>
              <a:off x="7272597" y="2256855"/>
              <a:ext cx="458106" cy="28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2" name="Oval 97"/>
            <p:cNvSpPr>
              <a:spLocks noChangeArrowheads="1"/>
            </p:cNvSpPr>
            <p:nvPr/>
          </p:nvSpPr>
          <p:spPr bwMode="auto">
            <a:xfrm>
              <a:off x="7498351" y="2242716"/>
              <a:ext cx="6127" cy="612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3" name="Freeform 99"/>
            <p:cNvSpPr/>
            <p:nvPr/>
          </p:nvSpPr>
          <p:spPr bwMode="auto">
            <a:xfrm>
              <a:off x="7272597" y="2256855"/>
              <a:ext cx="458106" cy="289851"/>
            </a:xfrm>
            <a:custGeom>
              <a:avLst/>
              <a:gdLst>
                <a:gd name="T0" fmla="*/ 972 w 972"/>
                <a:gd name="T1" fmla="*/ 0 h 615"/>
                <a:gd name="T2" fmla="*/ 972 w 972"/>
                <a:gd name="T3" fmla="*/ 0 h 615"/>
                <a:gd name="T4" fmla="*/ 0 w 972"/>
                <a:gd name="T5" fmla="*/ 0 h 615"/>
                <a:gd name="T6" fmla="*/ 0 w 972"/>
                <a:gd name="T7" fmla="*/ 615 h 615"/>
                <a:gd name="T8" fmla="*/ 972 w 972"/>
                <a:gd name="T9" fmla="*/ 0 h 615"/>
              </a:gdLst>
              <a:ahLst/>
              <a:cxnLst>
                <a:cxn ang="0">
                  <a:pos x="T0" y="T1"/>
                </a:cxn>
                <a:cxn ang="0">
                  <a:pos x="T2" y="T3"/>
                </a:cxn>
                <a:cxn ang="0">
                  <a:pos x="T4" y="T5"/>
                </a:cxn>
                <a:cxn ang="0">
                  <a:pos x="T6" y="T7"/>
                </a:cxn>
                <a:cxn ang="0">
                  <a:pos x="T8" y="T9"/>
                </a:cxn>
              </a:cxnLst>
              <a:rect l="0" t="0" r="r" b="b"/>
              <a:pathLst>
                <a:path w="972" h="615">
                  <a:moveTo>
                    <a:pt x="972" y="0"/>
                  </a:moveTo>
                  <a:lnTo>
                    <a:pt x="972" y="0"/>
                  </a:lnTo>
                  <a:lnTo>
                    <a:pt x="0" y="0"/>
                  </a:lnTo>
                  <a:lnTo>
                    <a:pt x="0" y="615"/>
                  </a:lnTo>
                  <a:lnTo>
                    <a:pt x="9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101" name="组合 100"/>
          <p:cNvGrpSpPr/>
          <p:nvPr/>
        </p:nvGrpSpPr>
        <p:grpSpPr>
          <a:xfrm>
            <a:off x="1448510" y="1771893"/>
            <a:ext cx="2490033" cy="2466981"/>
            <a:chOff x="1471467" y="1724849"/>
            <a:chExt cx="2490033" cy="2466981"/>
          </a:xfrm>
        </p:grpSpPr>
        <p:pic>
          <p:nvPicPr>
            <p:cNvPr id="102"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33865"/>
            <a:stretch>
              <a:fillRect/>
            </a:stretch>
          </p:blipFill>
          <p:spPr bwMode="auto">
            <a:xfrm>
              <a:off x="2090430" y="1724849"/>
              <a:ext cx="1871070" cy="246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矩形 102"/>
            <p:cNvSpPr/>
            <p:nvPr/>
          </p:nvSpPr>
          <p:spPr>
            <a:xfrm>
              <a:off x="1471467" y="2129189"/>
              <a:ext cx="963250" cy="216024"/>
            </a:xfrm>
            <a:prstGeom prst="rect">
              <a:avLst/>
            </a:prstGeom>
            <a:solidFill>
              <a:srgbClr val="B4B8C4"/>
            </a:solidFill>
            <a:ln>
              <a:noFill/>
            </a:ln>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000" dirty="0">
                  <a:solidFill>
                    <a:schemeClr val="bg1"/>
                  </a:solidFill>
                  <a:latin typeface="微软雅黑" panose="020B0503020204020204" pitchFamily="34" charset="-122"/>
                  <a:ea typeface="微软雅黑" panose="020B0503020204020204" pitchFamily="34" charset="-122"/>
                </a:rPr>
                <a:t>官网</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04" name="矩形 103"/>
            <p:cNvSpPr/>
            <p:nvPr/>
          </p:nvSpPr>
          <p:spPr>
            <a:xfrm>
              <a:off x="1471467" y="2460764"/>
              <a:ext cx="963250" cy="216024"/>
            </a:xfrm>
            <a:prstGeom prst="rect">
              <a:avLst/>
            </a:prstGeom>
            <a:solidFill>
              <a:srgbClr val="B4B8C4"/>
            </a:solidFill>
            <a:ln>
              <a:noFill/>
            </a:ln>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百度百科</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05" name="矩形 104"/>
            <p:cNvSpPr/>
            <p:nvPr/>
          </p:nvSpPr>
          <p:spPr>
            <a:xfrm>
              <a:off x="1471467" y="2820804"/>
              <a:ext cx="963250" cy="216024"/>
            </a:xfrm>
            <a:prstGeom prst="rect">
              <a:avLst/>
            </a:prstGeom>
            <a:solidFill>
              <a:srgbClr val="B4B8C4"/>
            </a:solidFill>
            <a:ln>
              <a:noFill/>
            </a:ln>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垂直网站</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06" name="矩形 105"/>
            <p:cNvSpPr/>
            <p:nvPr/>
          </p:nvSpPr>
          <p:spPr>
            <a:xfrm>
              <a:off x="1471467" y="3108836"/>
              <a:ext cx="963250" cy="216024"/>
            </a:xfrm>
            <a:prstGeom prst="rect">
              <a:avLst/>
            </a:prstGeom>
            <a:solidFill>
              <a:srgbClr val="B4B8C4"/>
            </a:solidFill>
            <a:ln>
              <a:noFill/>
            </a:ln>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000" dirty="0">
                  <a:solidFill>
                    <a:schemeClr val="bg1"/>
                  </a:solidFill>
                  <a:latin typeface="微软雅黑" panose="020B0503020204020204" pitchFamily="34" charset="-122"/>
                  <a:ea typeface="微软雅黑" panose="020B0503020204020204" pitchFamily="34" charset="-122"/>
                </a:rPr>
                <a:t>百</a:t>
              </a:r>
              <a:r>
                <a:rPr lang="zh-CN" altLang="en-US" sz="1000" dirty="0" smtClean="0">
                  <a:solidFill>
                    <a:schemeClr val="bg1"/>
                  </a:solidFill>
                  <a:latin typeface="微软雅黑" panose="020B0503020204020204" pitchFamily="34" charset="-122"/>
                  <a:ea typeface="微软雅黑" panose="020B0503020204020204" pitchFamily="34" charset="-122"/>
                </a:rPr>
                <a:t>度知道</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1471467" y="3468876"/>
              <a:ext cx="963250" cy="216024"/>
            </a:xfrm>
            <a:prstGeom prst="rect">
              <a:avLst/>
            </a:prstGeom>
            <a:solidFill>
              <a:srgbClr val="B4B8C4"/>
            </a:solidFill>
            <a:ln>
              <a:noFill/>
            </a:ln>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最新相关信息</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08" name="矩形 107"/>
            <p:cNvSpPr/>
            <p:nvPr/>
          </p:nvSpPr>
          <p:spPr>
            <a:xfrm>
              <a:off x="1471467" y="3900924"/>
              <a:ext cx="963250" cy="216024"/>
            </a:xfrm>
            <a:prstGeom prst="rect">
              <a:avLst/>
            </a:prstGeom>
            <a:solidFill>
              <a:srgbClr val="B4B8C4"/>
            </a:solidFill>
            <a:ln>
              <a:noFill/>
            </a:ln>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百度文库</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出自【趣你的PPT】(微信:qunideppt)：最优质的PPT资源库"/>
          <p:cNvPicPr>
            <a:picLocks noChangeAspect="1"/>
          </p:cNvPicPr>
          <p:nvPr/>
        </p:nvPicPr>
        <p:blipFill rotWithShape="1">
          <a:blip r:embed="rId1" cstate="print"/>
          <a:srcRect r="986"/>
          <a:stretch>
            <a:fillRect/>
          </a:stretch>
        </p:blipFill>
        <p:spPr>
          <a:xfrm>
            <a:off x="-1196" y="0"/>
            <a:ext cx="9145196" cy="5143500"/>
          </a:xfrm>
          <a:prstGeom prst="rect">
            <a:avLst/>
          </a:prstGeom>
        </p:spPr>
      </p:pic>
      <p:sp>
        <p:nvSpPr>
          <p:cNvPr id="4" name="出自【趣你的PPT】(微信:qunideppt)：最优质的PPT资源库"/>
          <p:cNvSpPr/>
          <p:nvPr/>
        </p:nvSpPr>
        <p:spPr>
          <a:xfrm>
            <a:off x="0" y="0"/>
            <a:ext cx="9144000"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18出自【趣你的PPT】(微信:qunideppt)：最优质的PPT资源库"/>
          <p:cNvGrpSpPr/>
          <p:nvPr/>
        </p:nvGrpSpPr>
        <p:grpSpPr bwMode="auto">
          <a:xfrm>
            <a:off x="2013348" y="1720454"/>
            <a:ext cx="5117306" cy="1406955"/>
            <a:chOff x="2685143" y="2623151"/>
            <a:chExt cx="6821714" cy="1876946"/>
          </a:xfrm>
        </p:grpSpPr>
        <p:sp>
          <p:nvSpPr>
            <p:cNvPr id="6" name="出自【趣你的PPT】(微信:qunideppt)：最优质的PPT资源库"/>
            <p:cNvSpPr txBox="1">
              <a:spLocks noChangeArrowheads="1"/>
            </p:cNvSpPr>
            <p:nvPr/>
          </p:nvSpPr>
          <p:spPr bwMode="auto">
            <a:xfrm>
              <a:off x="2685143" y="3270077"/>
              <a:ext cx="6821714" cy="12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defRPr/>
              </a:pPr>
              <a:r>
                <a:rPr lang="zh-CN" altLang="en-US" sz="5400" b="1" dirty="0" smtClean="0">
                  <a:solidFill>
                    <a:prstClr val="white"/>
                  </a:solidFill>
                  <a:latin typeface="微软雅黑" panose="020B0503020204020204" pitchFamily="34" charset="-122"/>
                  <a:ea typeface="微软雅黑" panose="020B0503020204020204" pitchFamily="34" charset="-122"/>
                </a:rPr>
                <a:t>公司介绍</a:t>
              </a:r>
              <a:endParaRPr lang="zh-CN" altLang="en-US" sz="5400" b="1" dirty="0">
                <a:solidFill>
                  <a:prstClr val="white"/>
                </a:solidFill>
                <a:latin typeface="微软雅黑" panose="020B0503020204020204" pitchFamily="34" charset="-122"/>
                <a:ea typeface="微软雅黑" panose="020B0503020204020204" pitchFamily="34" charset="-122"/>
              </a:endParaRPr>
            </a:p>
          </p:txBody>
        </p:sp>
        <p:sp>
          <p:nvSpPr>
            <p:cNvPr id="7" name="出自【趣你的PPT】(微信:qunideppt)：最优质的PPT资源库"/>
            <p:cNvSpPr txBox="1">
              <a:spLocks noChangeArrowheads="1"/>
            </p:cNvSpPr>
            <p:nvPr/>
          </p:nvSpPr>
          <p:spPr bwMode="auto">
            <a:xfrm>
              <a:off x="4992913" y="2623151"/>
              <a:ext cx="2206172" cy="67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defRPr/>
              </a:pPr>
              <a:r>
                <a:rPr lang="en-US" altLang="zh-CN" sz="2700" b="1" dirty="0">
                  <a:solidFill>
                    <a:prstClr val="white"/>
                  </a:solidFill>
                  <a:latin typeface="微软雅黑" panose="020B0503020204020204" pitchFamily="34" charset="-122"/>
                  <a:ea typeface="微软雅黑" panose="020B0503020204020204" pitchFamily="34" charset="-122"/>
                </a:rPr>
                <a:t>Part </a:t>
              </a:r>
              <a:r>
                <a:rPr lang="en-US" altLang="zh-CN" sz="2700" b="1" dirty="0" smtClean="0">
                  <a:solidFill>
                    <a:prstClr val="white"/>
                  </a:solidFill>
                  <a:latin typeface="微软雅黑" panose="020B0503020204020204" pitchFamily="34" charset="-122"/>
                  <a:ea typeface="微软雅黑" panose="020B0503020204020204" pitchFamily="34" charset="-122"/>
                </a:rPr>
                <a:t>03</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grpSp>
      <p:grpSp>
        <p:nvGrpSpPr>
          <p:cNvPr id="8" name="组合 11出自【趣你的PPT】(微信:qunideppt)：最优质的PPT资源库"/>
          <p:cNvGrpSpPr/>
          <p:nvPr/>
        </p:nvGrpSpPr>
        <p:grpSpPr bwMode="auto">
          <a:xfrm>
            <a:off x="3657601" y="1452563"/>
            <a:ext cx="1828799" cy="391279"/>
            <a:chOff x="2612571" y="1300350"/>
            <a:chExt cx="1828448" cy="438150"/>
          </a:xfrm>
        </p:grpSpPr>
        <p:cxnSp>
          <p:nvCxnSpPr>
            <p:cNvPr id="9" name="出自【趣你的PPT】(微信:qunideppt)：最优质的PPT资源库"/>
            <p:cNvCxnSpPr/>
            <p:nvPr/>
          </p:nvCxnSpPr>
          <p:spPr>
            <a:xfrm>
              <a:off x="2612571" y="1300350"/>
              <a:ext cx="18284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出自【趣你的PPT】(微信:qunideppt)：最优质的PPT资源库"/>
            <p:cNvCxnSpPr/>
            <p:nvPr/>
          </p:nvCxnSpPr>
          <p:spPr>
            <a:xfrm>
              <a:off x="2612571" y="1300350"/>
              <a:ext cx="0" cy="438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出自【趣你的PPT】(微信:qunideppt)：最优质的PPT资源库"/>
            <p:cNvCxnSpPr/>
            <p:nvPr/>
          </p:nvCxnSpPr>
          <p:spPr>
            <a:xfrm>
              <a:off x="4439830" y="1300350"/>
              <a:ext cx="0" cy="438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40出自【趣你的PPT】(微信:qunideppt)：最优质的PPT资源库"/>
          <p:cNvGrpSpPr/>
          <p:nvPr/>
        </p:nvGrpSpPr>
        <p:grpSpPr bwMode="auto">
          <a:xfrm rot="10800000">
            <a:off x="3657601" y="3299659"/>
            <a:ext cx="1828799" cy="391279"/>
            <a:chOff x="2612571" y="1300350"/>
            <a:chExt cx="1828448" cy="438150"/>
          </a:xfrm>
        </p:grpSpPr>
        <p:cxnSp>
          <p:nvCxnSpPr>
            <p:cNvPr id="13" name="出自【趣你的PPT】(微信:qunideppt)：最优质的PPT资源库"/>
            <p:cNvCxnSpPr/>
            <p:nvPr/>
          </p:nvCxnSpPr>
          <p:spPr>
            <a:xfrm>
              <a:off x="2613761" y="1299016"/>
              <a:ext cx="18284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出自【趣你的PPT】(微信:qunideppt)：最优质的PPT资源库"/>
            <p:cNvCxnSpPr/>
            <p:nvPr/>
          </p:nvCxnSpPr>
          <p:spPr>
            <a:xfrm>
              <a:off x="2612571" y="1300350"/>
              <a:ext cx="0" cy="4386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出自【趣你的PPT】(微信:qunideppt)：最优质的PPT资源库"/>
            <p:cNvCxnSpPr/>
            <p:nvPr/>
          </p:nvCxnSpPr>
          <p:spPr>
            <a:xfrm>
              <a:off x="4439829" y="1300350"/>
              <a:ext cx="0" cy="4386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1879" y="0"/>
            <a:ext cx="2933103" cy="5143500"/>
          </a:xfrm>
          <a:prstGeom prst="rect">
            <a:avLst/>
          </a:prstGeom>
          <a:solidFill>
            <a:srgbClr val="192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6" name="TextBox 105"/>
          <p:cNvSpPr txBox="1"/>
          <p:nvPr/>
        </p:nvSpPr>
        <p:spPr>
          <a:xfrm>
            <a:off x="1841224" y="4599007"/>
            <a:ext cx="1080000" cy="275590"/>
          </a:xfrm>
          <a:prstGeom prst="rect">
            <a:avLst/>
          </a:prstGeom>
          <a:solidFill>
            <a:schemeClr val="bg1">
              <a:lumMod val="75000"/>
            </a:schemeClr>
          </a:solidFill>
        </p:spPr>
        <p:txBody>
          <a:bodyPr wrap="square" rtlCol="0">
            <a:spAutoFit/>
          </a:bodyPr>
          <a:lstStyle/>
          <a:p>
            <a:pPr algn="ctr"/>
            <a:r>
              <a:rPr lang="en-US" altLang="zh-CN" sz="1200" b="1" dirty="0">
                <a:solidFill>
                  <a:srgbClr val="404040"/>
                </a:solidFill>
                <a:latin typeface="微软雅黑" panose="020B0503020204020204" pitchFamily="34" charset="-122"/>
                <a:ea typeface="微软雅黑" panose="020B0503020204020204" pitchFamily="34" charset="-122"/>
              </a:rPr>
              <a:t>2012</a:t>
            </a:r>
            <a:r>
              <a:rPr lang="zh-CN" altLang="en-US" sz="1200" b="1" dirty="0">
                <a:solidFill>
                  <a:srgbClr val="404040"/>
                </a:solidFill>
                <a:latin typeface="微软雅黑" panose="020B0503020204020204" pitchFamily="34" charset="-122"/>
                <a:ea typeface="微软雅黑" panose="020B0503020204020204" pitchFamily="34" charset="-122"/>
              </a:rPr>
              <a:t>年</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2882508" y="4610875"/>
            <a:ext cx="4067175" cy="245110"/>
          </a:xfrm>
          <a:prstGeom prst="rect">
            <a:avLst/>
          </a:prstGeom>
          <a:noFill/>
        </p:spPr>
        <p:txBody>
          <a:bodyPr wrap="none" rtlCol="0" anchor="ctr">
            <a:spAutoFit/>
          </a:bodyPr>
          <a:lstStyle/>
          <a:p>
            <a:pPr algn="l"/>
            <a:r>
              <a:rPr lang="zh-CN" altLang="en-US" sz="1000" dirty="0">
                <a:latin typeface="微软雅黑" panose="020B0503020204020204" pitchFamily="34" charset="-122"/>
                <a:ea typeface="微软雅黑" panose="020B0503020204020204" pitchFamily="34" charset="-122"/>
              </a:rPr>
              <a:t>6个叛逆的小伙伴私自逃离学校，成立工作室。开启了做网页的不归路</a:t>
            </a:r>
            <a:endParaRPr lang="zh-CN" altLang="en-US" sz="1000" dirty="0">
              <a:latin typeface="微软雅黑" panose="020B0503020204020204" pitchFamily="34" charset="-122"/>
              <a:ea typeface="微软雅黑" panose="020B0503020204020204" pitchFamily="34" charset="-122"/>
            </a:endParaRPr>
          </a:p>
        </p:txBody>
      </p:sp>
      <p:sp>
        <p:nvSpPr>
          <p:cNvPr id="109" name="TextBox 108"/>
          <p:cNvSpPr txBox="1"/>
          <p:nvPr/>
        </p:nvSpPr>
        <p:spPr>
          <a:xfrm>
            <a:off x="2882508" y="4059869"/>
            <a:ext cx="5472608" cy="553085"/>
          </a:xfrm>
          <a:prstGeom prst="rect">
            <a:avLst/>
          </a:prstGeom>
          <a:noFill/>
        </p:spPr>
        <p:txBody>
          <a:bodyPr wrap="square" rtlCol="0" anchor="ctr">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开始接触各大广告公司，专做前端切图与后台程序，怂恿了实习期的学弟学妹，加入我们，团队扩充至12人。</a:t>
            </a:r>
            <a:endParaRPr lang="zh-CN" altLang="en-US" sz="1000" dirty="0">
              <a:latin typeface="微软雅黑" panose="020B0503020204020204" pitchFamily="34" charset="-122"/>
              <a:ea typeface="微软雅黑" panose="020B0503020204020204" pitchFamily="34" charset="-122"/>
            </a:endParaRPr>
          </a:p>
        </p:txBody>
      </p:sp>
      <p:sp>
        <p:nvSpPr>
          <p:cNvPr id="110" name="TextBox 109"/>
          <p:cNvSpPr txBox="1"/>
          <p:nvPr/>
        </p:nvSpPr>
        <p:spPr>
          <a:xfrm>
            <a:off x="2882508" y="3791406"/>
            <a:ext cx="5112568" cy="295978"/>
          </a:xfrm>
          <a:prstGeom prst="rect">
            <a:avLst/>
          </a:prstGeom>
          <a:noFill/>
        </p:spPr>
        <p:txBody>
          <a:bodyPr wrap="square" rtlCol="0" anchor="ctr">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自主研发的建站</a:t>
            </a:r>
            <a:r>
              <a:rPr lang="en-US" altLang="zh-CN" sz="1000" dirty="0" smtClean="0">
                <a:latin typeface="微软雅黑" panose="020B0503020204020204" pitchFamily="34" charset="-122"/>
                <a:ea typeface="微软雅黑" panose="020B0503020204020204" pitchFamily="34" charset="-122"/>
              </a:rPr>
              <a:t>CMS</a:t>
            </a:r>
            <a:r>
              <a:rPr lang="zh-CN" altLang="en-US" sz="1000" dirty="0" smtClean="0">
                <a:latin typeface="微软雅黑" panose="020B0503020204020204" pitchFamily="34" charset="-122"/>
                <a:ea typeface="微软雅黑" panose="020B0503020204020204" pitchFamily="34" charset="-122"/>
              </a:rPr>
              <a:t>系统上线，受到客户的一致好评。</a:t>
            </a:r>
            <a:endParaRPr lang="zh-CN" altLang="en-US" sz="1000" dirty="0">
              <a:latin typeface="微软雅黑" panose="020B0503020204020204" pitchFamily="34" charset="-122"/>
              <a:ea typeface="微软雅黑" panose="020B0503020204020204" pitchFamily="34" charset="-122"/>
            </a:endParaRPr>
          </a:p>
        </p:txBody>
      </p:sp>
      <p:sp>
        <p:nvSpPr>
          <p:cNvPr id="111" name="TextBox 110"/>
          <p:cNvSpPr txBox="1"/>
          <p:nvPr/>
        </p:nvSpPr>
        <p:spPr>
          <a:xfrm>
            <a:off x="2882508" y="3419268"/>
            <a:ext cx="3300904" cy="246221"/>
          </a:xfrm>
          <a:prstGeom prst="rect">
            <a:avLst/>
          </a:prstGeom>
          <a:noFill/>
        </p:spPr>
        <p:txBody>
          <a:bodyPr wrap="none" rtlCol="0" anchor="ctr">
            <a:spAutoFit/>
          </a:bodyPr>
          <a:lstStyle/>
          <a:p>
            <a:r>
              <a:rPr lang="zh-CN" altLang="en-US" sz="1000" dirty="0" smtClean="0">
                <a:latin typeface="微软雅黑" panose="020B0503020204020204" pitchFamily="34" charset="-122"/>
                <a:ea typeface="微软雅黑" panose="020B0503020204020204" pitchFamily="34" charset="-122"/>
              </a:rPr>
              <a:t>不在担心生计问题，开启直销模式，专注高端网站建设</a:t>
            </a:r>
            <a:r>
              <a:rPr lang="zh-CN" altLang="en-US" sz="1000" dirty="0">
                <a:latin typeface="微软雅黑" panose="020B0503020204020204" pitchFamily="34" charset="-122"/>
                <a:ea typeface="微软雅黑" panose="020B0503020204020204" pitchFamily="34" charset="-122"/>
              </a:rPr>
              <a:t> </a:t>
            </a:r>
            <a:endParaRPr lang="zh-CN" altLang="en-US" sz="1000" dirty="0">
              <a:latin typeface="微软雅黑" panose="020B0503020204020204" pitchFamily="34" charset="-122"/>
              <a:ea typeface="微软雅黑" panose="020B0503020204020204" pitchFamily="34" charset="-122"/>
            </a:endParaRPr>
          </a:p>
        </p:txBody>
      </p:sp>
      <p:sp>
        <p:nvSpPr>
          <p:cNvPr id="113" name="TextBox 112"/>
          <p:cNvSpPr txBox="1"/>
          <p:nvPr/>
        </p:nvSpPr>
        <p:spPr>
          <a:xfrm>
            <a:off x="2882508" y="3022252"/>
            <a:ext cx="5049780" cy="246221"/>
          </a:xfrm>
          <a:prstGeom prst="rect">
            <a:avLst/>
          </a:prstGeom>
          <a:noFill/>
        </p:spPr>
        <p:txBody>
          <a:bodyPr wrap="none" rtlCol="0" anchor="ctr">
            <a:spAutoFit/>
          </a:bodyPr>
          <a:lstStyle/>
          <a:p>
            <a:r>
              <a:rPr lang="zh-CN" altLang="en-US" sz="1000" dirty="0">
                <a:latin typeface="微软雅黑" panose="020B0503020204020204" pitchFamily="34" charset="-122"/>
                <a:ea typeface="微软雅黑" panose="020B0503020204020204" pitchFamily="34" charset="-122"/>
              </a:rPr>
              <a:t>公司业务进一步发展</a:t>
            </a:r>
            <a:r>
              <a:rPr lang="zh-CN" altLang="en-US" sz="1000" dirty="0" smtClean="0">
                <a:latin typeface="微软雅黑" panose="020B0503020204020204" pitchFamily="34" charset="-122"/>
                <a:ea typeface="微软雅黑" panose="020B0503020204020204" pitchFamily="34" charset="-122"/>
              </a:rPr>
              <a:t>，发布</a:t>
            </a:r>
            <a:r>
              <a:rPr lang="en-US" altLang="zh-CN" sz="1000" dirty="0" smtClean="0">
                <a:latin typeface="微软雅黑" panose="020B0503020204020204" pitchFamily="34" charset="-122"/>
                <a:ea typeface="微软雅黑" panose="020B0503020204020204" pitchFamily="34" charset="-122"/>
              </a:rPr>
              <a:t>SEO</a:t>
            </a:r>
            <a:r>
              <a:rPr lang="zh-CN" altLang="en-US" sz="1000" dirty="0" smtClean="0">
                <a:latin typeface="微软雅黑" panose="020B0503020204020204" pitchFamily="34" charset="-122"/>
                <a:ea typeface="微软雅黑" panose="020B0503020204020204" pitchFamily="34" charset="-122"/>
              </a:rPr>
              <a:t>君搜宝按天计费系统，按效果付费，解决官网流量问题</a:t>
            </a:r>
            <a:endParaRPr lang="zh-CN" altLang="en-US" sz="1000" dirty="0">
              <a:latin typeface="微软雅黑" panose="020B0503020204020204" pitchFamily="34" charset="-122"/>
              <a:ea typeface="微软雅黑" panose="020B0503020204020204" pitchFamily="34" charset="-122"/>
            </a:endParaRPr>
          </a:p>
        </p:txBody>
      </p:sp>
      <p:sp>
        <p:nvSpPr>
          <p:cNvPr id="114" name="TextBox 113"/>
          <p:cNvSpPr txBox="1"/>
          <p:nvPr/>
        </p:nvSpPr>
        <p:spPr>
          <a:xfrm>
            <a:off x="2882508" y="2586764"/>
            <a:ext cx="6324471" cy="553998"/>
          </a:xfrm>
          <a:prstGeom prst="rect">
            <a:avLst/>
          </a:prstGeom>
          <a:noFill/>
        </p:spPr>
        <p:txBody>
          <a:bodyPr wrap="square" rtlCol="0" anchor="ctr">
            <a:spAutoFit/>
          </a:bodyPr>
          <a:lstStyle/>
          <a:p>
            <a:pPr>
              <a:lnSpc>
                <a:spcPct val="150000"/>
              </a:lnSpc>
            </a:pPr>
            <a:r>
              <a:rPr lang="en-US" altLang="zh-CN" sz="1000" dirty="0" smtClean="0">
                <a:latin typeface="微软雅黑" panose="020B0503020204020204" pitchFamily="34" charset="-122"/>
                <a:ea typeface="微软雅黑" panose="020B0503020204020204" pitchFamily="34" charset="-122"/>
              </a:rPr>
              <a:t>2016</a:t>
            </a:r>
            <a:r>
              <a:rPr lang="zh-CN" altLang="en-US" sz="1000" dirty="0" smtClean="0">
                <a:latin typeface="微软雅黑" panose="020B0503020204020204" pitchFamily="34" charset="-122"/>
                <a:ea typeface="微软雅黑" panose="020B0503020204020204" pitchFamily="34" charset="-122"/>
              </a:rPr>
              <a:t>年业绩突破</a:t>
            </a:r>
            <a:r>
              <a:rPr lang="en-US" altLang="zh-CN" sz="1000" dirty="0" smtClean="0">
                <a:latin typeface="微软雅黑" panose="020B0503020204020204" pitchFamily="34" charset="-122"/>
                <a:ea typeface="微软雅黑" panose="020B0503020204020204" pitchFamily="34" charset="-122"/>
              </a:rPr>
              <a:t>300W</a:t>
            </a:r>
            <a:r>
              <a:rPr lang="zh-CN" altLang="en-US" sz="1000" dirty="0" smtClean="0">
                <a:latin typeface="微软雅黑" panose="020B0503020204020204" pitchFamily="34" charset="-122"/>
                <a:ea typeface="微软雅黑" panose="020B0503020204020204" pitchFamily="34" charset="-122"/>
              </a:rPr>
              <a:t>大关，客户数量达到</a:t>
            </a:r>
            <a:r>
              <a:rPr lang="en-US" altLang="zh-CN" sz="1000" dirty="0" smtClean="0">
                <a:latin typeface="微软雅黑" panose="020B0503020204020204" pitchFamily="34" charset="-122"/>
                <a:ea typeface="微软雅黑" panose="020B0503020204020204" pitchFamily="34" charset="-122"/>
              </a:rPr>
              <a:t>1000</a:t>
            </a:r>
            <a:r>
              <a:rPr lang="zh-CN" altLang="en-US" sz="1000" dirty="0" smtClean="0">
                <a:latin typeface="微软雅黑" panose="020B0503020204020204" pitchFamily="34" charset="-122"/>
                <a:ea typeface="微软雅黑" panose="020B0503020204020204" pitchFamily="34" charset="-122"/>
              </a:rPr>
              <a:t>家，当年叛逆熊孩子，衣锦还乡，开设江西和安徽销售分公司</a:t>
            </a:r>
            <a:endParaRPr lang="zh-CN" altLang="en-US" sz="1000" dirty="0">
              <a:latin typeface="微软雅黑" panose="020B0503020204020204" pitchFamily="34" charset="-122"/>
              <a:ea typeface="微软雅黑" panose="020B0503020204020204" pitchFamily="34" charset="-122"/>
            </a:endParaRPr>
          </a:p>
        </p:txBody>
      </p:sp>
      <p:sp>
        <p:nvSpPr>
          <p:cNvPr id="115" name="TextBox 114"/>
          <p:cNvSpPr txBox="1"/>
          <p:nvPr/>
        </p:nvSpPr>
        <p:spPr>
          <a:xfrm>
            <a:off x="2882508" y="2189748"/>
            <a:ext cx="5760640" cy="323165"/>
          </a:xfrm>
          <a:prstGeom prst="rect">
            <a:avLst/>
          </a:prstGeom>
          <a:noFill/>
        </p:spPr>
        <p:txBody>
          <a:bodyPr wrap="square" rtlCol="0" anchor="ctr">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官网全新改版，君搜宝按天计费开始招商，发布媒老大自助发稿平台，将</a:t>
            </a:r>
            <a:r>
              <a:rPr lang="en-US" altLang="zh-CN" sz="1000" dirty="0" smtClean="0">
                <a:latin typeface="微软雅黑" panose="020B0503020204020204" pitchFamily="34" charset="-122"/>
                <a:ea typeface="微软雅黑" panose="020B0503020204020204" pitchFamily="34" charset="-122"/>
              </a:rPr>
              <a:t>SEO</a:t>
            </a:r>
            <a:r>
              <a:rPr lang="zh-CN" altLang="en-US" sz="1000" dirty="0" smtClean="0">
                <a:latin typeface="微软雅黑" panose="020B0503020204020204" pitchFamily="34" charset="-122"/>
                <a:ea typeface="微软雅黑" panose="020B0503020204020204" pitchFamily="34" charset="-122"/>
              </a:rPr>
              <a:t>与口碑完美结合</a:t>
            </a:r>
            <a:endParaRPr lang="zh-CN" altLang="en-US" sz="1000" dirty="0">
              <a:latin typeface="微软雅黑" panose="020B0503020204020204" pitchFamily="34" charset="-122"/>
              <a:ea typeface="微软雅黑" panose="020B0503020204020204" pitchFamily="34" charset="-122"/>
            </a:endParaRPr>
          </a:p>
        </p:txBody>
      </p:sp>
      <p:sp>
        <p:nvSpPr>
          <p:cNvPr id="116" name="等腰三角形 115"/>
          <p:cNvSpPr/>
          <p:nvPr/>
        </p:nvSpPr>
        <p:spPr>
          <a:xfrm rot="5400000">
            <a:off x="2854704" y="1089385"/>
            <a:ext cx="328145" cy="202909"/>
          </a:xfrm>
          <a:prstGeom prst="triangle">
            <a:avLst/>
          </a:prstGeom>
          <a:solidFill>
            <a:srgbClr val="192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18" name="直接连接符 117"/>
          <p:cNvCxnSpPr/>
          <p:nvPr/>
        </p:nvCxnSpPr>
        <p:spPr>
          <a:xfrm>
            <a:off x="1403648" y="1800444"/>
            <a:ext cx="0" cy="28803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403648" y="1481582"/>
            <a:ext cx="324000" cy="324000"/>
          </a:xfrm>
          <a:prstGeom prst="line">
            <a:avLst/>
          </a:prstGeom>
          <a:ln w="127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1648588" y="1196183"/>
            <a:ext cx="720080" cy="434649"/>
            <a:chOff x="3923928" y="-92546"/>
            <a:chExt cx="767960" cy="463550"/>
          </a:xfrm>
        </p:grpSpPr>
        <p:grpSp>
          <p:nvGrpSpPr>
            <p:cNvPr id="121" name="组合 120"/>
            <p:cNvGrpSpPr/>
            <p:nvPr/>
          </p:nvGrpSpPr>
          <p:grpSpPr>
            <a:xfrm>
              <a:off x="3923928" y="-92546"/>
              <a:ext cx="767960" cy="463550"/>
              <a:chOff x="2091721" y="1214484"/>
              <a:chExt cx="767960" cy="463550"/>
            </a:xfrm>
          </p:grpSpPr>
          <p:sp>
            <p:nvSpPr>
              <p:cNvPr id="124" name="Freeform 91"/>
              <p:cNvSpPr/>
              <p:nvPr/>
            </p:nvSpPr>
            <p:spPr bwMode="auto">
              <a:xfrm>
                <a:off x="2192459" y="1214484"/>
                <a:ext cx="595197" cy="417975"/>
              </a:xfrm>
              <a:custGeom>
                <a:avLst/>
                <a:gdLst>
                  <a:gd name="T0" fmla="*/ 245 w 245"/>
                  <a:gd name="T1" fmla="*/ 162 h 172"/>
                  <a:gd name="T2" fmla="*/ 235 w 245"/>
                  <a:gd name="T3" fmla="*/ 172 h 172"/>
                  <a:gd name="T4" fmla="*/ 10 w 245"/>
                  <a:gd name="T5" fmla="*/ 172 h 172"/>
                  <a:gd name="T6" fmla="*/ 0 w 245"/>
                  <a:gd name="T7" fmla="*/ 162 h 172"/>
                  <a:gd name="T8" fmla="*/ 0 w 245"/>
                  <a:gd name="T9" fmla="*/ 10 h 172"/>
                  <a:gd name="T10" fmla="*/ 10 w 245"/>
                  <a:gd name="T11" fmla="*/ 0 h 172"/>
                  <a:gd name="T12" fmla="*/ 235 w 245"/>
                  <a:gd name="T13" fmla="*/ 0 h 172"/>
                  <a:gd name="T14" fmla="*/ 245 w 245"/>
                  <a:gd name="T15" fmla="*/ 10 h 172"/>
                  <a:gd name="T16" fmla="*/ 245 w 245"/>
                  <a:gd name="T17"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72">
                    <a:moveTo>
                      <a:pt x="245" y="162"/>
                    </a:moveTo>
                    <a:cubicBezTo>
                      <a:pt x="245" y="168"/>
                      <a:pt x="241" y="172"/>
                      <a:pt x="235" y="172"/>
                    </a:cubicBezTo>
                    <a:cubicBezTo>
                      <a:pt x="10" y="172"/>
                      <a:pt x="10" y="172"/>
                      <a:pt x="10" y="172"/>
                    </a:cubicBezTo>
                    <a:cubicBezTo>
                      <a:pt x="4" y="172"/>
                      <a:pt x="0" y="168"/>
                      <a:pt x="0" y="162"/>
                    </a:cubicBezTo>
                    <a:cubicBezTo>
                      <a:pt x="0" y="10"/>
                      <a:pt x="0" y="10"/>
                      <a:pt x="0" y="10"/>
                    </a:cubicBezTo>
                    <a:cubicBezTo>
                      <a:pt x="0" y="5"/>
                      <a:pt x="4" y="0"/>
                      <a:pt x="10" y="0"/>
                    </a:cubicBezTo>
                    <a:cubicBezTo>
                      <a:pt x="235" y="0"/>
                      <a:pt x="235" y="0"/>
                      <a:pt x="235" y="0"/>
                    </a:cubicBezTo>
                    <a:cubicBezTo>
                      <a:pt x="241" y="0"/>
                      <a:pt x="245" y="5"/>
                      <a:pt x="245" y="10"/>
                    </a:cubicBezTo>
                    <a:cubicBezTo>
                      <a:pt x="245" y="162"/>
                      <a:pt x="245" y="162"/>
                      <a:pt x="245" y="162"/>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5" name="Freeform 92"/>
              <p:cNvSpPr/>
              <p:nvPr/>
            </p:nvSpPr>
            <p:spPr bwMode="auto">
              <a:xfrm>
                <a:off x="2091721" y="1651284"/>
                <a:ext cx="767960" cy="26750"/>
              </a:xfrm>
              <a:custGeom>
                <a:avLst/>
                <a:gdLst>
                  <a:gd name="T0" fmla="*/ 0 w 316"/>
                  <a:gd name="T1" fmla="*/ 0 h 11"/>
                  <a:gd name="T2" fmla="*/ 0 w 316"/>
                  <a:gd name="T3" fmla="*/ 3 h 11"/>
                  <a:gd name="T4" fmla="*/ 0 w 316"/>
                  <a:gd name="T5" fmla="*/ 3 h 11"/>
                  <a:gd name="T6" fmla="*/ 0 w 316"/>
                  <a:gd name="T7" fmla="*/ 3 h 11"/>
                  <a:gd name="T8" fmla="*/ 0 w 316"/>
                  <a:gd name="T9" fmla="*/ 3 h 11"/>
                  <a:gd name="T10" fmla="*/ 12 w 316"/>
                  <a:gd name="T11" fmla="*/ 10 h 11"/>
                  <a:gd name="T12" fmla="*/ 158 w 316"/>
                  <a:gd name="T13" fmla="*/ 10 h 11"/>
                  <a:gd name="T14" fmla="*/ 284 w 316"/>
                  <a:gd name="T15" fmla="*/ 10 h 11"/>
                  <a:gd name="T16" fmla="*/ 307 w 316"/>
                  <a:gd name="T17" fmla="*/ 10 h 11"/>
                  <a:gd name="T18" fmla="*/ 316 w 316"/>
                  <a:gd name="T19" fmla="*/ 3 h 11"/>
                  <a:gd name="T20" fmla="*/ 316 w 316"/>
                  <a:gd name="T21" fmla="*/ 3 h 11"/>
                  <a:gd name="T22" fmla="*/ 316 w 316"/>
                  <a:gd name="T23" fmla="*/ 3 h 11"/>
                  <a:gd name="T24" fmla="*/ 316 w 316"/>
                  <a:gd name="T25" fmla="*/ 3 h 11"/>
                  <a:gd name="T26" fmla="*/ 316 w 316"/>
                  <a:gd name="T27" fmla="*/ 0 h 11"/>
                  <a:gd name="T28" fmla="*/ 0 w 3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11">
                    <a:moveTo>
                      <a:pt x="0" y="0"/>
                    </a:moveTo>
                    <a:cubicBezTo>
                      <a:pt x="0" y="3"/>
                      <a:pt x="0" y="3"/>
                      <a:pt x="0" y="3"/>
                    </a:cubicBezTo>
                    <a:cubicBezTo>
                      <a:pt x="0" y="3"/>
                      <a:pt x="0" y="3"/>
                      <a:pt x="0" y="3"/>
                    </a:cubicBezTo>
                    <a:cubicBezTo>
                      <a:pt x="0" y="3"/>
                      <a:pt x="0" y="3"/>
                      <a:pt x="0" y="3"/>
                    </a:cubicBezTo>
                    <a:cubicBezTo>
                      <a:pt x="0" y="3"/>
                      <a:pt x="0" y="3"/>
                      <a:pt x="0" y="3"/>
                    </a:cubicBezTo>
                    <a:cubicBezTo>
                      <a:pt x="7" y="11"/>
                      <a:pt x="11" y="10"/>
                      <a:pt x="12" y="10"/>
                    </a:cubicBezTo>
                    <a:cubicBezTo>
                      <a:pt x="158" y="10"/>
                      <a:pt x="158" y="10"/>
                      <a:pt x="158" y="10"/>
                    </a:cubicBezTo>
                    <a:cubicBezTo>
                      <a:pt x="284" y="10"/>
                      <a:pt x="284" y="10"/>
                      <a:pt x="284" y="10"/>
                    </a:cubicBezTo>
                    <a:cubicBezTo>
                      <a:pt x="307" y="10"/>
                      <a:pt x="307" y="10"/>
                      <a:pt x="307" y="10"/>
                    </a:cubicBezTo>
                    <a:cubicBezTo>
                      <a:pt x="309" y="10"/>
                      <a:pt x="312" y="8"/>
                      <a:pt x="316" y="3"/>
                    </a:cubicBezTo>
                    <a:cubicBezTo>
                      <a:pt x="316" y="3"/>
                      <a:pt x="316" y="3"/>
                      <a:pt x="316" y="3"/>
                    </a:cubicBezTo>
                    <a:cubicBezTo>
                      <a:pt x="316" y="3"/>
                      <a:pt x="316" y="3"/>
                      <a:pt x="316" y="3"/>
                    </a:cubicBezTo>
                    <a:cubicBezTo>
                      <a:pt x="316" y="3"/>
                      <a:pt x="316" y="3"/>
                      <a:pt x="316" y="3"/>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6" name="Freeform 93"/>
              <p:cNvSpPr/>
              <p:nvPr/>
            </p:nvSpPr>
            <p:spPr bwMode="auto">
              <a:xfrm>
                <a:off x="2091721" y="1636794"/>
                <a:ext cx="767960" cy="23964"/>
              </a:xfrm>
              <a:custGeom>
                <a:avLst/>
                <a:gdLst>
                  <a:gd name="T0" fmla="*/ 0 w 316"/>
                  <a:gd name="T1" fmla="*/ 0 h 10"/>
                  <a:gd name="T2" fmla="*/ 0 w 316"/>
                  <a:gd name="T3" fmla="*/ 9 h 10"/>
                  <a:gd name="T4" fmla="*/ 4 w 316"/>
                  <a:gd name="T5" fmla="*/ 10 h 10"/>
                  <a:gd name="T6" fmla="*/ 313 w 316"/>
                  <a:gd name="T7" fmla="*/ 10 h 10"/>
                  <a:gd name="T8" fmla="*/ 316 w 316"/>
                  <a:gd name="T9" fmla="*/ 9 h 10"/>
                  <a:gd name="T10" fmla="*/ 316 w 316"/>
                  <a:gd name="T11" fmla="*/ 0 h 10"/>
                  <a:gd name="T12" fmla="*/ 0 w 31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16" h="10">
                    <a:moveTo>
                      <a:pt x="0" y="0"/>
                    </a:moveTo>
                    <a:cubicBezTo>
                      <a:pt x="0" y="9"/>
                      <a:pt x="0" y="9"/>
                      <a:pt x="0" y="9"/>
                    </a:cubicBezTo>
                    <a:cubicBezTo>
                      <a:pt x="1" y="10"/>
                      <a:pt x="3" y="10"/>
                      <a:pt x="4" y="10"/>
                    </a:cubicBezTo>
                    <a:cubicBezTo>
                      <a:pt x="313" y="10"/>
                      <a:pt x="313" y="10"/>
                      <a:pt x="313" y="10"/>
                    </a:cubicBezTo>
                    <a:cubicBezTo>
                      <a:pt x="314" y="10"/>
                      <a:pt x="315" y="10"/>
                      <a:pt x="316" y="9"/>
                    </a:cubicBezTo>
                    <a:cubicBezTo>
                      <a:pt x="316" y="0"/>
                      <a:pt x="316" y="0"/>
                      <a:pt x="316" y="0"/>
                    </a:cubicBezTo>
                    <a:lnTo>
                      <a:pt x="0" y="0"/>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8" name="Freeform 94"/>
              <p:cNvSpPr/>
              <p:nvPr/>
            </p:nvSpPr>
            <p:spPr bwMode="auto">
              <a:xfrm>
                <a:off x="2412169" y="1636794"/>
                <a:ext cx="128737" cy="11703"/>
              </a:xfrm>
              <a:custGeom>
                <a:avLst/>
                <a:gdLst>
                  <a:gd name="T0" fmla="*/ 0 w 53"/>
                  <a:gd name="T1" fmla="*/ 0 h 5"/>
                  <a:gd name="T2" fmla="*/ 0 w 53"/>
                  <a:gd name="T3" fmla="*/ 1 h 5"/>
                  <a:gd name="T4" fmla="*/ 4 w 53"/>
                  <a:gd name="T5" fmla="*/ 5 h 5"/>
                  <a:gd name="T6" fmla="*/ 49 w 53"/>
                  <a:gd name="T7" fmla="*/ 5 h 5"/>
                  <a:gd name="T8" fmla="*/ 53 w 53"/>
                  <a:gd name="T9" fmla="*/ 1 h 5"/>
                  <a:gd name="T10" fmla="*/ 53 w 53"/>
                  <a:gd name="T11" fmla="*/ 0 h 5"/>
                  <a:gd name="T12" fmla="*/ 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0"/>
                    </a:moveTo>
                    <a:cubicBezTo>
                      <a:pt x="0" y="1"/>
                      <a:pt x="0" y="1"/>
                      <a:pt x="0" y="1"/>
                    </a:cubicBezTo>
                    <a:cubicBezTo>
                      <a:pt x="0" y="3"/>
                      <a:pt x="2" y="5"/>
                      <a:pt x="4" y="5"/>
                    </a:cubicBezTo>
                    <a:cubicBezTo>
                      <a:pt x="49" y="5"/>
                      <a:pt x="49" y="5"/>
                      <a:pt x="49" y="5"/>
                    </a:cubicBezTo>
                    <a:cubicBezTo>
                      <a:pt x="51" y="5"/>
                      <a:pt x="53" y="3"/>
                      <a:pt x="53" y="1"/>
                    </a:cubicBezTo>
                    <a:cubicBezTo>
                      <a:pt x="53" y="0"/>
                      <a:pt x="53" y="0"/>
                      <a:pt x="53"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29" name="Rectangle 95"/>
              <p:cNvSpPr>
                <a:spLocks noChangeArrowheads="1"/>
              </p:cNvSpPr>
              <p:nvPr/>
            </p:nvSpPr>
            <p:spPr bwMode="auto">
              <a:xfrm>
                <a:off x="2219210" y="1243464"/>
                <a:ext cx="541696" cy="342740"/>
              </a:xfrm>
              <a:prstGeom prst="rect">
                <a:avLst/>
              </a:prstGeom>
              <a:solidFill>
                <a:srgbClr val="3B8CED"/>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0" name="Rectangle 96"/>
              <p:cNvSpPr>
                <a:spLocks noChangeArrowheads="1"/>
              </p:cNvSpPr>
              <p:nvPr/>
            </p:nvSpPr>
            <p:spPr bwMode="auto">
              <a:xfrm>
                <a:off x="2219210" y="1243464"/>
                <a:ext cx="541696" cy="3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1" name="Oval 97"/>
              <p:cNvSpPr>
                <a:spLocks noChangeArrowheads="1"/>
              </p:cNvSpPr>
              <p:nvPr/>
            </p:nvSpPr>
            <p:spPr bwMode="auto">
              <a:xfrm>
                <a:off x="2486157" y="1226745"/>
                <a:ext cx="7245" cy="724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2" name="Freeform 98"/>
              <p:cNvSpPr/>
              <p:nvPr/>
            </p:nvSpPr>
            <p:spPr bwMode="auto">
              <a:xfrm>
                <a:off x="2219210" y="1243464"/>
                <a:ext cx="541696" cy="342740"/>
              </a:xfrm>
              <a:custGeom>
                <a:avLst/>
                <a:gdLst>
                  <a:gd name="T0" fmla="*/ 972 w 972"/>
                  <a:gd name="T1" fmla="*/ 0 h 615"/>
                  <a:gd name="T2" fmla="*/ 972 w 972"/>
                  <a:gd name="T3" fmla="*/ 0 h 615"/>
                  <a:gd name="T4" fmla="*/ 0 w 972"/>
                  <a:gd name="T5" fmla="*/ 0 h 615"/>
                  <a:gd name="T6" fmla="*/ 0 w 972"/>
                  <a:gd name="T7" fmla="*/ 615 h 615"/>
                  <a:gd name="T8" fmla="*/ 972 w 972"/>
                  <a:gd name="T9" fmla="*/ 0 h 615"/>
                </a:gdLst>
                <a:ahLst/>
                <a:cxnLst>
                  <a:cxn ang="0">
                    <a:pos x="T0" y="T1"/>
                  </a:cxn>
                  <a:cxn ang="0">
                    <a:pos x="T2" y="T3"/>
                  </a:cxn>
                  <a:cxn ang="0">
                    <a:pos x="T4" y="T5"/>
                  </a:cxn>
                  <a:cxn ang="0">
                    <a:pos x="T6" y="T7"/>
                  </a:cxn>
                  <a:cxn ang="0">
                    <a:pos x="T8" y="T9"/>
                  </a:cxn>
                </a:cxnLst>
                <a:rect l="0" t="0" r="r" b="b"/>
                <a:pathLst>
                  <a:path w="972" h="615">
                    <a:moveTo>
                      <a:pt x="972" y="0"/>
                    </a:moveTo>
                    <a:lnTo>
                      <a:pt x="972" y="0"/>
                    </a:lnTo>
                    <a:lnTo>
                      <a:pt x="0" y="0"/>
                    </a:lnTo>
                    <a:lnTo>
                      <a:pt x="0" y="615"/>
                    </a:lnTo>
                    <a:lnTo>
                      <a:pt x="972" y="0"/>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3" name="Freeform 99"/>
              <p:cNvSpPr/>
              <p:nvPr/>
            </p:nvSpPr>
            <p:spPr bwMode="auto">
              <a:xfrm>
                <a:off x="2219210" y="1243464"/>
                <a:ext cx="541696" cy="342740"/>
              </a:xfrm>
              <a:custGeom>
                <a:avLst/>
                <a:gdLst>
                  <a:gd name="T0" fmla="*/ 972 w 972"/>
                  <a:gd name="T1" fmla="*/ 0 h 615"/>
                  <a:gd name="T2" fmla="*/ 972 w 972"/>
                  <a:gd name="T3" fmla="*/ 0 h 615"/>
                  <a:gd name="T4" fmla="*/ 0 w 972"/>
                  <a:gd name="T5" fmla="*/ 0 h 615"/>
                  <a:gd name="T6" fmla="*/ 0 w 972"/>
                  <a:gd name="T7" fmla="*/ 615 h 615"/>
                  <a:gd name="T8" fmla="*/ 972 w 972"/>
                  <a:gd name="T9" fmla="*/ 0 h 615"/>
                </a:gdLst>
                <a:ahLst/>
                <a:cxnLst>
                  <a:cxn ang="0">
                    <a:pos x="T0" y="T1"/>
                  </a:cxn>
                  <a:cxn ang="0">
                    <a:pos x="T2" y="T3"/>
                  </a:cxn>
                  <a:cxn ang="0">
                    <a:pos x="T4" y="T5"/>
                  </a:cxn>
                  <a:cxn ang="0">
                    <a:pos x="T6" y="T7"/>
                  </a:cxn>
                  <a:cxn ang="0">
                    <a:pos x="T8" y="T9"/>
                  </a:cxn>
                </a:cxnLst>
                <a:rect l="0" t="0" r="r" b="b"/>
                <a:pathLst>
                  <a:path w="972" h="615">
                    <a:moveTo>
                      <a:pt x="972" y="0"/>
                    </a:moveTo>
                    <a:lnTo>
                      <a:pt x="972" y="0"/>
                    </a:lnTo>
                    <a:lnTo>
                      <a:pt x="0" y="0"/>
                    </a:lnTo>
                    <a:lnTo>
                      <a:pt x="0" y="615"/>
                    </a:lnTo>
                    <a:lnTo>
                      <a:pt x="9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pic>
          <p:nvPicPr>
            <p:cNvPr id="123" name="Picture 4" descr="c:\users\win\appdata\roaming\360se6\User Data\temp\u=2876136086,4039776613&amp;fm=21&amp;gp=0.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7346" r="10311" b="15620"/>
            <a:stretch>
              <a:fillRect/>
            </a:stretch>
          </p:blipFill>
          <p:spPr bwMode="auto">
            <a:xfrm>
              <a:off x="4056823" y="-62347"/>
              <a:ext cx="535959" cy="3429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 name="组合 153"/>
          <p:cNvGrpSpPr/>
          <p:nvPr/>
        </p:nvGrpSpPr>
        <p:grpSpPr>
          <a:xfrm>
            <a:off x="2324309" y="1226943"/>
            <a:ext cx="298815" cy="585261"/>
            <a:chOff x="6256199" y="2492047"/>
            <a:chExt cx="669904" cy="1312074"/>
          </a:xfrm>
        </p:grpSpPr>
        <p:sp>
          <p:nvSpPr>
            <p:cNvPr id="155" name="Rectangle 100"/>
            <p:cNvSpPr>
              <a:spLocks noChangeArrowheads="1"/>
            </p:cNvSpPr>
            <p:nvPr/>
          </p:nvSpPr>
          <p:spPr bwMode="auto">
            <a:xfrm>
              <a:off x="6414074" y="2760862"/>
              <a:ext cx="27735"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56" name="Rectangle 101"/>
            <p:cNvSpPr>
              <a:spLocks noChangeArrowheads="1"/>
            </p:cNvSpPr>
            <p:nvPr/>
          </p:nvSpPr>
          <p:spPr bwMode="auto">
            <a:xfrm>
              <a:off x="6414074" y="2760862"/>
              <a:ext cx="27735"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57" name="Oval 102"/>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58" name="Oval 103"/>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59" name="Oval 104"/>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0" name="Oval 10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1" name="Rectangle 106"/>
            <p:cNvSpPr>
              <a:spLocks noChangeArrowheads="1"/>
            </p:cNvSpPr>
            <p:nvPr/>
          </p:nvSpPr>
          <p:spPr bwMode="auto">
            <a:xfrm>
              <a:off x="6405541" y="2760862"/>
              <a:ext cx="36269" cy="19201"/>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2" name="Rectangle 107"/>
            <p:cNvSpPr>
              <a:spLocks noChangeArrowheads="1"/>
            </p:cNvSpPr>
            <p:nvPr/>
          </p:nvSpPr>
          <p:spPr bwMode="auto">
            <a:xfrm>
              <a:off x="6405541" y="2760862"/>
              <a:ext cx="36269" cy="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3" name="Oval 108"/>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4" name="Oval 109"/>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5" name="Oval 110"/>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6" name="Oval 111"/>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7" name="Rectangle 112"/>
            <p:cNvSpPr>
              <a:spLocks noChangeArrowheads="1"/>
            </p:cNvSpPr>
            <p:nvPr/>
          </p:nvSpPr>
          <p:spPr bwMode="auto">
            <a:xfrm>
              <a:off x="6422608" y="2760862"/>
              <a:ext cx="10667" cy="10667"/>
            </a:xfrm>
            <a:prstGeom prst="rect">
              <a:avLst/>
            </a:prstGeom>
            <a:solidFill>
              <a:srgbClr val="130C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8" name="Rectangle 113"/>
            <p:cNvSpPr>
              <a:spLocks noChangeArrowheads="1"/>
            </p:cNvSpPr>
            <p:nvPr/>
          </p:nvSpPr>
          <p:spPr bwMode="auto">
            <a:xfrm>
              <a:off x="6422608" y="2760862"/>
              <a:ext cx="10667" cy="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69" name="Oval 114"/>
            <p:cNvSpPr>
              <a:spLocks noChangeArrowheads="1"/>
            </p:cNvSpPr>
            <p:nvPr/>
          </p:nvSpPr>
          <p:spPr bwMode="auto">
            <a:xfrm>
              <a:off x="6414074" y="2752328"/>
              <a:ext cx="27735"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0" name="Oval 115"/>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1" name="Oval 116"/>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2" name="Oval 117"/>
            <p:cNvSpPr>
              <a:spLocks noChangeArrowheads="1"/>
            </p:cNvSpPr>
            <p:nvPr/>
          </p:nvSpPr>
          <p:spPr bwMode="auto">
            <a:xfrm>
              <a:off x="6414074" y="2752328"/>
              <a:ext cx="19201" cy="27735"/>
            </a:xfrm>
            <a:prstGeom prst="ellipse">
              <a:avLst/>
            </a:prstGeom>
            <a:solidFill>
              <a:srgbClr val="13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3" name="Freeform 118"/>
            <p:cNvSpPr/>
            <p:nvPr/>
          </p:nvSpPr>
          <p:spPr bwMode="auto">
            <a:xfrm>
              <a:off x="6256199" y="2492047"/>
              <a:ext cx="669904" cy="1312074"/>
            </a:xfrm>
            <a:custGeom>
              <a:avLst/>
              <a:gdLst>
                <a:gd name="T0" fmla="*/ 72 w 72"/>
                <a:gd name="T1" fmla="*/ 130 h 141"/>
                <a:gd name="T2" fmla="*/ 61 w 72"/>
                <a:gd name="T3" fmla="*/ 141 h 141"/>
                <a:gd name="T4" fmla="*/ 11 w 72"/>
                <a:gd name="T5" fmla="*/ 141 h 141"/>
                <a:gd name="T6" fmla="*/ 0 w 72"/>
                <a:gd name="T7" fmla="*/ 130 h 141"/>
                <a:gd name="T8" fmla="*/ 0 w 72"/>
                <a:gd name="T9" fmla="*/ 11 h 141"/>
                <a:gd name="T10" fmla="*/ 11 w 72"/>
                <a:gd name="T11" fmla="*/ 0 h 141"/>
                <a:gd name="T12" fmla="*/ 61 w 72"/>
                <a:gd name="T13" fmla="*/ 0 h 141"/>
                <a:gd name="T14" fmla="*/ 72 w 72"/>
                <a:gd name="T15" fmla="*/ 11 h 141"/>
                <a:gd name="T16" fmla="*/ 72 w 72"/>
                <a:gd name="T17" fmla="*/ 13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1">
                  <a:moveTo>
                    <a:pt x="72" y="130"/>
                  </a:moveTo>
                  <a:cubicBezTo>
                    <a:pt x="72" y="136"/>
                    <a:pt x="67" y="141"/>
                    <a:pt x="61" y="141"/>
                  </a:cubicBezTo>
                  <a:cubicBezTo>
                    <a:pt x="11" y="141"/>
                    <a:pt x="11" y="141"/>
                    <a:pt x="11" y="141"/>
                  </a:cubicBezTo>
                  <a:cubicBezTo>
                    <a:pt x="5" y="141"/>
                    <a:pt x="0" y="136"/>
                    <a:pt x="0" y="130"/>
                  </a:cubicBezTo>
                  <a:cubicBezTo>
                    <a:pt x="0" y="11"/>
                    <a:pt x="0" y="11"/>
                    <a:pt x="0" y="11"/>
                  </a:cubicBezTo>
                  <a:cubicBezTo>
                    <a:pt x="0" y="5"/>
                    <a:pt x="5" y="0"/>
                    <a:pt x="11" y="0"/>
                  </a:cubicBezTo>
                  <a:cubicBezTo>
                    <a:pt x="61" y="0"/>
                    <a:pt x="61" y="0"/>
                    <a:pt x="61" y="0"/>
                  </a:cubicBezTo>
                  <a:cubicBezTo>
                    <a:pt x="67" y="0"/>
                    <a:pt x="72" y="5"/>
                    <a:pt x="72" y="11"/>
                  </a:cubicBezTo>
                  <a:cubicBezTo>
                    <a:pt x="72" y="130"/>
                    <a:pt x="72" y="130"/>
                    <a:pt x="72" y="130"/>
                  </a:cubicBezTo>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4" name="Freeform 125"/>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5" name="Freeform 126"/>
            <p:cNvSpPr/>
            <p:nvPr/>
          </p:nvSpPr>
          <p:spPr bwMode="auto">
            <a:xfrm>
              <a:off x="6544215" y="2686191"/>
              <a:ext cx="0" cy="19201"/>
            </a:xfrm>
            <a:custGeom>
              <a:avLst/>
              <a:gdLst>
                <a:gd name="T0" fmla="*/ 5 h 9"/>
                <a:gd name="T1" fmla="*/ 5 h 9"/>
                <a:gd name="T2" fmla="*/ 5 h 9"/>
                <a:gd name="T3" fmla="*/ 5 h 9"/>
                <a:gd name="T4" fmla="*/ 0 h 9"/>
                <a:gd name="T5" fmla="*/ 0 h 9"/>
                <a:gd name="T6" fmla="*/ 9 h 9"/>
                <a:gd name="T7" fmla="*/ 9 h 9"/>
                <a:gd name="T8" fmla="*/ 5 h 9"/>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9">
                  <a:moveTo>
                    <a:pt x="0" y="5"/>
                  </a:moveTo>
                  <a:lnTo>
                    <a:pt x="0" y="5"/>
                  </a:lnTo>
                  <a:lnTo>
                    <a:pt x="0" y="5"/>
                  </a:lnTo>
                  <a:lnTo>
                    <a:pt x="0" y="5"/>
                  </a:lnTo>
                  <a:lnTo>
                    <a:pt x="0" y="0"/>
                  </a:lnTo>
                  <a:lnTo>
                    <a:pt x="0" y="0"/>
                  </a:lnTo>
                  <a:lnTo>
                    <a:pt x="0" y="9"/>
                  </a:lnTo>
                  <a:lnTo>
                    <a:pt x="0" y="9"/>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6" name="Freeform 127"/>
            <p:cNvSpPr/>
            <p:nvPr/>
          </p:nvSpPr>
          <p:spPr bwMode="auto">
            <a:xfrm>
              <a:off x="6552749" y="2686191"/>
              <a:ext cx="10667"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1" y="1"/>
                    <a:pt x="1"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7" name="Freeform 128"/>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close/>
                  <a:moveTo>
                    <a:pt x="0" y="4"/>
                  </a:moveTo>
                  <a:lnTo>
                    <a:pt x="4" y="4"/>
                  </a:lnTo>
                  <a:lnTo>
                    <a:pt x="4" y="4"/>
                  </a:lnTo>
                  <a:lnTo>
                    <a:pt x="4"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8" name="Freeform 129"/>
            <p:cNvSpPr>
              <a:spLocks noEditPoints="1"/>
            </p:cNvSpPr>
            <p:nvPr/>
          </p:nvSpPr>
          <p:spPr bwMode="auto">
            <a:xfrm>
              <a:off x="6563416" y="2696859"/>
              <a:ext cx="8534" cy="8534"/>
            </a:xfrm>
            <a:custGeom>
              <a:avLst/>
              <a:gdLst>
                <a:gd name="T0" fmla="*/ 0 w 4"/>
                <a:gd name="T1" fmla="*/ 0 h 4"/>
                <a:gd name="T2" fmla="*/ 4 w 4"/>
                <a:gd name="T3" fmla="*/ 0 h 4"/>
                <a:gd name="T4" fmla="*/ 4 w 4"/>
                <a:gd name="T5" fmla="*/ 0 h 4"/>
                <a:gd name="T6" fmla="*/ 4 w 4"/>
                <a:gd name="T7" fmla="*/ 0 h 4"/>
                <a:gd name="T8" fmla="*/ 0 w 4"/>
                <a:gd name="T9" fmla="*/ 0 h 4"/>
                <a:gd name="T10" fmla="*/ 0 w 4"/>
                <a:gd name="T11" fmla="*/ 4 h 4"/>
                <a:gd name="T12" fmla="*/ 4 w 4"/>
                <a:gd name="T13" fmla="*/ 4 h 4"/>
                <a:gd name="T14" fmla="*/ 4 w 4"/>
                <a:gd name="T15" fmla="*/ 4 h 4"/>
                <a:gd name="T16" fmla="*/ 4 w 4"/>
                <a:gd name="T17" fmla="*/ 4 h 4"/>
                <a:gd name="T18" fmla="*/ 0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4" y="0"/>
                  </a:lnTo>
                  <a:lnTo>
                    <a:pt x="4" y="0"/>
                  </a:lnTo>
                  <a:lnTo>
                    <a:pt x="4" y="0"/>
                  </a:lnTo>
                  <a:lnTo>
                    <a:pt x="0" y="0"/>
                  </a:lnTo>
                  <a:moveTo>
                    <a:pt x="0" y="4"/>
                  </a:moveTo>
                  <a:lnTo>
                    <a:pt x="4" y="4"/>
                  </a:lnTo>
                  <a:lnTo>
                    <a:pt x="4" y="4"/>
                  </a:lnTo>
                  <a:lnTo>
                    <a:pt x="4" y="4"/>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79" name="Freeform 130"/>
            <p:cNvSpPr/>
            <p:nvPr/>
          </p:nvSpPr>
          <p:spPr bwMode="auto">
            <a:xfrm>
              <a:off x="6571950" y="2686191"/>
              <a:ext cx="8534" cy="19201"/>
            </a:xfrm>
            <a:custGeom>
              <a:avLst/>
              <a:gdLst>
                <a:gd name="T0" fmla="*/ 1 w 1"/>
                <a:gd name="T1" fmla="*/ 1 h 2"/>
                <a:gd name="T2" fmla="*/ 0 w 1"/>
                <a:gd name="T3" fmla="*/ 1 h 2"/>
                <a:gd name="T4" fmla="*/ 0 w 1"/>
                <a:gd name="T5" fmla="*/ 1 h 2"/>
                <a:gd name="T6" fmla="*/ 0 w 1"/>
                <a:gd name="T7" fmla="*/ 1 h 2"/>
                <a:gd name="T8" fmla="*/ 1 w 1"/>
                <a:gd name="T9" fmla="*/ 1 h 2"/>
                <a:gd name="T10" fmla="*/ 1 w 1"/>
                <a:gd name="T11" fmla="*/ 2 h 2"/>
                <a:gd name="T12" fmla="*/ 0 w 1"/>
                <a:gd name="T13" fmla="*/ 2 h 2"/>
                <a:gd name="T14" fmla="*/ 0 w 1"/>
                <a:gd name="T15" fmla="*/ 2 h 2"/>
                <a:gd name="T16" fmla="*/ 0 w 1"/>
                <a:gd name="T17" fmla="*/ 2 h 2"/>
                <a:gd name="T18" fmla="*/ 0 w 1"/>
                <a:gd name="T19" fmla="*/ 2 h 2"/>
                <a:gd name="T20" fmla="*/ 1 w 1"/>
                <a:gd name="T21" fmla="*/ 2 h 2"/>
                <a:gd name="T22" fmla="*/ 0 w 1"/>
                <a:gd name="T23" fmla="*/ 1 h 2"/>
                <a:gd name="T24" fmla="*/ 0 w 1"/>
                <a:gd name="T25" fmla="*/ 1 h 2"/>
                <a:gd name="T26" fmla="*/ 0 w 1"/>
                <a:gd name="T27" fmla="*/ 0 h 2"/>
                <a:gd name="T28" fmla="*/ 1 w 1"/>
                <a:gd name="T29" fmla="*/ 0 h 2"/>
                <a:gd name="T30" fmla="*/ 1 w 1"/>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2">
                  <a:moveTo>
                    <a:pt x="1" y="1"/>
                  </a:move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0" y="1"/>
                    <a:pt x="0" y="1"/>
                    <a:pt x="0" y="1"/>
                  </a:cubicBezTo>
                  <a:cubicBezTo>
                    <a:pt x="0" y="1"/>
                    <a:pt x="0" y="1"/>
                    <a:pt x="0" y="1"/>
                  </a:cubicBezTo>
                  <a:cubicBezTo>
                    <a:pt x="0" y="0"/>
                    <a:pt x="0" y="0"/>
                    <a:pt x="0" y="0"/>
                  </a:cubicBezTo>
                  <a:cubicBezTo>
                    <a:pt x="1" y="0"/>
                    <a:pt x="1" y="0"/>
                    <a:pt x="1" y="0"/>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0" name="Freeform 131"/>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close/>
                  <a:moveTo>
                    <a:pt x="5" y="5"/>
                  </a:moveTo>
                  <a:lnTo>
                    <a:pt x="5" y="5"/>
                  </a:lnTo>
                  <a:lnTo>
                    <a:pt x="5" y="5"/>
                  </a:lnTo>
                  <a:lnTo>
                    <a:pt x="5" y="5"/>
                  </a:lnTo>
                  <a:lnTo>
                    <a:pt x="5" y="5"/>
                  </a:lnTo>
                  <a:lnTo>
                    <a:pt x="5" y="5"/>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1" name="Freeform 132"/>
            <p:cNvSpPr>
              <a:spLocks noEditPoints="1"/>
            </p:cNvSpPr>
            <p:nvPr/>
          </p:nvSpPr>
          <p:spPr bwMode="auto">
            <a:xfrm>
              <a:off x="6580484" y="2686191"/>
              <a:ext cx="19201" cy="19201"/>
            </a:xfrm>
            <a:custGeom>
              <a:avLst/>
              <a:gdLst>
                <a:gd name="T0" fmla="*/ 5 w 9"/>
                <a:gd name="T1" fmla="*/ 9 h 9"/>
                <a:gd name="T2" fmla="*/ 5 w 9"/>
                <a:gd name="T3" fmla="*/ 9 h 9"/>
                <a:gd name="T4" fmla="*/ 0 w 9"/>
                <a:gd name="T5" fmla="*/ 9 h 9"/>
                <a:gd name="T6" fmla="*/ 0 w 9"/>
                <a:gd name="T7" fmla="*/ 9 h 9"/>
                <a:gd name="T8" fmla="*/ 5 w 9"/>
                <a:gd name="T9" fmla="*/ 0 h 9"/>
                <a:gd name="T10" fmla="*/ 5 w 9"/>
                <a:gd name="T11" fmla="*/ 0 h 9"/>
                <a:gd name="T12" fmla="*/ 5 w 9"/>
                <a:gd name="T13" fmla="*/ 5 h 9"/>
                <a:gd name="T14" fmla="*/ 9 w 9"/>
                <a:gd name="T15" fmla="*/ 5 h 9"/>
                <a:gd name="T16" fmla="*/ 9 w 9"/>
                <a:gd name="T17" fmla="*/ 9 h 9"/>
                <a:gd name="T18" fmla="*/ 5 w 9"/>
                <a:gd name="T19" fmla="*/ 9 h 9"/>
                <a:gd name="T20" fmla="*/ 5 w 9"/>
                <a:gd name="T21" fmla="*/ 9 h 9"/>
                <a:gd name="T22" fmla="*/ 5 w 9"/>
                <a:gd name="T23" fmla="*/ 9 h 9"/>
                <a:gd name="T24" fmla="*/ 5 w 9"/>
                <a:gd name="T25" fmla="*/ 5 h 9"/>
                <a:gd name="T26" fmla="*/ 5 w 9"/>
                <a:gd name="T27" fmla="*/ 5 h 9"/>
                <a:gd name="T28" fmla="*/ 5 w 9"/>
                <a:gd name="T29" fmla="*/ 5 h 9"/>
                <a:gd name="T30" fmla="*/ 5 w 9"/>
                <a:gd name="T31" fmla="*/ 5 h 9"/>
                <a:gd name="T32" fmla="*/ 5 w 9"/>
                <a:gd name="T33" fmla="*/ 5 h 9"/>
                <a:gd name="T34" fmla="*/ 5 w 9"/>
                <a:gd name="T35" fmla="*/ 5 h 9"/>
                <a:gd name="T36" fmla="*/ 5 w 9"/>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9">
                  <a:moveTo>
                    <a:pt x="5" y="9"/>
                  </a:moveTo>
                  <a:lnTo>
                    <a:pt x="5" y="9"/>
                  </a:lnTo>
                  <a:lnTo>
                    <a:pt x="0" y="9"/>
                  </a:lnTo>
                  <a:lnTo>
                    <a:pt x="0" y="9"/>
                  </a:lnTo>
                  <a:lnTo>
                    <a:pt x="5" y="0"/>
                  </a:lnTo>
                  <a:lnTo>
                    <a:pt x="5" y="0"/>
                  </a:lnTo>
                  <a:lnTo>
                    <a:pt x="5" y="5"/>
                  </a:lnTo>
                  <a:lnTo>
                    <a:pt x="9" y="5"/>
                  </a:lnTo>
                  <a:lnTo>
                    <a:pt x="9" y="9"/>
                  </a:lnTo>
                  <a:lnTo>
                    <a:pt x="5" y="9"/>
                  </a:lnTo>
                  <a:lnTo>
                    <a:pt x="5" y="9"/>
                  </a:lnTo>
                  <a:lnTo>
                    <a:pt x="5" y="9"/>
                  </a:lnTo>
                  <a:moveTo>
                    <a:pt x="5" y="5"/>
                  </a:moveTo>
                  <a:lnTo>
                    <a:pt x="5" y="5"/>
                  </a:lnTo>
                  <a:lnTo>
                    <a:pt x="5" y="5"/>
                  </a:lnTo>
                  <a:lnTo>
                    <a:pt x="5" y="5"/>
                  </a:lnTo>
                  <a:lnTo>
                    <a:pt x="5" y="5"/>
                  </a:lnTo>
                  <a:lnTo>
                    <a:pt x="5" y="5"/>
                  </a:lnTo>
                  <a:lnTo>
                    <a:pt x="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2" name="Freeform 133"/>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close/>
                  <a:moveTo>
                    <a:pt x="0" y="5"/>
                  </a:moveTo>
                  <a:lnTo>
                    <a:pt x="0" y="5"/>
                  </a:lnTo>
                  <a:lnTo>
                    <a:pt x="4" y="5"/>
                  </a:lnTo>
                  <a:lnTo>
                    <a:pt x="0" y="0"/>
                  </a:lnTo>
                  <a:lnTo>
                    <a:pt x="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3" name="Freeform 134"/>
            <p:cNvSpPr>
              <a:spLocks noEditPoints="1"/>
            </p:cNvSpPr>
            <p:nvPr/>
          </p:nvSpPr>
          <p:spPr bwMode="auto">
            <a:xfrm>
              <a:off x="6610352" y="2686191"/>
              <a:ext cx="8534" cy="19201"/>
            </a:xfrm>
            <a:custGeom>
              <a:avLst/>
              <a:gdLst>
                <a:gd name="T0" fmla="*/ 0 w 4"/>
                <a:gd name="T1" fmla="*/ 0 h 9"/>
                <a:gd name="T2" fmla="*/ 0 w 4"/>
                <a:gd name="T3" fmla="*/ 0 h 9"/>
                <a:gd name="T4" fmla="*/ 4 w 4"/>
                <a:gd name="T5" fmla="*/ 0 h 9"/>
                <a:gd name="T6" fmla="*/ 4 w 4"/>
                <a:gd name="T7" fmla="*/ 5 h 9"/>
                <a:gd name="T8" fmla="*/ 4 w 4"/>
                <a:gd name="T9" fmla="*/ 5 h 9"/>
                <a:gd name="T10" fmla="*/ 0 w 4"/>
                <a:gd name="T11" fmla="*/ 5 h 9"/>
                <a:gd name="T12" fmla="*/ 0 w 4"/>
                <a:gd name="T13" fmla="*/ 5 h 9"/>
                <a:gd name="T14" fmla="*/ 0 w 4"/>
                <a:gd name="T15" fmla="*/ 9 h 9"/>
                <a:gd name="T16" fmla="*/ 0 w 4"/>
                <a:gd name="T17" fmla="*/ 9 h 9"/>
                <a:gd name="T18" fmla="*/ 0 w 4"/>
                <a:gd name="T19" fmla="*/ 0 h 9"/>
                <a:gd name="T20" fmla="*/ 0 w 4"/>
                <a:gd name="T21" fmla="*/ 5 h 9"/>
                <a:gd name="T22" fmla="*/ 0 w 4"/>
                <a:gd name="T23" fmla="*/ 5 h 9"/>
                <a:gd name="T24" fmla="*/ 4 w 4"/>
                <a:gd name="T25" fmla="*/ 5 h 9"/>
                <a:gd name="T26" fmla="*/ 0 w 4"/>
                <a:gd name="T27" fmla="*/ 0 h 9"/>
                <a:gd name="T28" fmla="*/ 0 w 4"/>
                <a:gd name="T29" fmla="*/ 0 h 9"/>
                <a:gd name="T30" fmla="*/ 0 w 4"/>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9">
                  <a:moveTo>
                    <a:pt x="0" y="0"/>
                  </a:moveTo>
                  <a:lnTo>
                    <a:pt x="0" y="0"/>
                  </a:lnTo>
                  <a:lnTo>
                    <a:pt x="4" y="0"/>
                  </a:lnTo>
                  <a:lnTo>
                    <a:pt x="4" y="5"/>
                  </a:lnTo>
                  <a:lnTo>
                    <a:pt x="4" y="5"/>
                  </a:lnTo>
                  <a:lnTo>
                    <a:pt x="0" y="5"/>
                  </a:lnTo>
                  <a:lnTo>
                    <a:pt x="0" y="5"/>
                  </a:lnTo>
                  <a:lnTo>
                    <a:pt x="0" y="9"/>
                  </a:lnTo>
                  <a:lnTo>
                    <a:pt x="0" y="9"/>
                  </a:lnTo>
                  <a:lnTo>
                    <a:pt x="0" y="0"/>
                  </a:lnTo>
                  <a:moveTo>
                    <a:pt x="0" y="5"/>
                  </a:moveTo>
                  <a:lnTo>
                    <a:pt x="0" y="5"/>
                  </a:lnTo>
                  <a:lnTo>
                    <a:pt x="4" y="5"/>
                  </a:lnTo>
                  <a:lnTo>
                    <a:pt x="0" y="0"/>
                  </a:lnTo>
                  <a:lnTo>
                    <a:pt x="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4" name="Freeform 135"/>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5" name="Freeform 136"/>
            <p:cNvSpPr/>
            <p:nvPr/>
          </p:nvSpPr>
          <p:spPr bwMode="auto">
            <a:xfrm>
              <a:off x="6618886" y="2686191"/>
              <a:ext cx="19201" cy="19201"/>
            </a:xfrm>
            <a:custGeom>
              <a:avLst/>
              <a:gdLst>
                <a:gd name="T0" fmla="*/ 9 w 9"/>
                <a:gd name="T1" fmla="*/ 5 h 9"/>
                <a:gd name="T2" fmla="*/ 9 w 9"/>
                <a:gd name="T3" fmla="*/ 5 h 9"/>
                <a:gd name="T4" fmla="*/ 9 w 9"/>
                <a:gd name="T5" fmla="*/ 5 h 9"/>
                <a:gd name="T6" fmla="*/ 4 w 9"/>
                <a:gd name="T7" fmla="*/ 5 h 9"/>
                <a:gd name="T8" fmla="*/ 4 w 9"/>
                <a:gd name="T9" fmla="*/ 9 h 9"/>
                <a:gd name="T10" fmla="*/ 4 w 9"/>
                <a:gd name="T11" fmla="*/ 9 h 9"/>
                <a:gd name="T12" fmla="*/ 4 w 9"/>
                <a:gd name="T13" fmla="*/ 5 h 9"/>
                <a:gd name="T14" fmla="*/ 0 w 9"/>
                <a:gd name="T15" fmla="*/ 5 h 9"/>
                <a:gd name="T16" fmla="*/ 0 w 9"/>
                <a:gd name="T17" fmla="*/ 5 h 9"/>
                <a:gd name="T18" fmla="*/ 0 w 9"/>
                <a:gd name="T19" fmla="*/ 9 h 9"/>
                <a:gd name="T20" fmla="*/ 0 w 9"/>
                <a:gd name="T21" fmla="*/ 9 h 9"/>
                <a:gd name="T22" fmla="*/ 0 w 9"/>
                <a:gd name="T23" fmla="*/ 0 h 9"/>
                <a:gd name="T24" fmla="*/ 4 w 9"/>
                <a:gd name="T25" fmla="*/ 0 h 9"/>
                <a:gd name="T26" fmla="*/ 4 w 9"/>
                <a:gd name="T27" fmla="*/ 5 h 9"/>
                <a:gd name="T28" fmla="*/ 4 w 9"/>
                <a:gd name="T29" fmla="*/ 9 h 9"/>
                <a:gd name="T30" fmla="*/ 4 w 9"/>
                <a:gd name="T31" fmla="*/ 9 h 9"/>
                <a:gd name="T32" fmla="*/ 4 w 9"/>
                <a:gd name="T33" fmla="*/ 5 h 9"/>
                <a:gd name="T34" fmla="*/ 9 w 9"/>
                <a:gd name="T35" fmla="*/ 0 h 9"/>
                <a:gd name="T36" fmla="*/ 9 w 9"/>
                <a:gd name="T37" fmla="*/ 0 h 9"/>
                <a:gd name="T38" fmla="*/ 9 w 9"/>
                <a:gd name="T39" fmla="*/ 9 h 9"/>
                <a:gd name="T40" fmla="*/ 9 w 9"/>
                <a:gd name="T41" fmla="*/ 9 h 9"/>
                <a:gd name="T42" fmla="*/ 9 w 9"/>
                <a:gd name="T4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9" y="5"/>
                  </a:moveTo>
                  <a:lnTo>
                    <a:pt x="9" y="5"/>
                  </a:lnTo>
                  <a:lnTo>
                    <a:pt x="9" y="5"/>
                  </a:lnTo>
                  <a:lnTo>
                    <a:pt x="4" y="5"/>
                  </a:lnTo>
                  <a:lnTo>
                    <a:pt x="4" y="9"/>
                  </a:lnTo>
                  <a:lnTo>
                    <a:pt x="4" y="9"/>
                  </a:lnTo>
                  <a:lnTo>
                    <a:pt x="4" y="5"/>
                  </a:lnTo>
                  <a:lnTo>
                    <a:pt x="0" y="5"/>
                  </a:lnTo>
                  <a:lnTo>
                    <a:pt x="0" y="5"/>
                  </a:lnTo>
                  <a:lnTo>
                    <a:pt x="0" y="9"/>
                  </a:lnTo>
                  <a:lnTo>
                    <a:pt x="0" y="9"/>
                  </a:lnTo>
                  <a:lnTo>
                    <a:pt x="0" y="0"/>
                  </a:lnTo>
                  <a:lnTo>
                    <a:pt x="4" y="0"/>
                  </a:lnTo>
                  <a:lnTo>
                    <a:pt x="4" y="5"/>
                  </a:lnTo>
                  <a:lnTo>
                    <a:pt x="4" y="9"/>
                  </a:lnTo>
                  <a:lnTo>
                    <a:pt x="4" y="9"/>
                  </a:lnTo>
                  <a:lnTo>
                    <a:pt x="4" y="5"/>
                  </a:lnTo>
                  <a:lnTo>
                    <a:pt x="9" y="0"/>
                  </a:lnTo>
                  <a:lnTo>
                    <a:pt x="9" y="0"/>
                  </a:lnTo>
                  <a:lnTo>
                    <a:pt x="9" y="9"/>
                  </a:lnTo>
                  <a:lnTo>
                    <a:pt x="9" y="9"/>
                  </a:lnTo>
                  <a:lnTo>
                    <a:pt x="9"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6" name="Rectangle 137"/>
            <p:cNvSpPr>
              <a:spLocks noChangeArrowheads="1"/>
            </p:cNvSpPr>
            <p:nvPr/>
          </p:nvSpPr>
          <p:spPr bwMode="auto">
            <a:xfrm>
              <a:off x="6283934" y="2677658"/>
              <a:ext cx="614434" cy="930186"/>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7" name="Rectangle 138"/>
            <p:cNvSpPr>
              <a:spLocks noChangeArrowheads="1"/>
            </p:cNvSpPr>
            <p:nvPr/>
          </p:nvSpPr>
          <p:spPr bwMode="auto">
            <a:xfrm>
              <a:off x="6283934" y="2677658"/>
              <a:ext cx="614434" cy="93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8" name="Rectangle 139"/>
            <p:cNvSpPr>
              <a:spLocks noChangeArrowheads="1"/>
            </p:cNvSpPr>
            <p:nvPr/>
          </p:nvSpPr>
          <p:spPr bwMode="auto">
            <a:xfrm>
              <a:off x="6283934" y="3607843"/>
              <a:ext cx="2133" cy="2133"/>
            </a:xfrm>
            <a:prstGeom prst="rect">
              <a:avLst/>
            </a:prstGeom>
            <a:solidFill>
              <a:srgbClr val="686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89" name="Freeform 140"/>
            <p:cNvSpPr/>
            <p:nvPr/>
          </p:nvSpPr>
          <p:spPr bwMode="auto">
            <a:xfrm>
              <a:off x="6283934" y="360784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0" name="Freeform 142"/>
            <p:cNvSpPr/>
            <p:nvPr/>
          </p:nvSpPr>
          <p:spPr bwMode="auto">
            <a:xfrm>
              <a:off x="6283934" y="2677658"/>
              <a:ext cx="603767" cy="930186"/>
            </a:xfrm>
            <a:custGeom>
              <a:avLst/>
              <a:gdLst>
                <a:gd name="T0" fmla="*/ 283 w 283"/>
                <a:gd name="T1" fmla="*/ 0 h 436"/>
                <a:gd name="T2" fmla="*/ 0 w 283"/>
                <a:gd name="T3" fmla="*/ 0 h 436"/>
                <a:gd name="T4" fmla="*/ 0 w 283"/>
                <a:gd name="T5" fmla="*/ 436 h 436"/>
                <a:gd name="T6" fmla="*/ 0 w 283"/>
                <a:gd name="T7" fmla="*/ 436 h 436"/>
                <a:gd name="T8" fmla="*/ 283 w 283"/>
                <a:gd name="T9" fmla="*/ 0 h 436"/>
              </a:gdLst>
              <a:ahLst/>
              <a:cxnLst>
                <a:cxn ang="0">
                  <a:pos x="T0" y="T1"/>
                </a:cxn>
                <a:cxn ang="0">
                  <a:pos x="T2" y="T3"/>
                </a:cxn>
                <a:cxn ang="0">
                  <a:pos x="T4" y="T5"/>
                </a:cxn>
                <a:cxn ang="0">
                  <a:pos x="T6" y="T7"/>
                </a:cxn>
                <a:cxn ang="0">
                  <a:pos x="T8" y="T9"/>
                </a:cxn>
              </a:cxnLst>
              <a:rect l="0" t="0" r="r" b="b"/>
              <a:pathLst>
                <a:path w="283" h="436">
                  <a:moveTo>
                    <a:pt x="283" y="0"/>
                  </a:moveTo>
                  <a:lnTo>
                    <a:pt x="0" y="0"/>
                  </a:lnTo>
                  <a:lnTo>
                    <a:pt x="0" y="436"/>
                  </a:lnTo>
                  <a:lnTo>
                    <a:pt x="0" y="436"/>
                  </a:lnTo>
                  <a:lnTo>
                    <a:pt x="2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1" name="Freeform 143"/>
            <p:cNvSpPr/>
            <p:nvPr/>
          </p:nvSpPr>
          <p:spPr bwMode="auto">
            <a:xfrm>
              <a:off x="6516480" y="3673980"/>
              <a:ext cx="149342" cy="55470"/>
            </a:xfrm>
            <a:custGeom>
              <a:avLst/>
              <a:gdLst>
                <a:gd name="T0" fmla="*/ 16 w 16"/>
                <a:gd name="T1" fmla="*/ 3 h 6"/>
                <a:gd name="T2" fmla="*/ 13 w 16"/>
                <a:gd name="T3" fmla="*/ 6 h 6"/>
                <a:gd name="T4" fmla="*/ 3 w 16"/>
                <a:gd name="T5" fmla="*/ 6 h 6"/>
                <a:gd name="T6" fmla="*/ 0 w 16"/>
                <a:gd name="T7" fmla="*/ 3 h 6"/>
                <a:gd name="T8" fmla="*/ 3 w 16"/>
                <a:gd name="T9" fmla="*/ 0 h 6"/>
                <a:gd name="T10" fmla="*/ 13 w 16"/>
                <a:gd name="T11" fmla="*/ 0 h 6"/>
                <a:gd name="T12" fmla="*/ 16 w 1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6" y="3"/>
                  </a:moveTo>
                  <a:cubicBezTo>
                    <a:pt x="16" y="4"/>
                    <a:pt x="15" y="6"/>
                    <a:pt x="13" y="6"/>
                  </a:cubicBezTo>
                  <a:cubicBezTo>
                    <a:pt x="3" y="6"/>
                    <a:pt x="3" y="6"/>
                    <a:pt x="3" y="6"/>
                  </a:cubicBezTo>
                  <a:cubicBezTo>
                    <a:pt x="1" y="6"/>
                    <a:pt x="0" y="4"/>
                    <a:pt x="0" y="3"/>
                  </a:cubicBezTo>
                  <a:cubicBezTo>
                    <a:pt x="0" y="1"/>
                    <a:pt x="1" y="0"/>
                    <a:pt x="3" y="0"/>
                  </a:cubicBezTo>
                  <a:cubicBezTo>
                    <a:pt x="13" y="0"/>
                    <a:pt x="13" y="0"/>
                    <a:pt x="13" y="0"/>
                  </a:cubicBezTo>
                  <a:cubicBezTo>
                    <a:pt x="15" y="0"/>
                    <a:pt x="16" y="1"/>
                    <a:pt x="16"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2" name="Freeform 144"/>
            <p:cNvSpPr/>
            <p:nvPr/>
          </p:nvSpPr>
          <p:spPr bwMode="auto">
            <a:xfrm>
              <a:off x="6507946" y="2575252"/>
              <a:ext cx="157876" cy="27735"/>
            </a:xfrm>
            <a:custGeom>
              <a:avLst/>
              <a:gdLst>
                <a:gd name="T0" fmla="*/ 17 w 17"/>
                <a:gd name="T1" fmla="*/ 2 h 3"/>
                <a:gd name="T2" fmla="*/ 16 w 17"/>
                <a:gd name="T3" fmla="*/ 3 h 3"/>
                <a:gd name="T4" fmla="*/ 2 w 17"/>
                <a:gd name="T5" fmla="*/ 3 h 3"/>
                <a:gd name="T6" fmla="*/ 0 w 17"/>
                <a:gd name="T7" fmla="*/ 2 h 3"/>
                <a:gd name="T8" fmla="*/ 2 w 17"/>
                <a:gd name="T9" fmla="*/ 0 h 3"/>
                <a:gd name="T10" fmla="*/ 16 w 17"/>
                <a:gd name="T11" fmla="*/ 0 h 3"/>
                <a:gd name="T12" fmla="*/ 17 w 1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7" y="2"/>
                  </a:moveTo>
                  <a:cubicBezTo>
                    <a:pt x="17" y="3"/>
                    <a:pt x="17" y="3"/>
                    <a:pt x="16" y="3"/>
                  </a:cubicBezTo>
                  <a:cubicBezTo>
                    <a:pt x="2" y="3"/>
                    <a:pt x="2" y="3"/>
                    <a:pt x="2" y="3"/>
                  </a:cubicBezTo>
                  <a:cubicBezTo>
                    <a:pt x="1" y="3"/>
                    <a:pt x="0" y="3"/>
                    <a:pt x="0" y="2"/>
                  </a:cubicBezTo>
                  <a:cubicBezTo>
                    <a:pt x="0" y="1"/>
                    <a:pt x="1" y="0"/>
                    <a:pt x="2" y="0"/>
                  </a:cubicBezTo>
                  <a:cubicBezTo>
                    <a:pt x="16" y="0"/>
                    <a:pt x="16" y="0"/>
                    <a:pt x="16" y="0"/>
                  </a:cubicBezTo>
                  <a:cubicBezTo>
                    <a:pt x="17" y="0"/>
                    <a:pt x="17" y="1"/>
                    <a:pt x="17"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sp>
          <p:nvSpPr>
            <p:cNvPr id="193" name="Oval 145"/>
            <p:cNvSpPr>
              <a:spLocks noChangeArrowheads="1"/>
            </p:cNvSpPr>
            <p:nvPr/>
          </p:nvSpPr>
          <p:spPr bwMode="auto">
            <a:xfrm>
              <a:off x="6414074" y="2575252"/>
              <a:ext cx="36269" cy="3840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微软雅黑" panose="020B0503020204020204" pitchFamily="34" charset="-122"/>
                <a:ea typeface="微软雅黑" panose="020B0503020204020204" pitchFamily="34" charset="-122"/>
              </a:endParaRPr>
            </a:p>
          </p:txBody>
        </p:sp>
      </p:grpSp>
      <p:sp>
        <p:nvSpPr>
          <p:cNvPr id="194" name="KSO_Shape"/>
          <p:cNvSpPr/>
          <p:nvPr/>
        </p:nvSpPr>
        <p:spPr bwMode="auto">
          <a:xfrm>
            <a:off x="2354724" y="1445076"/>
            <a:ext cx="228468" cy="187724"/>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nvGrpSpPr>
          <p:cNvPr id="195" name="组合 194"/>
          <p:cNvGrpSpPr/>
          <p:nvPr/>
        </p:nvGrpSpPr>
        <p:grpSpPr>
          <a:xfrm>
            <a:off x="1279728" y="4628166"/>
            <a:ext cx="252000" cy="252000"/>
            <a:chOff x="1403648" y="4587974"/>
            <a:chExt cx="288000" cy="288000"/>
          </a:xfrm>
          <a:solidFill>
            <a:srgbClr val="07AFC2"/>
          </a:solidFill>
        </p:grpSpPr>
        <p:sp>
          <p:nvSpPr>
            <p:cNvPr id="196" name="椭圆 195"/>
            <p:cNvSpPr/>
            <p:nvPr/>
          </p:nvSpPr>
          <p:spPr>
            <a:xfrm>
              <a:off x="1403648" y="4587974"/>
              <a:ext cx="288000" cy="288000"/>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97" name="组合 196"/>
            <p:cNvGrpSpPr/>
            <p:nvPr/>
          </p:nvGrpSpPr>
          <p:grpSpPr>
            <a:xfrm>
              <a:off x="1453888" y="4639886"/>
              <a:ext cx="193755" cy="194108"/>
              <a:chOff x="3069695" y="4279832"/>
              <a:chExt cx="193755" cy="194108"/>
            </a:xfrm>
            <a:grpFill/>
          </p:grpSpPr>
          <p:sp>
            <p:nvSpPr>
              <p:cNvPr id="198" name="Freeform 582"/>
              <p:cNvSpPr/>
              <p:nvPr/>
            </p:nvSpPr>
            <p:spPr bwMode="auto">
              <a:xfrm>
                <a:off x="3069695" y="4279832"/>
                <a:ext cx="193755" cy="194108"/>
              </a:xfrm>
              <a:custGeom>
                <a:avLst/>
                <a:gdLst>
                  <a:gd name="T0" fmla="*/ 199 w 232"/>
                  <a:gd name="T1" fmla="*/ 128 h 232"/>
                  <a:gd name="T2" fmla="*/ 232 w 232"/>
                  <a:gd name="T3" fmla="*/ 128 h 232"/>
                  <a:gd name="T4" fmla="*/ 232 w 232"/>
                  <a:gd name="T5" fmla="*/ 96 h 232"/>
                  <a:gd name="T6" fmla="*/ 199 w 232"/>
                  <a:gd name="T7" fmla="*/ 96 h 232"/>
                  <a:gd name="T8" fmla="*/ 189 w 232"/>
                  <a:gd name="T9" fmla="*/ 71 h 232"/>
                  <a:gd name="T10" fmla="*/ 212 w 232"/>
                  <a:gd name="T11" fmla="*/ 48 h 232"/>
                  <a:gd name="T12" fmla="*/ 184 w 232"/>
                  <a:gd name="T13" fmla="*/ 20 h 232"/>
                  <a:gd name="T14" fmla="*/ 161 w 232"/>
                  <a:gd name="T15" fmla="*/ 43 h 232"/>
                  <a:gd name="T16" fmla="*/ 136 w 232"/>
                  <a:gd name="T17" fmla="*/ 33 h 232"/>
                  <a:gd name="T18" fmla="*/ 136 w 232"/>
                  <a:gd name="T19" fmla="*/ 0 h 232"/>
                  <a:gd name="T20" fmla="*/ 96 w 232"/>
                  <a:gd name="T21" fmla="*/ 0 h 232"/>
                  <a:gd name="T22" fmla="*/ 96 w 232"/>
                  <a:gd name="T23" fmla="*/ 33 h 232"/>
                  <a:gd name="T24" fmla="*/ 71 w 232"/>
                  <a:gd name="T25" fmla="*/ 43 h 232"/>
                  <a:gd name="T26" fmla="*/ 48 w 232"/>
                  <a:gd name="T27" fmla="*/ 20 h 232"/>
                  <a:gd name="T28" fmla="*/ 20 w 232"/>
                  <a:gd name="T29" fmla="*/ 48 h 232"/>
                  <a:gd name="T30" fmla="*/ 43 w 232"/>
                  <a:gd name="T31" fmla="*/ 71 h 232"/>
                  <a:gd name="T32" fmla="*/ 33 w 232"/>
                  <a:gd name="T33" fmla="*/ 96 h 232"/>
                  <a:gd name="T34" fmla="*/ 0 w 232"/>
                  <a:gd name="T35" fmla="*/ 96 h 232"/>
                  <a:gd name="T36" fmla="*/ 0 w 232"/>
                  <a:gd name="T37" fmla="*/ 128 h 232"/>
                  <a:gd name="T38" fmla="*/ 33 w 232"/>
                  <a:gd name="T39" fmla="*/ 128 h 232"/>
                  <a:gd name="T40" fmla="*/ 43 w 232"/>
                  <a:gd name="T41" fmla="*/ 161 h 232"/>
                  <a:gd name="T42" fmla="*/ 20 w 232"/>
                  <a:gd name="T43" fmla="*/ 184 h 232"/>
                  <a:gd name="T44" fmla="*/ 48 w 232"/>
                  <a:gd name="T45" fmla="*/ 212 h 232"/>
                  <a:gd name="T46" fmla="*/ 71 w 232"/>
                  <a:gd name="T47" fmla="*/ 189 h 232"/>
                  <a:gd name="T48" fmla="*/ 96 w 232"/>
                  <a:gd name="T49" fmla="*/ 199 h 232"/>
                  <a:gd name="T50" fmla="*/ 96 w 232"/>
                  <a:gd name="T51" fmla="*/ 232 h 232"/>
                  <a:gd name="T52" fmla="*/ 136 w 232"/>
                  <a:gd name="T53" fmla="*/ 232 h 232"/>
                  <a:gd name="T54" fmla="*/ 136 w 232"/>
                  <a:gd name="T55" fmla="*/ 199 h 232"/>
                  <a:gd name="T56" fmla="*/ 161 w 232"/>
                  <a:gd name="T57" fmla="*/ 189 h 232"/>
                  <a:gd name="T58" fmla="*/ 184 w 232"/>
                  <a:gd name="T59" fmla="*/ 212 h 232"/>
                  <a:gd name="T60" fmla="*/ 212 w 232"/>
                  <a:gd name="T61" fmla="*/ 184 h 232"/>
                  <a:gd name="T62" fmla="*/ 189 w 232"/>
                  <a:gd name="T63" fmla="*/ 161 h 232"/>
                  <a:gd name="T64" fmla="*/ 199 w 232"/>
                  <a:gd name="T65" fmla="*/ 12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2">
                    <a:moveTo>
                      <a:pt x="199" y="128"/>
                    </a:moveTo>
                    <a:cubicBezTo>
                      <a:pt x="232" y="128"/>
                      <a:pt x="232" y="128"/>
                      <a:pt x="232" y="128"/>
                    </a:cubicBezTo>
                    <a:cubicBezTo>
                      <a:pt x="232" y="96"/>
                      <a:pt x="232" y="96"/>
                      <a:pt x="232" y="96"/>
                    </a:cubicBezTo>
                    <a:cubicBezTo>
                      <a:pt x="199" y="96"/>
                      <a:pt x="199" y="96"/>
                      <a:pt x="199" y="96"/>
                    </a:cubicBezTo>
                    <a:cubicBezTo>
                      <a:pt x="197" y="88"/>
                      <a:pt x="194" y="79"/>
                      <a:pt x="189" y="71"/>
                    </a:cubicBezTo>
                    <a:cubicBezTo>
                      <a:pt x="212" y="48"/>
                      <a:pt x="212" y="48"/>
                      <a:pt x="212" y="48"/>
                    </a:cubicBezTo>
                    <a:cubicBezTo>
                      <a:pt x="184" y="20"/>
                      <a:pt x="184" y="20"/>
                      <a:pt x="184" y="20"/>
                    </a:cubicBezTo>
                    <a:cubicBezTo>
                      <a:pt x="161" y="43"/>
                      <a:pt x="161" y="43"/>
                      <a:pt x="161" y="43"/>
                    </a:cubicBezTo>
                    <a:cubicBezTo>
                      <a:pt x="153" y="38"/>
                      <a:pt x="141" y="34"/>
                      <a:pt x="136" y="33"/>
                    </a:cubicBezTo>
                    <a:cubicBezTo>
                      <a:pt x="136" y="0"/>
                      <a:pt x="136" y="0"/>
                      <a:pt x="136" y="0"/>
                    </a:cubicBezTo>
                    <a:cubicBezTo>
                      <a:pt x="96" y="0"/>
                      <a:pt x="96" y="0"/>
                      <a:pt x="96" y="0"/>
                    </a:cubicBezTo>
                    <a:cubicBezTo>
                      <a:pt x="96" y="33"/>
                      <a:pt x="96" y="33"/>
                      <a:pt x="96" y="33"/>
                    </a:cubicBezTo>
                    <a:cubicBezTo>
                      <a:pt x="91" y="34"/>
                      <a:pt x="79" y="38"/>
                      <a:pt x="71" y="43"/>
                    </a:cubicBezTo>
                    <a:cubicBezTo>
                      <a:pt x="48" y="20"/>
                      <a:pt x="48" y="20"/>
                      <a:pt x="48" y="20"/>
                    </a:cubicBezTo>
                    <a:cubicBezTo>
                      <a:pt x="20" y="48"/>
                      <a:pt x="20" y="48"/>
                      <a:pt x="20" y="48"/>
                    </a:cubicBezTo>
                    <a:cubicBezTo>
                      <a:pt x="43" y="71"/>
                      <a:pt x="43" y="71"/>
                      <a:pt x="43" y="71"/>
                    </a:cubicBezTo>
                    <a:cubicBezTo>
                      <a:pt x="38" y="79"/>
                      <a:pt x="34" y="91"/>
                      <a:pt x="33" y="96"/>
                    </a:cubicBezTo>
                    <a:cubicBezTo>
                      <a:pt x="0" y="96"/>
                      <a:pt x="0" y="96"/>
                      <a:pt x="0" y="96"/>
                    </a:cubicBezTo>
                    <a:cubicBezTo>
                      <a:pt x="0" y="128"/>
                      <a:pt x="0" y="128"/>
                      <a:pt x="0" y="128"/>
                    </a:cubicBezTo>
                    <a:cubicBezTo>
                      <a:pt x="33" y="128"/>
                      <a:pt x="33" y="128"/>
                      <a:pt x="33" y="128"/>
                    </a:cubicBezTo>
                    <a:cubicBezTo>
                      <a:pt x="34" y="140"/>
                      <a:pt x="38" y="153"/>
                      <a:pt x="43" y="161"/>
                    </a:cubicBezTo>
                    <a:cubicBezTo>
                      <a:pt x="20" y="184"/>
                      <a:pt x="20" y="184"/>
                      <a:pt x="20" y="184"/>
                    </a:cubicBezTo>
                    <a:cubicBezTo>
                      <a:pt x="48" y="212"/>
                      <a:pt x="48" y="212"/>
                      <a:pt x="48" y="212"/>
                    </a:cubicBezTo>
                    <a:cubicBezTo>
                      <a:pt x="71" y="189"/>
                      <a:pt x="71" y="189"/>
                      <a:pt x="71" y="189"/>
                    </a:cubicBezTo>
                    <a:cubicBezTo>
                      <a:pt x="79" y="194"/>
                      <a:pt x="92" y="197"/>
                      <a:pt x="96" y="199"/>
                    </a:cubicBezTo>
                    <a:cubicBezTo>
                      <a:pt x="96" y="232"/>
                      <a:pt x="96" y="232"/>
                      <a:pt x="96" y="232"/>
                    </a:cubicBezTo>
                    <a:cubicBezTo>
                      <a:pt x="136" y="232"/>
                      <a:pt x="136" y="232"/>
                      <a:pt x="136" y="232"/>
                    </a:cubicBezTo>
                    <a:cubicBezTo>
                      <a:pt x="136" y="199"/>
                      <a:pt x="136" y="199"/>
                      <a:pt x="136" y="199"/>
                    </a:cubicBezTo>
                    <a:cubicBezTo>
                      <a:pt x="140" y="197"/>
                      <a:pt x="153" y="194"/>
                      <a:pt x="161" y="189"/>
                    </a:cubicBezTo>
                    <a:cubicBezTo>
                      <a:pt x="184" y="212"/>
                      <a:pt x="184" y="212"/>
                      <a:pt x="184" y="212"/>
                    </a:cubicBezTo>
                    <a:cubicBezTo>
                      <a:pt x="212" y="184"/>
                      <a:pt x="212" y="184"/>
                      <a:pt x="212" y="184"/>
                    </a:cubicBezTo>
                    <a:cubicBezTo>
                      <a:pt x="189" y="161"/>
                      <a:pt x="189" y="161"/>
                      <a:pt x="189" y="161"/>
                    </a:cubicBezTo>
                    <a:cubicBezTo>
                      <a:pt x="194" y="153"/>
                      <a:pt x="197" y="148"/>
                      <a:pt x="199" y="128"/>
                    </a:cubicBezTo>
                    <a:close/>
                  </a:path>
                </a:pathLst>
              </a:custGeom>
              <a:grpFill/>
              <a:ln w="19050" cap="rnd">
                <a:solidFill>
                  <a:schemeClr val="bg1"/>
                </a:solidFill>
                <a:prstDash val="solid"/>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99" name="Oval 583"/>
              <p:cNvSpPr>
                <a:spLocks noChangeArrowheads="1"/>
              </p:cNvSpPr>
              <p:nvPr/>
            </p:nvSpPr>
            <p:spPr bwMode="auto">
              <a:xfrm>
                <a:off x="3130167" y="4339938"/>
                <a:ext cx="73542" cy="73541"/>
              </a:xfrm>
              <a:prstGeom prst="ellipse">
                <a:avLst/>
              </a:prstGeom>
              <a:grpFill/>
              <a:ln w="19050" cap="rnd">
                <a:solidFill>
                  <a:schemeClr val="bg1"/>
                </a:solidFill>
                <a:prstDash val="solid"/>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sp>
        <p:nvSpPr>
          <p:cNvPr id="200" name="TextBox 199"/>
          <p:cNvSpPr txBox="1"/>
          <p:nvPr/>
        </p:nvSpPr>
        <p:spPr>
          <a:xfrm>
            <a:off x="1841224" y="4203090"/>
            <a:ext cx="1080000" cy="275590"/>
          </a:xfrm>
          <a:prstGeom prst="rect">
            <a:avLst/>
          </a:prstGeom>
          <a:solidFill>
            <a:schemeClr val="bg1">
              <a:lumMod val="75000"/>
            </a:schemeClr>
          </a:solidFill>
        </p:spPr>
        <p:txBody>
          <a:bodyPr wrap="square" rtlCol="0">
            <a:spAutoFit/>
          </a:bodyPr>
          <a:lstStyle/>
          <a:p>
            <a:pPr algn="ctr"/>
            <a:r>
              <a:rPr lang="en-US" altLang="zh-CN" sz="1200" b="1" dirty="0">
                <a:solidFill>
                  <a:srgbClr val="404040"/>
                </a:solidFill>
                <a:latin typeface="微软雅黑" panose="020B0503020204020204" pitchFamily="34" charset="-122"/>
                <a:ea typeface="微软雅黑" panose="020B0503020204020204" pitchFamily="34" charset="-122"/>
              </a:rPr>
              <a:t>2013</a:t>
            </a:r>
            <a:r>
              <a:rPr lang="zh-CN" altLang="en-US" sz="1200" b="1" dirty="0">
                <a:solidFill>
                  <a:srgbClr val="404040"/>
                </a:solidFill>
                <a:latin typeface="微软雅黑" panose="020B0503020204020204" pitchFamily="34" charset="-122"/>
                <a:ea typeface="微软雅黑" panose="020B0503020204020204" pitchFamily="34" charset="-122"/>
              </a:rPr>
              <a:t>年</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201" name="椭圆 200"/>
          <p:cNvSpPr/>
          <p:nvPr/>
        </p:nvSpPr>
        <p:spPr>
          <a:xfrm>
            <a:off x="1279728" y="4172117"/>
            <a:ext cx="252000" cy="252000"/>
          </a:xfrm>
          <a:prstGeom prst="ellipse">
            <a:avLst/>
          </a:prstGeom>
          <a:solidFill>
            <a:srgbClr val="07AF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2" name="椭圆 201"/>
          <p:cNvSpPr/>
          <p:nvPr/>
        </p:nvSpPr>
        <p:spPr>
          <a:xfrm>
            <a:off x="1279728" y="3716066"/>
            <a:ext cx="252000" cy="252000"/>
          </a:xfrm>
          <a:prstGeom prst="ellipse">
            <a:avLst/>
          </a:prstGeom>
          <a:solidFill>
            <a:srgbClr val="07AF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3" name="椭圆 202"/>
          <p:cNvSpPr/>
          <p:nvPr/>
        </p:nvSpPr>
        <p:spPr>
          <a:xfrm>
            <a:off x="1279728" y="3260015"/>
            <a:ext cx="252000" cy="252000"/>
          </a:xfrm>
          <a:prstGeom prst="ellipse">
            <a:avLst/>
          </a:prstGeom>
          <a:solidFill>
            <a:srgbClr val="07AF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4" name="椭圆 203"/>
          <p:cNvSpPr/>
          <p:nvPr/>
        </p:nvSpPr>
        <p:spPr>
          <a:xfrm>
            <a:off x="1279728" y="2803964"/>
            <a:ext cx="252000" cy="252000"/>
          </a:xfrm>
          <a:prstGeom prst="ellipse">
            <a:avLst/>
          </a:prstGeom>
          <a:solidFill>
            <a:srgbClr val="07AF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5" name="椭圆 204"/>
          <p:cNvSpPr/>
          <p:nvPr/>
        </p:nvSpPr>
        <p:spPr>
          <a:xfrm>
            <a:off x="1279728" y="2347913"/>
            <a:ext cx="252000" cy="252000"/>
          </a:xfrm>
          <a:prstGeom prst="ellipse">
            <a:avLst/>
          </a:prstGeom>
          <a:solidFill>
            <a:srgbClr val="07AF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6" name="椭圆 205"/>
          <p:cNvSpPr/>
          <p:nvPr/>
        </p:nvSpPr>
        <p:spPr>
          <a:xfrm>
            <a:off x="1279728" y="1891862"/>
            <a:ext cx="252000" cy="252000"/>
          </a:xfrm>
          <a:prstGeom prst="ellipse">
            <a:avLst/>
          </a:prstGeom>
          <a:solidFill>
            <a:srgbClr val="07AFC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07" name="组合 206"/>
          <p:cNvGrpSpPr/>
          <p:nvPr/>
        </p:nvGrpSpPr>
        <p:grpSpPr>
          <a:xfrm>
            <a:off x="1341688" y="4217886"/>
            <a:ext cx="114093" cy="174160"/>
            <a:chOff x="2701985" y="3076644"/>
            <a:chExt cx="126930" cy="193755"/>
          </a:xfrm>
          <a:solidFill>
            <a:srgbClr val="07AFC2"/>
          </a:solidFill>
        </p:grpSpPr>
        <p:sp>
          <p:nvSpPr>
            <p:cNvPr id="208" name="Freeform 459"/>
            <p:cNvSpPr/>
            <p:nvPr/>
          </p:nvSpPr>
          <p:spPr bwMode="auto">
            <a:xfrm>
              <a:off x="2701985" y="3076644"/>
              <a:ext cx="126930" cy="193755"/>
            </a:xfrm>
            <a:custGeom>
              <a:avLst/>
              <a:gdLst>
                <a:gd name="T0" fmla="*/ 152 w 152"/>
                <a:gd name="T1" fmla="*/ 216 h 232"/>
                <a:gd name="T2" fmla="*/ 136 w 152"/>
                <a:gd name="T3" fmla="*/ 232 h 232"/>
                <a:gd name="T4" fmla="*/ 16 w 152"/>
                <a:gd name="T5" fmla="*/ 232 h 232"/>
                <a:gd name="T6" fmla="*/ 0 w 152"/>
                <a:gd name="T7" fmla="*/ 216 h 232"/>
                <a:gd name="T8" fmla="*/ 0 w 152"/>
                <a:gd name="T9" fmla="*/ 16 h 232"/>
                <a:gd name="T10" fmla="*/ 16 w 152"/>
                <a:gd name="T11" fmla="*/ 0 h 232"/>
                <a:gd name="T12" fmla="*/ 136 w 152"/>
                <a:gd name="T13" fmla="*/ 0 h 232"/>
                <a:gd name="T14" fmla="*/ 152 w 152"/>
                <a:gd name="T15" fmla="*/ 16 h 232"/>
                <a:gd name="T16" fmla="*/ 152 w 152"/>
                <a:gd name="T17" fmla="*/ 2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32">
                  <a:moveTo>
                    <a:pt x="152" y="216"/>
                  </a:moveTo>
                  <a:cubicBezTo>
                    <a:pt x="152" y="225"/>
                    <a:pt x="145" y="232"/>
                    <a:pt x="136" y="232"/>
                  </a:cubicBezTo>
                  <a:cubicBezTo>
                    <a:pt x="16" y="232"/>
                    <a:pt x="16" y="232"/>
                    <a:pt x="16" y="232"/>
                  </a:cubicBezTo>
                  <a:cubicBezTo>
                    <a:pt x="7" y="232"/>
                    <a:pt x="0" y="225"/>
                    <a:pt x="0" y="216"/>
                  </a:cubicBezTo>
                  <a:cubicBezTo>
                    <a:pt x="0" y="16"/>
                    <a:pt x="0" y="16"/>
                    <a:pt x="0" y="16"/>
                  </a:cubicBezTo>
                  <a:cubicBezTo>
                    <a:pt x="0" y="7"/>
                    <a:pt x="7" y="0"/>
                    <a:pt x="16" y="0"/>
                  </a:cubicBezTo>
                  <a:cubicBezTo>
                    <a:pt x="136" y="0"/>
                    <a:pt x="136" y="0"/>
                    <a:pt x="136" y="0"/>
                  </a:cubicBezTo>
                  <a:cubicBezTo>
                    <a:pt x="145" y="0"/>
                    <a:pt x="152" y="7"/>
                    <a:pt x="152" y="16"/>
                  </a:cubicBezTo>
                  <a:lnTo>
                    <a:pt x="152" y="216"/>
                  </a:lnTo>
                  <a:close/>
                </a:path>
              </a:pathLst>
            </a:custGeom>
            <a:grpFill/>
            <a:ln w="12700" cap="rnd">
              <a:solidFill>
                <a:schemeClr val="bg1"/>
              </a:solidFill>
              <a:prstDash val="solid"/>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09" name="Rectangle 460"/>
            <p:cNvSpPr>
              <a:spLocks noChangeArrowheads="1"/>
            </p:cNvSpPr>
            <p:nvPr/>
          </p:nvSpPr>
          <p:spPr bwMode="auto">
            <a:xfrm>
              <a:off x="2722138" y="3096443"/>
              <a:ext cx="86977" cy="66824"/>
            </a:xfrm>
            <a:prstGeom prst="rect">
              <a:avLst/>
            </a:prstGeom>
            <a:grpFill/>
            <a:ln w="12700" cap="rnd">
              <a:solidFill>
                <a:schemeClr val="bg1"/>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10" name="Oval 461"/>
            <p:cNvSpPr>
              <a:spLocks noChangeArrowheads="1"/>
            </p:cNvSpPr>
            <p:nvPr/>
          </p:nvSpPr>
          <p:spPr bwMode="auto">
            <a:xfrm>
              <a:off x="2732038" y="3183421"/>
              <a:ext cx="66824" cy="66824"/>
            </a:xfrm>
            <a:prstGeom prst="ellipse">
              <a:avLst/>
            </a:prstGeom>
            <a:grpFill/>
            <a:ln w="12700" cap="rnd">
              <a:solidFill>
                <a:schemeClr val="bg1"/>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11" name="Oval 462"/>
            <p:cNvSpPr>
              <a:spLocks noChangeArrowheads="1"/>
            </p:cNvSpPr>
            <p:nvPr/>
          </p:nvSpPr>
          <p:spPr bwMode="auto">
            <a:xfrm>
              <a:off x="2745474" y="3196856"/>
              <a:ext cx="39953" cy="39953"/>
            </a:xfrm>
            <a:prstGeom prst="ellipse">
              <a:avLst/>
            </a:prstGeom>
            <a:grpFill/>
            <a:ln w="12700" cap="rnd">
              <a:solidFill>
                <a:schemeClr val="bg1"/>
              </a:solidFill>
              <a:prstDash val="solid"/>
              <a:miter lim="800000"/>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212" name="组合 61"/>
          <p:cNvGrpSpPr/>
          <p:nvPr/>
        </p:nvGrpSpPr>
        <p:grpSpPr>
          <a:xfrm>
            <a:off x="1329968" y="3757803"/>
            <a:ext cx="144016" cy="158659"/>
            <a:chOff x="10534650" y="3738563"/>
            <a:chExt cx="1420813" cy="1565275"/>
          </a:xfrm>
          <a:solidFill>
            <a:srgbClr val="07AFC2"/>
          </a:solidFill>
        </p:grpSpPr>
        <p:sp>
          <p:nvSpPr>
            <p:cNvPr id="213" name="Freeform 5"/>
            <p:cNvSpPr>
              <a:spLocks noEditPoints="1"/>
            </p:cNvSpPr>
            <p:nvPr/>
          </p:nvSpPr>
          <p:spPr bwMode="auto">
            <a:xfrm>
              <a:off x="10720388" y="3738563"/>
              <a:ext cx="1042988" cy="1042988"/>
            </a:xfrm>
            <a:custGeom>
              <a:avLst/>
              <a:gdLst>
                <a:gd name="T0" fmla="*/ 231 w 657"/>
                <a:gd name="T1" fmla="*/ 15 h 657"/>
                <a:gd name="T2" fmla="*/ 97 w 657"/>
                <a:gd name="T3" fmla="*/ 97 h 657"/>
                <a:gd name="T4" fmla="*/ 15 w 657"/>
                <a:gd name="T5" fmla="*/ 231 h 657"/>
                <a:gd name="T6" fmla="*/ 3 w 657"/>
                <a:gd name="T7" fmla="*/ 362 h 657"/>
                <a:gd name="T8" fmla="*/ 56 w 657"/>
                <a:gd name="T9" fmla="*/ 513 h 657"/>
                <a:gd name="T10" fmla="*/ 173 w 657"/>
                <a:gd name="T11" fmla="*/ 617 h 657"/>
                <a:gd name="T12" fmla="*/ 330 w 657"/>
                <a:gd name="T13" fmla="*/ 657 h 657"/>
                <a:gd name="T14" fmla="*/ 457 w 657"/>
                <a:gd name="T15" fmla="*/ 632 h 657"/>
                <a:gd name="T16" fmla="*/ 583 w 657"/>
                <a:gd name="T17" fmla="*/ 537 h 657"/>
                <a:gd name="T18" fmla="*/ 651 w 657"/>
                <a:gd name="T19" fmla="*/ 395 h 657"/>
                <a:gd name="T20" fmla="*/ 651 w 657"/>
                <a:gd name="T21" fmla="*/ 262 h 657"/>
                <a:gd name="T22" fmla="*/ 583 w 657"/>
                <a:gd name="T23" fmla="*/ 120 h 657"/>
                <a:gd name="T24" fmla="*/ 457 w 657"/>
                <a:gd name="T25" fmla="*/ 25 h 657"/>
                <a:gd name="T26" fmla="*/ 330 w 657"/>
                <a:gd name="T27" fmla="*/ 0 h 657"/>
                <a:gd name="T28" fmla="*/ 453 w 657"/>
                <a:gd name="T29" fmla="*/ 502 h 657"/>
                <a:gd name="T30" fmla="*/ 406 w 657"/>
                <a:gd name="T31" fmla="*/ 578 h 657"/>
                <a:gd name="T32" fmla="*/ 204 w 657"/>
                <a:gd name="T33" fmla="*/ 502 h 657"/>
                <a:gd name="T34" fmla="*/ 286 w 657"/>
                <a:gd name="T35" fmla="*/ 605 h 657"/>
                <a:gd name="T36" fmla="*/ 231 w 657"/>
                <a:gd name="T37" fmla="*/ 552 h 657"/>
                <a:gd name="T38" fmla="*/ 140 w 657"/>
                <a:gd name="T39" fmla="*/ 348 h 657"/>
                <a:gd name="T40" fmla="*/ 159 w 657"/>
                <a:gd name="T41" fmla="*/ 471 h 657"/>
                <a:gd name="T42" fmla="*/ 54 w 657"/>
                <a:gd name="T43" fmla="*/ 381 h 657"/>
                <a:gd name="T44" fmla="*/ 313 w 657"/>
                <a:gd name="T45" fmla="*/ 48 h 657"/>
                <a:gd name="T46" fmla="*/ 229 w 657"/>
                <a:gd name="T47" fmla="*/ 107 h 657"/>
                <a:gd name="T48" fmla="*/ 286 w 657"/>
                <a:gd name="T49" fmla="*/ 52 h 657"/>
                <a:gd name="T50" fmla="*/ 344 w 657"/>
                <a:gd name="T51" fmla="*/ 48 h 657"/>
                <a:gd name="T52" fmla="*/ 408 w 657"/>
                <a:gd name="T53" fmla="*/ 79 h 657"/>
                <a:gd name="T54" fmla="*/ 455 w 657"/>
                <a:gd name="T55" fmla="*/ 159 h 657"/>
                <a:gd name="T56" fmla="*/ 484 w 657"/>
                <a:gd name="T57" fmla="*/ 282 h 657"/>
                <a:gd name="T58" fmla="*/ 313 w 657"/>
                <a:gd name="T59" fmla="*/ 190 h 657"/>
                <a:gd name="T60" fmla="*/ 177 w 657"/>
                <a:gd name="T61" fmla="*/ 251 h 657"/>
                <a:gd name="T62" fmla="*/ 48 w 657"/>
                <a:gd name="T63" fmla="*/ 317 h 657"/>
                <a:gd name="T64" fmla="*/ 85 w 657"/>
                <a:gd name="T65" fmla="*/ 190 h 657"/>
                <a:gd name="T66" fmla="*/ 140 w 657"/>
                <a:gd name="T67" fmla="*/ 282 h 657"/>
                <a:gd name="T68" fmla="*/ 313 w 657"/>
                <a:gd name="T69" fmla="*/ 471 h 657"/>
                <a:gd name="T70" fmla="*/ 173 w 657"/>
                <a:gd name="T71" fmla="*/ 381 h 657"/>
                <a:gd name="T72" fmla="*/ 486 w 657"/>
                <a:gd name="T73" fmla="*/ 348 h 657"/>
                <a:gd name="T74" fmla="*/ 465 w 657"/>
                <a:gd name="T75" fmla="*/ 471 h 657"/>
                <a:gd name="T76" fmla="*/ 605 w 657"/>
                <a:gd name="T77" fmla="*/ 381 h 657"/>
                <a:gd name="T78" fmla="*/ 498 w 657"/>
                <a:gd name="T79" fmla="*/ 471 h 657"/>
                <a:gd name="T80" fmla="*/ 519 w 657"/>
                <a:gd name="T81" fmla="*/ 348 h 657"/>
                <a:gd name="T82" fmla="*/ 507 w 657"/>
                <a:gd name="T83" fmla="*/ 220 h 657"/>
                <a:gd name="T84" fmla="*/ 599 w 657"/>
                <a:gd name="T85" fmla="*/ 249 h 657"/>
                <a:gd name="T86" fmla="*/ 490 w 657"/>
                <a:gd name="T87" fmla="*/ 159 h 657"/>
                <a:gd name="T88" fmla="*/ 445 w 657"/>
                <a:gd name="T89" fmla="*/ 72 h 657"/>
                <a:gd name="T90" fmla="*/ 552 w 657"/>
                <a:gd name="T91" fmla="*/ 159 h 657"/>
                <a:gd name="T92" fmla="*/ 188 w 657"/>
                <a:gd name="T93" fmla="*/ 111 h 657"/>
                <a:gd name="T94" fmla="*/ 128 w 657"/>
                <a:gd name="T95" fmla="*/ 132 h 657"/>
                <a:gd name="T96" fmla="*/ 110 w 657"/>
                <a:gd name="T97" fmla="*/ 502 h 657"/>
                <a:gd name="T98" fmla="*/ 202 w 657"/>
                <a:gd name="T99" fmla="*/ 566 h 657"/>
                <a:gd name="T100" fmla="*/ 130 w 657"/>
                <a:gd name="T101" fmla="*/ 527 h 657"/>
                <a:gd name="T102" fmla="*/ 457 w 657"/>
                <a:gd name="T103" fmla="*/ 566 h 657"/>
                <a:gd name="T104" fmla="*/ 550 w 657"/>
                <a:gd name="T105" fmla="*/ 502 h 657"/>
                <a:gd name="T106" fmla="*/ 445 w 657"/>
                <a:gd name="T107" fmla="*/ 58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30" y="0"/>
                  </a:moveTo>
                  <a:lnTo>
                    <a:pt x="330" y="0"/>
                  </a:lnTo>
                  <a:lnTo>
                    <a:pt x="295" y="2"/>
                  </a:lnTo>
                  <a:lnTo>
                    <a:pt x="264" y="7"/>
                  </a:lnTo>
                  <a:lnTo>
                    <a:pt x="231" y="15"/>
                  </a:lnTo>
                  <a:lnTo>
                    <a:pt x="202" y="25"/>
                  </a:lnTo>
                  <a:lnTo>
                    <a:pt x="173" y="40"/>
                  </a:lnTo>
                  <a:lnTo>
                    <a:pt x="144" y="56"/>
                  </a:lnTo>
                  <a:lnTo>
                    <a:pt x="120" y="74"/>
                  </a:lnTo>
                  <a:lnTo>
                    <a:pt x="97" y="97"/>
                  </a:lnTo>
                  <a:lnTo>
                    <a:pt x="75" y="120"/>
                  </a:lnTo>
                  <a:lnTo>
                    <a:pt x="56" y="144"/>
                  </a:lnTo>
                  <a:lnTo>
                    <a:pt x="40" y="171"/>
                  </a:lnTo>
                  <a:lnTo>
                    <a:pt x="27" y="200"/>
                  </a:lnTo>
                  <a:lnTo>
                    <a:pt x="15" y="231"/>
                  </a:lnTo>
                  <a:lnTo>
                    <a:pt x="7" y="262"/>
                  </a:lnTo>
                  <a:lnTo>
                    <a:pt x="3" y="295"/>
                  </a:lnTo>
                  <a:lnTo>
                    <a:pt x="0" y="330"/>
                  </a:lnTo>
                  <a:lnTo>
                    <a:pt x="0" y="330"/>
                  </a:lnTo>
                  <a:lnTo>
                    <a:pt x="3" y="362"/>
                  </a:lnTo>
                  <a:lnTo>
                    <a:pt x="7" y="395"/>
                  </a:lnTo>
                  <a:lnTo>
                    <a:pt x="15" y="426"/>
                  </a:lnTo>
                  <a:lnTo>
                    <a:pt x="27" y="457"/>
                  </a:lnTo>
                  <a:lnTo>
                    <a:pt x="40" y="486"/>
                  </a:lnTo>
                  <a:lnTo>
                    <a:pt x="56" y="513"/>
                  </a:lnTo>
                  <a:lnTo>
                    <a:pt x="75" y="537"/>
                  </a:lnTo>
                  <a:lnTo>
                    <a:pt x="97" y="560"/>
                  </a:lnTo>
                  <a:lnTo>
                    <a:pt x="120" y="582"/>
                  </a:lnTo>
                  <a:lnTo>
                    <a:pt x="144" y="601"/>
                  </a:lnTo>
                  <a:lnTo>
                    <a:pt x="173" y="617"/>
                  </a:lnTo>
                  <a:lnTo>
                    <a:pt x="202" y="632"/>
                  </a:lnTo>
                  <a:lnTo>
                    <a:pt x="231" y="642"/>
                  </a:lnTo>
                  <a:lnTo>
                    <a:pt x="264" y="650"/>
                  </a:lnTo>
                  <a:lnTo>
                    <a:pt x="295" y="654"/>
                  </a:lnTo>
                  <a:lnTo>
                    <a:pt x="330" y="657"/>
                  </a:lnTo>
                  <a:lnTo>
                    <a:pt x="330" y="657"/>
                  </a:lnTo>
                  <a:lnTo>
                    <a:pt x="363" y="654"/>
                  </a:lnTo>
                  <a:lnTo>
                    <a:pt x="395" y="650"/>
                  </a:lnTo>
                  <a:lnTo>
                    <a:pt x="426" y="642"/>
                  </a:lnTo>
                  <a:lnTo>
                    <a:pt x="457" y="632"/>
                  </a:lnTo>
                  <a:lnTo>
                    <a:pt x="486" y="617"/>
                  </a:lnTo>
                  <a:lnTo>
                    <a:pt x="513" y="601"/>
                  </a:lnTo>
                  <a:lnTo>
                    <a:pt x="537" y="582"/>
                  </a:lnTo>
                  <a:lnTo>
                    <a:pt x="562" y="560"/>
                  </a:lnTo>
                  <a:lnTo>
                    <a:pt x="583" y="537"/>
                  </a:lnTo>
                  <a:lnTo>
                    <a:pt x="601" y="513"/>
                  </a:lnTo>
                  <a:lnTo>
                    <a:pt x="618" y="486"/>
                  </a:lnTo>
                  <a:lnTo>
                    <a:pt x="632" y="457"/>
                  </a:lnTo>
                  <a:lnTo>
                    <a:pt x="642" y="426"/>
                  </a:lnTo>
                  <a:lnTo>
                    <a:pt x="651" y="395"/>
                  </a:lnTo>
                  <a:lnTo>
                    <a:pt x="657" y="362"/>
                  </a:lnTo>
                  <a:lnTo>
                    <a:pt x="657" y="330"/>
                  </a:lnTo>
                  <a:lnTo>
                    <a:pt x="657" y="330"/>
                  </a:lnTo>
                  <a:lnTo>
                    <a:pt x="657" y="295"/>
                  </a:lnTo>
                  <a:lnTo>
                    <a:pt x="651" y="262"/>
                  </a:lnTo>
                  <a:lnTo>
                    <a:pt x="642" y="231"/>
                  </a:lnTo>
                  <a:lnTo>
                    <a:pt x="632" y="200"/>
                  </a:lnTo>
                  <a:lnTo>
                    <a:pt x="618" y="171"/>
                  </a:lnTo>
                  <a:lnTo>
                    <a:pt x="601" y="144"/>
                  </a:lnTo>
                  <a:lnTo>
                    <a:pt x="583" y="120"/>
                  </a:lnTo>
                  <a:lnTo>
                    <a:pt x="562" y="97"/>
                  </a:lnTo>
                  <a:lnTo>
                    <a:pt x="537" y="74"/>
                  </a:lnTo>
                  <a:lnTo>
                    <a:pt x="513" y="56"/>
                  </a:lnTo>
                  <a:lnTo>
                    <a:pt x="486" y="40"/>
                  </a:lnTo>
                  <a:lnTo>
                    <a:pt x="457" y="25"/>
                  </a:lnTo>
                  <a:lnTo>
                    <a:pt x="426" y="15"/>
                  </a:lnTo>
                  <a:lnTo>
                    <a:pt x="395" y="7"/>
                  </a:lnTo>
                  <a:lnTo>
                    <a:pt x="363" y="2"/>
                  </a:lnTo>
                  <a:lnTo>
                    <a:pt x="330" y="0"/>
                  </a:lnTo>
                  <a:lnTo>
                    <a:pt x="330" y="0"/>
                  </a:lnTo>
                  <a:close/>
                  <a:moveTo>
                    <a:pt x="371" y="605"/>
                  </a:moveTo>
                  <a:lnTo>
                    <a:pt x="371" y="605"/>
                  </a:lnTo>
                  <a:lnTo>
                    <a:pt x="344" y="609"/>
                  </a:lnTo>
                  <a:lnTo>
                    <a:pt x="344" y="502"/>
                  </a:lnTo>
                  <a:lnTo>
                    <a:pt x="453" y="502"/>
                  </a:lnTo>
                  <a:lnTo>
                    <a:pt x="453" y="502"/>
                  </a:lnTo>
                  <a:lnTo>
                    <a:pt x="437" y="537"/>
                  </a:lnTo>
                  <a:lnTo>
                    <a:pt x="428" y="552"/>
                  </a:lnTo>
                  <a:lnTo>
                    <a:pt x="418" y="566"/>
                  </a:lnTo>
                  <a:lnTo>
                    <a:pt x="406" y="578"/>
                  </a:lnTo>
                  <a:lnTo>
                    <a:pt x="395" y="589"/>
                  </a:lnTo>
                  <a:lnTo>
                    <a:pt x="383" y="599"/>
                  </a:lnTo>
                  <a:lnTo>
                    <a:pt x="371" y="605"/>
                  </a:lnTo>
                  <a:lnTo>
                    <a:pt x="371" y="605"/>
                  </a:lnTo>
                  <a:close/>
                  <a:moveTo>
                    <a:pt x="204" y="502"/>
                  </a:moveTo>
                  <a:lnTo>
                    <a:pt x="313" y="502"/>
                  </a:lnTo>
                  <a:lnTo>
                    <a:pt x="313" y="609"/>
                  </a:lnTo>
                  <a:lnTo>
                    <a:pt x="313" y="609"/>
                  </a:lnTo>
                  <a:lnTo>
                    <a:pt x="286" y="605"/>
                  </a:lnTo>
                  <a:lnTo>
                    <a:pt x="286" y="605"/>
                  </a:lnTo>
                  <a:lnTo>
                    <a:pt x="274" y="599"/>
                  </a:lnTo>
                  <a:lnTo>
                    <a:pt x="262" y="589"/>
                  </a:lnTo>
                  <a:lnTo>
                    <a:pt x="251" y="578"/>
                  </a:lnTo>
                  <a:lnTo>
                    <a:pt x="241" y="566"/>
                  </a:lnTo>
                  <a:lnTo>
                    <a:pt x="231" y="552"/>
                  </a:lnTo>
                  <a:lnTo>
                    <a:pt x="221" y="537"/>
                  </a:lnTo>
                  <a:lnTo>
                    <a:pt x="204" y="502"/>
                  </a:lnTo>
                  <a:lnTo>
                    <a:pt x="204" y="502"/>
                  </a:lnTo>
                  <a:close/>
                  <a:moveTo>
                    <a:pt x="48" y="348"/>
                  </a:moveTo>
                  <a:lnTo>
                    <a:pt x="140" y="348"/>
                  </a:lnTo>
                  <a:lnTo>
                    <a:pt x="140" y="348"/>
                  </a:lnTo>
                  <a:lnTo>
                    <a:pt x="142" y="381"/>
                  </a:lnTo>
                  <a:lnTo>
                    <a:pt x="147" y="412"/>
                  </a:lnTo>
                  <a:lnTo>
                    <a:pt x="151" y="443"/>
                  </a:lnTo>
                  <a:lnTo>
                    <a:pt x="159" y="471"/>
                  </a:lnTo>
                  <a:lnTo>
                    <a:pt x="87" y="471"/>
                  </a:lnTo>
                  <a:lnTo>
                    <a:pt x="87" y="471"/>
                  </a:lnTo>
                  <a:lnTo>
                    <a:pt x="72" y="443"/>
                  </a:lnTo>
                  <a:lnTo>
                    <a:pt x="60" y="412"/>
                  </a:lnTo>
                  <a:lnTo>
                    <a:pt x="54" y="381"/>
                  </a:lnTo>
                  <a:lnTo>
                    <a:pt x="48" y="348"/>
                  </a:lnTo>
                  <a:lnTo>
                    <a:pt x="48" y="348"/>
                  </a:lnTo>
                  <a:close/>
                  <a:moveTo>
                    <a:pt x="286" y="52"/>
                  </a:moveTo>
                  <a:lnTo>
                    <a:pt x="286" y="52"/>
                  </a:lnTo>
                  <a:lnTo>
                    <a:pt x="313" y="48"/>
                  </a:lnTo>
                  <a:lnTo>
                    <a:pt x="313" y="159"/>
                  </a:lnTo>
                  <a:lnTo>
                    <a:pt x="202" y="159"/>
                  </a:lnTo>
                  <a:lnTo>
                    <a:pt x="202" y="159"/>
                  </a:lnTo>
                  <a:lnTo>
                    <a:pt x="219" y="124"/>
                  </a:lnTo>
                  <a:lnTo>
                    <a:pt x="229" y="107"/>
                  </a:lnTo>
                  <a:lnTo>
                    <a:pt x="239" y="93"/>
                  </a:lnTo>
                  <a:lnTo>
                    <a:pt x="249" y="79"/>
                  </a:lnTo>
                  <a:lnTo>
                    <a:pt x="262" y="68"/>
                  </a:lnTo>
                  <a:lnTo>
                    <a:pt x="274" y="58"/>
                  </a:lnTo>
                  <a:lnTo>
                    <a:pt x="286" y="52"/>
                  </a:lnTo>
                  <a:lnTo>
                    <a:pt x="286" y="52"/>
                  </a:lnTo>
                  <a:close/>
                  <a:moveTo>
                    <a:pt x="455" y="159"/>
                  </a:moveTo>
                  <a:lnTo>
                    <a:pt x="344" y="159"/>
                  </a:lnTo>
                  <a:lnTo>
                    <a:pt x="344" y="48"/>
                  </a:lnTo>
                  <a:lnTo>
                    <a:pt x="344" y="48"/>
                  </a:lnTo>
                  <a:lnTo>
                    <a:pt x="371" y="52"/>
                  </a:lnTo>
                  <a:lnTo>
                    <a:pt x="371" y="52"/>
                  </a:lnTo>
                  <a:lnTo>
                    <a:pt x="383" y="58"/>
                  </a:lnTo>
                  <a:lnTo>
                    <a:pt x="395" y="68"/>
                  </a:lnTo>
                  <a:lnTo>
                    <a:pt x="408" y="79"/>
                  </a:lnTo>
                  <a:lnTo>
                    <a:pt x="418" y="93"/>
                  </a:lnTo>
                  <a:lnTo>
                    <a:pt x="428" y="107"/>
                  </a:lnTo>
                  <a:lnTo>
                    <a:pt x="439" y="124"/>
                  </a:lnTo>
                  <a:lnTo>
                    <a:pt x="455" y="159"/>
                  </a:lnTo>
                  <a:lnTo>
                    <a:pt x="455" y="159"/>
                  </a:lnTo>
                  <a:close/>
                  <a:moveTo>
                    <a:pt x="467" y="190"/>
                  </a:moveTo>
                  <a:lnTo>
                    <a:pt x="467" y="190"/>
                  </a:lnTo>
                  <a:lnTo>
                    <a:pt x="476" y="220"/>
                  </a:lnTo>
                  <a:lnTo>
                    <a:pt x="480" y="251"/>
                  </a:lnTo>
                  <a:lnTo>
                    <a:pt x="484" y="282"/>
                  </a:lnTo>
                  <a:lnTo>
                    <a:pt x="486" y="317"/>
                  </a:lnTo>
                  <a:lnTo>
                    <a:pt x="344" y="317"/>
                  </a:lnTo>
                  <a:lnTo>
                    <a:pt x="344" y="190"/>
                  </a:lnTo>
                  <a:lnTo>
                    <a:pt x="467" y="190"/>
                  </a:lnTo>
                  <a:close/>
                  <a:moveTo>
                    <a:pt x="313" y="190"/>
                  </a:moveTo>
                  <a:lnTo>
                    <a:pt x="313" y="317"/>
                  </a:lnTo>
                  <a:lnTo>
                    <a:pt x="171" y="317"/>
                  </a:lnTo>
                  <a:lnTo>
                    <a:pt x="171" y="317"/>
                  </a:lnTo>
                  <a:lnTo>
                    <a:pt x="173" y="282"/>
                  </a:lnTo>
                  <a:lnTo>
                    <a:pt x="177" y="251"/>
                  </a:lnTo>
                  <a:lnTo>
                    <a:pt x="184" y="220"/>
                  </a:lnTo>
                  <a:lnTo>
                    <a:pt x="192" y="190"/>
                  </a:lnTo>
                  <a:lnTo>
                    <a:pt x="313" y="190"/>
                  </a:lnTo>
                  <a:close/>
                  <a:moveTo>
                    <a:pt x="140" y="317"/>
                  </a:moveTo>
                  <a:lnTo>
                    <a:pt x="48" y="317"/>
                  </a:lnTo>
                  <a:lnTo>
                    <a:pt x="48" y="317"/>
                  </a:lnTo>
                  <a:lnTo>
                    <a:pt x="52" y="282"/>
                  </a:lnTo>
                  <a:lnTo>
                    <a:pt x="60" y="249"/>
                  </a:lnTo>
                  <a:lnTo>
                    <a:pt x="70" y="218"/>
                  </a:lnTo>
                  <a:lnTo>
                    <a:pt x="85" y="190"/>
                  </a:lnTo>
                  <a:lnTo>
                    <a:pt x="157" y="190"/>
                  </a:lnTo>
                  <a:lnTo>
                    <a:pt x="157" y="190"/>
                  </a:lnTo>
                  <a:lnTo>
                    <a:pt x="151" y="220"/>
                  </a:lnTo>
                  <a:lnTo>
                    <a:pt x="144" y="251"/>
                  </a:lnTo>
                  <a:lnTo>
                    <a:pt x="140" y="282"/>
                  </a:lnTo>
                  <a:lnTo>
                    <a:pt x="140" y="317"/>
                  </a:lnTo>
                  <a:lnTo>
                    <a:pt x="140" y="317"/>
                  </a:lnTo>
                  <a:close/>
                  <a:moveTo>
                    <a:pt x="171" y="348"/>
                  </a:moveTo>
                  <a:lnTo>
                    <a:pt x="313" y="348"/>
                  </a:lnTo>
                  <a:lnTo>
                    <a:pt x="313" y="471"/>
                  </a:lnTo>
                  <a:lnTo>
                    <a:pt x="192" y="471"/>
                  </a:lnTo>
                  <a:lnTo>
                    <a:pt x="192" y="471"/>
                  </a:lnTo>
                  <a:lnTo>
                    <a:pt x="184" y="443"/>
                  </a:lnTo>
                  <a:lnTo>
                    <a:pt x="177" y="412"/>
                  </a:lnTo>
                  <a:lnTo>
                    <a:pt x="173" y="381"/>
                  </a:lnTo>
                  <a:lnTo>
                    <a:pt x="171" y="348"/>
                  </a:lnTo>
                  <a:lnTo>
                    <a:pt x="171" y="348"/>
                  </a:lnTo>
                  <a:close/>
                  <a:moveTo>
                    <a:pt x="344" y="471"/>
                  </a:moveTo>
                  <a:lnTo>
                    <a:pt x="344" y="348"/>
                  </a:lnTo>
                  <a:lnTo>
                    <a:pt x="486" y="348"/>
                  </a:lnTo>
                  <a:lnTo>
                    <a:pt x="486" y="348"/>
                  </a:lnTo>
                  <a:lnTo>
                    <a:pt x="484" y="381"/>
                  </a:lnTo>
                  <a:lnTo>
                    <a:pt x="480" y="412"/>
                  </a:lnTo>
                  <a:lnTo>
                    <a:pt x="474" y="443"/>
                  </a:lnTo>
                  <a:lnTo>
                    <a:pt x="465" y="471"/>
                  </a:lnTo>
                  <a:lnTo>
                    <a:pt x="344" y="471"/>
                  </a:lnTo>
                  <a:close/>
                  <a:moveTo>
                    <a:pt x="519" y="348"/>
                  </a:moveTo>
                  <a:lnTo>
                    <a:pt x="609" y="348"/>
                  </a:lnTo>
                  <a:lnTo>
                    <a:pt x="609" y="348"/>
                  </a:lnTo>
                  <a:lnTo>
                    <a:pt x="605" y="381"/>
                  </a:lnTo>
                  <a:lnTo>
                    <a:pt x="597" y="412"/>
                  </a:lnTo>
                  <a:lnTo>
                    <a:pt x="585" y="443"/>
                  </a:lnTo>
                  <a:lnTo>
                    <a:pt x="570" y="471"/>
                  </a:lnTo>
                  <a:lnTo>
                    <a:pt x="498" y="471"/>
                  </a:lnTo>
                  <a:lnTo>
                    <a:pt x="498" y="471"/>
                  </a:lnTo>
                  <a:lnTo>
                    <a:pt x="507" y="443"/>
                  </a:lnTo>
                  <a:lnTo>
                    <a:pt x="513" y="412"/>
                  </a:lnTo>
                  <a:lnTo>
                    <a:pt x="517" y="381"/>
                  </a:lnTo>
                  <a:lnTo>
                    <a:pt x="519" y="348"/>
                  </a:lnTo>
                  <a:lnTo>
                    <a:pt x="519" y="348"/>
                  </a:lnTo>
                  <a:close/>
                  <a:moveTo>
                    <a:pt x="519" y="317"/>
                  </a:moveTo>
                  <a:lnTo>
                    <a:pt x="519" y="317"/>
                  </a:lnTo>
                  <a:lnTo>
                    <a:pt x="517" y="282"/>
                  </a:lnTo>
                  <a:lnTo>
                    <a:pt x="513" y="251"/>
                  </a:lnTo>
                  <a:lnTo>
                    <a:pt x="507" y="220"/>
                  </a:lnTo>
                  <a:lnTo>
                    <a:pt x="500" y="190"/>
                  </a:lnTo>
                  <a:lnTo>
                    <a:pt x="572" y="190"/>
                  </a:lnTo>
                  <a:lnTo>
                    <a:pt x="572" y="190"/>
                  </a:lnTo>
                  <a:lnTo>
                    <a:pt x="587" y="218"/>
                  </a:lnTo>
                  <a:lnTo>
                    <a:pt x="599" y="249"/>
                  </a:lnTo>
                  <a:lnTo>
                    <a:pt x="605" y="282"/>
                  </a:lnTo>
                  <a:lnTo>
                    <a:pt x="609" y="317"/>
                  </a:lnTo>
                  <a:lnTo>
                    <a:pt x="519" y="317"/>
                  </a:lnTo>
                  <a:close/>
                  <a:moveTo>
                    <a:pt x="552" y="159"/>
                  </a:moveTo>
                  <a:lnTo>
                    <a:pt x="490" y="159"/>
                  </a:lnTo>
                  <a:lnTo>
                    <a:pt x="490" y="159"/>
                  </a:lnTo>
                  <a:lnTo>
                    <a:pt x="480" y="134"/>
                  </a:lnTo>
                  <a:lnTo>
                    <a:pt x="470" y="111"/>
                  </a:lnTo>
                  <a:lnTo>
                    <a:pt x="457" y="91"/>
                  </a:lnTo>
                  <a:lnTo>
                    <a:pt x="445" y="72"/>
                  </a:lnTo>
                  <a:lnTo>
                    <a:pt x="445" y="72"/>
                  </a:lnTo>
                  <a:lnTo>
                    <a:pt x="476" y="89"/>
                  </a:lnTo>
                  <a:lnTo>
                    <a:pt x="504" y="109"/>
                  </a:lnTo>
                  <a:lnTo>
                    <a:pt x="529" y="132"/>
                  </a:lnTo>
                  <a:lnTo>
                    <a:pt x="552" y="159"/>
                  </a:lnTo>
                  <a:lnTo>
                    <a:pt x="552" y="159"/>
                  </a:lnTo>
                  <a:close/>
                  <a:moveTo>
                    <a:pt x="214" y="72"/>
                  </a:moveTo>
                  <a:lnTo>
                    <a:pt x="214" y="72"/>
                  </a:lnTo>
                  <a:lnTo>
                    <a:pt x="200" y="91"/>
                  </a:lnTo>
                  <a:lnTo>
                    <a:pt x="188" y="111"/>
                  </a:lnTo>
                  <a:lnTo>
                    <a:pt x="177" y="134"/>
                  </a:lnTo>
                  <a:lnTo>
                    <a:pt x="167" y="159"/>
                  </a:lnTo>
                  <a:lnTo>
                    <a:pt x="105" y="159"/>
                  </a:lnTo>
                  <a:lnTo>
                    <a:pt x="105" y="159"/>
                  </a:lnTo>
                  <a:lnTo>
                    <a:pt x="128" y="132"/>
                  </a:lnTo>
                  <a:lnTo>
                    <a:pt x="155" y="109"/>
                  </a:lnTo>
                  <a:lnTo>
                    <a:pt x="184" y="89"/>
                  </a:lnTo>
                  <a:lnTo>
                    <a:pt x="214" y="72"/>
                  </a:lnTo>
                  <a:lnTo>
                    <a:pt x="214" y="72"/>
                  </a:lnTo>
                  <a:close/>
                  <a:moveTo>
                    <a:pt x="110" y="502"/>
                  </a:moveTo>
                  <a:lnTo>
                    <a:pt x="169" y="502"/>
                  </a:lnTo>
                  <a:lnTo>
                    <a:pt x="169" y="502"/>
                  </a:lnTo>
                  <a:lnTo>
                    <a:pt x="179" y="525"/>
                  </a:lnTo>
                  <a:lnTo>
                    <a:pt x="190" y="548"/>
                  </a:lnTo>
                  <a:lnTo>
                    <a:pt x="202" y="566"/>
                  </a:lnTo>
                  <a:lnTo>
                    <a:pt x="214" y="585"/>
                  </a:lnTo>
                  <a:lnTo>
                    <a:pt x="214" y="585"/>
                  </a:lnTo>
                  <a:lnTo>
                    <a:pt x="184" y="568"/>
                  </a:lnTo>
                  <a:lnTo>
                    <a:pt x="157" y="550"/>
                  </a:lnTo>
                  <a:lnTo>
                    <a:pt x="130" y="527"/>
                  </a:lnTo>
                  <a:lnTo>
                    <a:pt x="110" y="502"/>
                  </a:lnTo>
                  <a:lnTo>
                    <a:pt x="110" y="502"/>
                  </a:lnTo>
                  <a:close/>
                  <a:moveTo>
                    <a:pt x="445" y="585"/>
                  </a:moveTo>
                  <a:lnTo>
                    <a:pt x="445" y="585"/>
                  </a:lnTo>
                  <a:lnTo>
                    <a:pt x="457" y="566"/>
                  </a:lnTo>
                  <a:lnTo>
                    <a:pt x="470" y="548"/>
                  </a:lnTo>
                  <a:lnTo>
                    <a:pt x="480" y="525"/>
                  </a:lnTo>
                  <a:lnTo>
                    <a:pt x="488" y="502"/>
                  </a:lnTo>
                  <a:lnTo>
                    <a:pt x="550" y="502"/>
                  </a:lnTo>
                  <a:lnTo>
                    <a:pt x="550" y="502"/>
                  </a:lnTo>
                  <a:lnTo>
                    <a:pt x="527" y="527"/>
                  </a:lnTo>
                  <a:lnTo>
                    <a:pt x="502" y="550"/>
                  </a:lnTo>
                  <a:lnTo>
                    <a:pt x="474" y="568"/>
                  </a:lnTo>
                  <a:lnTo>
                    <a:pt x="445" y="585"/>
                  </a:lnTo>
                  <a:lnTo>
                    <a:pt x="445" y="585"/>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14" name="Freeform 6"/>
            <p:cNvSpPr/>
            <p:nvPr/>
          </p:nvSpPr>
          <p:spPr bwMode="auto">
            <a:xfrm>
              <a:off x="10998200" y="5051426"/>
              <a:ext cx="3175" cy="9525"/>
            </a:xfrm>
            <a:custGeom>
              <a:avLst/>
              <a:gdLst>
                <a:gd name="T0" fmla="*/ 2 w 2"/>
                <a:gd name="T1" fmla="*/ 6 h 6"/>
                <a:gd name="T2" fmla="*/ 2 w 2"/>
                <a:gd name="T3" fmla="*/ 4 h 6"/>
                <a:gd name="T4" fmla="*/ 2 w 2"/>
                <a:gd name="T5" fmla="*/ 4 h 6"/>
                <a:gd name="T6" fmla="*/ 2 w 2"/>
                <a:gd name="T7" fmla="*/ 4 h 6"/>
                <a:gd name="T8" fmla="*/ 2 w 2"/>
                <a:gd name="T9" fmla="*/ 4 h 6"/>
                <a:gd name="T10" fmla="*/ 0 w 2"/>
                <a:gd name="T11" fmla="*/ 0 h 6"/>
                <a:gd name="T12" fmla="*/ 0 w 2"/>
                <a:gd name="T13" fmla="*/ 0 h 6"/>
                <a:gd name="T14" fmla="*/ 0 w 2"/>
                <a:gd name="T15" fmla="*/ 0 h 6"/>
                <a:gd name="T16" fmla="*/ 0 w 2"/>
                <a:gd name="T17" fmla="*/ 4 h 6"/>
                <a:gd name="T18" fmla="*/ 0 w 2"/>
                <a:gd name="T19" fmla="*/ 4 h 6"/>
                <a:gd name="T20" fmla="*/ 2 w 2"/>
                <a:gd name="T21" fmla="*/ 6 h 6"/>
                <a:gd name="T22" fmla="*/ 2 w 2"/>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6">
                  <a:moveTo>
                    <a:pt x="2" y="6"/>
                  </a:moveTo>
                  <a:lnTo>
                    <a:pt x="2" y="4"/>
                  </a:lnTo>
                  <a:lnTo>
                    <a:pt x="2" y="4"/>
                  </a:lnTo>
                  <a:lnTo>
                    <a:pt x="2" y="4"/>
                  </a:lnTo>
                  <a:lnTo>
                    <a:pt x="2" y="4"/>
                  </a:lnTo>
                  <a:lnTo>
                    <a:pt x="0" y="0"/>
                  </a:lnTo>
                  <a:lnTo>
                    <a:pt x="0" y="0"/>
                  </a:lnTo>
                  <a:lnTo>
                    <a:pt x="0" y="0"/>
                  </a:lnTo>
                  <a:lnTo>
                    <a:pt x="0" y="4"/>
                  </a:lnTo>
                  <a:lnTo>
                    <a:pt x="0" y="4"/>
                  </a:lnTo>
                  <a:lnTo>
                    <a:pt x="2" y="6"/>
                  </a:lnTo>
                  <a:lnTo>
                    <a:pt x="2" y="6"/>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15" name="Freeform 7"/>
            <p:cNvSpPr/>
            <p:nvPr/>
          </p:nvSpPr>
          <p:spPr bwMode="auto">
            <a:xfrm>
              <a:off x="10534650" y="4427538"/>
              <a:ext cx="666750" cy="876300"/>
            </a:xfrm>
            <a:custGeom>
              <a:avLst/>
              <a:gdLst>
                <a:gd name="T0" fmla="*/ 408 w 420"/>
                <a:gd name="T1" fmla="*/ 391 h 552"/>
                <a:gd name="T2" fmla="*/ 405 w 420"/>
                <a:gd name="T3" fmla="*/ 383 h 552"/>
                <a:gd name="T4" fmla="*/ 403 w 420"/>
                <a:gd name="T5" fmla="*/ 369 h 552"/>
                <a:gd name="T6" fmla="*/ 397 w 420"/>
                <a:gd name="T7" fmla="*/ 356 h 552"/>
                <a:gd name="T8" fmla="*/ 391 w 420"/>
                <a:gd name="T9" fmla="*/ 344 h 552"/>
                <a:gd name="T10" fmla="*/ 385 w 420"/>
                <a:gd name="T11" fmla="*/ 334 h 552"/>
                <a:gd name="T12" fmla="*/ 368 w 420"/>
                <a:gd name="T13" fmla="*/ 315 h 552"/>
                <a:gd name="T14" fmla="*/ 313 w 420"/>
                <a:gd name="T15" fmla="*/ 266 h 552"/>
                <a:gd name="T16" fmla="*/ 222 w 420"/>
                <a:gd name="T17" fmla="*/ 190 h 552"/>
                <a:gd name="T18" fmla="*/ 210 w 420"/>
                <a:gd name="T19" fmla="*/ 183 h 552"/>
                <a:gd name="T20" fmla="*/ 185 w 420"/>
                <a:gd name="T21" fmla="*/ 183 h 552"/>
                <a:gd name="T22" fmla="*/ 173 w 420"/>
                <a:gd name="T23" fmla="*/ 190 h 552"/>
                <a:gd name="T24" fmla="*/ 167 w 420"/>
                <a:gd name="T25" fmla="*/ 196 h 552"/>
                <a:gd name="T26" fmla="*/ 161 w 420"/>
                <a:gd name="T27" fmla="*/ 208 h 552"/>
                <a:gd name="T28" fmla="*/ 159 w 420"/>
                <a:gd name="T29" fmla="*/ 223 h 552"/>
                <a:gd name="T30" fmla="*/ 163 w 420"/>
                <a:gd name="T31" fmla="*/ 237 h 552"/>
                <a:gd name="T32" fmla="*/ 231 w 420"/>
                <a:gd name="T33" fmla="*/ 317 h 552"/>
                <a:gd name="T34" fmla="*/ 268 w 420"/>
                <a:gd name="T35" fmla="*/ 360 h 552"/>
                <a:gd name="T36" fmla="*/ 274 w 420"/>
                <a:gd name="T37" fmla="*/ 375 h 552"/>
                <a:gd name="T38" fmla="*/ 270 w 420"/>
                <a:gd name="T39" fmla="*/ 387 h 552"/>
                <a:gd name="T40" fmla="*/ 261 w 420"/>
                <a:gd name="T41" fmla="*/ 401 h 552"/>
                <a:gd name="T42" fmla="*/ 78 w 420"/>
                <a:gd name="T43" fmla="*/ 39 h 552"/>
                <a:gd name="T44" fmla="*/ 76 w 420"/>
                <a:gd name="T45" fmla="*/ 31 h 552"/>
                <a:gd name="T46" fmla="*/ 72 w 420"/>
                <a:gd name="T47" fmla="*/ 17 h 552"/>
                <a:gd name="T48" fmla="*/ 62 w 420"/>
                <a:gd name="T49" fmla="*/ 7 h 552"/>
                <a:gd name="T50" fmla="*/ 48 w 420"/>
                <a:gd name="T51" fmla="*/ 0 h 552"/>
                <a:gd name="T52" fmla="*/ 39 w 420"/>
                <a:gd name="T53" fmla="*/ 0 h 552"/>
                <a:gd name="T54" fmla="*/ 25 w 420"/>
                <a:gd name="T55" fmla="*/ 2 h 552"/>
                <a:gd name="T56" fmla="*/ 13 w 420"/>
                <a:gd name="T57" fmla="*/ 11 h 552"/>
                <a:gd name="T58" fmla="*/ 4 w 420"/>
                <a:gd name="T59" fmla="*/ 23 h 552"/>
                <a:gd name="T60" fmla="*/ 0 w 420"/>
                <a:gd name="T61" fmla="*/ 39 h 552"/>
                <a:gd name="T62" fmla="*/ 0 w 420"/>
                <a:gd name="T63" fmla="*/ 284 h 552"/>
                <a:gd name="T64" fmla="*/ 198 w 420"/>
                <a:gd name="T65" fmla="*/ 552 h 552"/>
                <a:gd name="T66" fmla="*/ 418 w 420"/>
                <a:gd name="T67" fmla="*/ 52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552">
                  <a:moveTo>
                    <a:pt x="418" y="529"/>
                  </a:moveTo>
                  <a:lnTo>
                    <a:pt x="408" y="391"/>
                  </a:lnTo>
                  <a:lnTo>
                    <a:pt x="405" y="383"/>
                  </a:lnTo>
                  <a:lnTo>
                    <a:pt x="405" y="383"/>
                  </a:lnTo>
                  <a:lnTo>
                    <a:pt x="405" y="375"/>
                  </a:lnTo>
                  <a:lnTo>
                    <a:pt x="403" y="369"/>
                  </a:lnTo>
                  <a:lnTo>
                    <a:pt x="403" y="369"/>
                  </a:lnTo>
                  <a:lnTo>
                    <a:pt x="397" y="356"/>
                  </a:lnTo>
                  <a:lnTo>
                    <a:pt x="397" y="356"/>
                  </a:lnTo>
                  <a:lnTo>
                    <a:pt x="391" y="344"/>
                  </a:lnTo>
                  <a:lnTo>
                    <a:pt x="385" y="334"/>
                  </a:lnTo>
                  <a:lnTo>
                    <a:pt x="385" y="334"/>
                  </a:lnTo>
                  <a:lnTo>
                    <a:pt x="368" y="315"/>
                  </a:lnTo>
                  <a:lnTo>
                    <a:pt x="368" y="315"/>
                  </a:lnTo>
                  <a:lnTo>
                    <a:pt x="356" y="305"/>
                  </a:lnTo>
                  <a:lnTo>
                    <a:pt x="313" y="266"/>
                  </a:lnTo>
                  <a:lnTo>
                    <a:pt x="222" y="190"/>
                  </a:lnTo>
                  <a:lnTo>
                    <a:pt x="222" y="190"/>
                  </a:lnTo>
                  <a:lnTo>
                    <a:pt x="216" y="186"/>
                  </a:lnTo>
                  <a:lnTo>
                    <a:pt x="210" y="183"/>
                  </a:lnTo>
                  <a:lnTo>
                    <a:pt x="198" y="179"/>
                  </a:lnTo>
                  <a:lnTo>
                    <a:pt x="185" y="183"/>
                  </a:lnTo>
                  <a:lnTo>
                    <a:pt x="177" y="186"/>
                  </a:lnTo>
                  <a:lnTo>
                    <a:pt x="173" y="190"/>
                  </a:lnTo>
                  <a:lnTo>
                    <a:pt x="173" y="190"/>
                  </a:lnTo>
                  <a:lnTo>
                    <a:pt x="167" y="196"/>
                  </a:lnTo>
                  <a:lnTo>
                    <a:pt x="163" y="202"/>
                  </a:lnTo>
                  <a:lnTo>
                    <a:pt x="161" y="208"/>
                  </a:lnTo>
                  <a:lnTo>
                    <a:pt x="159" y="216"/>
                  </a:lnTo>
                  <a:lnTo>
                    <a:pt x="159" y="223"/>
                  </a:lnTo>
                  <a:lnTo>
                    <a:pt x="161" y="231"/>
                  </a:lnTo>
                  <a:lnTo>
                    <a:pt x="163" y="237"/>
                  </a:lnTo>
                  <a:lnTo>
                    <a:pt x="169" y="245"/>
                  </a:lnTo>
                  <a:lnTo>
                    <a:pt x="231" y="317"/>
                  </a:lnTo>
                  <a:lnTo>
                    <a:pt x="268" y="360"/>
                  </a:lnTo>
                  <a:lnTo>
                    <a:pt x="268" y="360"/>
                  </a:lnTo>
                  <a:lnTo>
                    <a:pt x="272" y="366"/>
                  </a:lnTo>
                  <a:lnTo>
                    <a:pt x="274" y="375"/>
                  </a:lnTo>
                  <a:lnTo>
                    <a:pt x="272" y="381"/>
                  </a:lnTo>
                  <a:lnTo>
                    <a:pt x="270" y="387"/>
                  </a:lnTo>
                  <a:lnTo>
                    <a:pt x="264" y="397"/>
                  </a:lnTo>
                  <a:lnTo>
                    <a:pt x="261" y="401"/>
                  </a:lnTo>
                  <a:lnTo>
                    <a:pt x="78" y="253"/>
                  </a:lnTo>
                  <a:lnTo>
                    <a:pt x="78" y="39"/>
                  </a:lnTo>
                  <a:lnTo>
                    <a:pt x="78" y="39"/>
                  </a:lnTo>
                  <a:lnTo>
                    <a:pt x="76" y="31"/>
                  </a:lnTo>
                  <a:lnTo>
                    <a:pt x="74" y="23"/>
                  </a:lnTo>
                  <a:lnTo>
                    <a:pt x="72" y="17"/>
                  </a:lnTo>
                  <a:lnTo>
                    <a:pt x="66" y="11"/>
                  </a:lnTo>
                  <a:lnTo>
                    <a:pt x="62" y="7"/>
                  </a:lnTo>
                  <a:lnTo>
                    <a:pt x="54" y="2"/>
                  </a:lnTo>
                  <a:lnTo>
                    <a:pt x="48" y="0"/>
                  </a:lnTo>
                  <a:lnTo>
                    <a:pt x="39" y="0"/>
                  </a:lnTo>
                  <a:lnTo>
                    <a:pt x="39" y="0"/>
                  </a:lnTo>
                  <a:lnTo>
                    <a:pt x="31" y="0"/>
                  </a:lnTo>
                  <a:lnTo>
                    <a:pt x="25" y="2"/>
                  </a:lnTo>
                  <a:lnTo>
                    <a:pt x="19" y="7"/>
                  </a:lnTo>
                  <a:lnTo>
                    <a:pt x="13" y="11"/>
                  </a:lnTo>
                  <a:lnTo>
                    <a:pt x="6" y="17"/>
                  </a:lnTo>
                  <a:lnTo>
                    <a:pt x="4" y="23"/>
                  </a:lnTo>
                  <a:lnTo>
                    <a:pt x="2" y="31"/>
                  </a:lnTo>
                  <a:lnTo>
                    <a:pt x="0" y="39"/>
                  </a:lnTo>
                  <a:lnTo>
                    <a:pt x="0" y="272"/>
                  </a:lnTo>
                  <a:lnTo>
                    <a:pt x="0" y="284"/>
                  </a:lnTo>
                  <a:lnTo>
                    <a:pt x="10" y="299"/>
                  </a:lnTo>
                  <a:lnTo>
                    <a:pt x="198" y="552"/>
                  </a:lnTo>
                  <a:lnTo>
                    <a:pt x="420" y="552"/>
                  </a:lnTo>
                  <a:lnTo>
                    <a:pt x="418" y="529"/>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16" name="Freeform 8"/>
            <p:cNvSpPr/>
            <p:nvPr/>
          </p:nvSpPr>
          <p:spPr bwMode="auto">
            <a:xfrm>
              <a:off x="11491913" y="5051426"/>
              <a:ext cx="0" cy="9525"/>
            </a:xfrm>
            <a:custGeom>
              <a:avLst/>
              <a:gdLst>
                <a:gd name="T0" fmla="*/ 6 h 6"/>
                <a:gd name="T1" fmla="*/ 4 h 6"/>
                <a:gd name="T2" fmla="*/ 4 h 6"/>
                <a:gd name="T3" fmla="*/ 4 h 6"/>
                <a:gd name="T4" fmla="*/ 4 h 6"/>
                <a:gd name="T5" fmla="*/ 0 h 6"/>
                <a:gd name="T6" fmla="*/ 0 h 6"/>
                <a:gd name="T7" fmla="*/ 0 h 6"/>
                <a:gd name="T8" fmla="*/ 4 h 6"/>
                <a:gd name="T9" fmla="*/ 4 h 6"/>
                <a:gd name="T10" fmla="*/ 6 h 6"/>
                <a:gd name="T11" fmla="*/ 6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6">
                  <a:moveTo>
                    <a:pt x="0" y="6"/>
                  </a:moveTo>
                  <a:lnTo>
                    <a:pt x="0" y="4"/>
                  </a:lnTo>
                  <a:lnTo>
                    <a:pt x="0" y="4"/>
                  </a:lnTo>
                  <a:lnTo>
                    <a:pt x="0" y="4"/>
                  </a:lnTo>
                  <a:lnTo>
                    <a:pt x="0" y="4"/>
                  </a:lnTo>
                  <a:lnTo>
                    <a:pt x="0" y="0"/>
                  </a:lnTo>
                  <a:lnTo>
                    <a:pt x="0" y="0"/>
                  </a:lnTo>
                  <a:lnTo>
                    <a:pt x="0" y="0"/>
                  </a:lnTo>
                  <a:lnTo>
                    <a:pt x="0" y="4"/>
                  </a:lnTo>
                  <a:lnTo>
                    <a:pt x="0" y="4"/>
                  </a:lnTo>
                  <a:lnTo>
                    <a:pt x="0" y="6"/>
                  </a:lnTo>
                  <a:lnTo>
                    <a:pt x="0" y="6"/>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17" name="Freeform 9"/>
            <p:cNvSpPr/>
            <p:nvPr/>
          </p:nvSpPr>
          <p:spPr bwMode="auto">
            <a:xfrm>
              <a:off x="11291888" y="4427538"/>
              <a:ext cx="663575" cy="876300"/>
            </a:xfrm>
            <a:custGeom>
              <a:avLst/>
              <a:gdLst>
                <a:gd name="T0" fmla="*/ 221 w 418"/>
                <a:gd name="T1" fmla="*/ 552 h 552"/>
                <a:gd name="T2" fmla="*/ 418 w 418"/>
                <a:gd name="T3" fmla="*/ 284 h 552"/>
                <a:gd name="T4" fmla="*/ 418 w 418"/>
                <a:gd name="T5" fmla="*/ 39 h 552"/>
                <a:gd name="T6" fmla="*/ 418 w 418"/>
                <a:gd name="T7" fmla="*/ 31 h 552"/>
                <a:gd name="T8" fmla="*/ 412 w 418"/>
                <a:gd name="T9" fmla="*/ 17 h 552"/>
                <a:gd name="T10" fmla="*/ 402 w 418"/>
                <a:gd name="T11" fmla="*/ 7 h 552"/>
                <a:gd name="T12" fmla="*/ 387 w 418"/>
                <a:gd name="T13" fmla="*/ 0 h 552"/>
                <a:gd name="T14" fmla="*/ 379 w 418"/>
                <a:gd name="T15" fmla="*/ 0 h 552"/>
                <a:gd name="T16" fmla="*/ 365 w 418"/>
                <a:gd name="T17" fmla="*/ 2 h 552"/>
                <a:gd name="T18" fmla="*/ 352 w 418"/>
                <a:gd name="T19" fmla="*/ 11 h 552"/>
                <a:gd name="T20" fmla="*/ 344 w 418"/>
                <a:gd name="T21" fmla="*/ 23 h 552"/>
                <a:gd name="T22" fmla="*/ 342 w 418"/>
                <a:gd name="T23" fmla="*/ 39 h 552"/>
                <a:gd name="T24" fmla="*/ 159 w 418"/>
                <a:gd name="T25" fmla="*/ 401 h 552"/>
                <a:gd name="T26" fmla="*/ 155 w 418"/>
                <a:gd name="T27" fmla="*/ 397 h 552"/>
                <a:gd name="T28" fmla="*/ 147 w 418"/>
                <a:gd name="T29" fmla="*/ 381 h 552"/>
                <a:gd name="T30" fmla="*/ 147 w 418"/>
                <a:gd name="T31" fmla="*/ 366 h 552"/>
                <a:gd name="T32" fmla="*/ 190 w 418"/>
                <a:gd name="T33" fmla="*/ 317 h 552"/>
                <a:gd name="T34" fmla="*/ 251 w 418"/>
                <a:gd name="T35" fmla="*/ 245 h 552"/>
                <a:gd name="T36" fmla="*/ 258 w 418"/>
                <a:gd name="T37" fmla="*/ 231 h 552"/>
                <a:gd name="T38" fmla="*/ 260 w 418"/>
                <a:gd name="T39" fmla="*/ 216 h 552"/>
                <a:gd name="T40" fmla="*/ 256 w 418"/>
                <a:gd name="T41" fmla="*/ 202 h 552"/>
                <a:gd name="T42" fmla="*/ 247 w 418"/>
                <a:gd name="T43" fmla="*/ 190 h 552"/>
                <a:gd name="T44" fmla="*/ 241 w 418"/>
                <a:gd name="T45" fmla="*/ 186 h 552"/>
                <a:gd name="T46" fmla="*/ 221 w 418"/>
                <a:gd name="T47" fmla="*/ 179 h 552"/>
                <a:gd name="T48" fmla="*/ 202 w 418"/>
                <a:gd name="T49" fmla="*/ 186 h 552"/>
                <a:gd name="T50" fmla="*/ 107 w 418"/>
                <a:gd name="T51" fmla="*/ 266 h 552"/>
                <a:gd name="T52" fmla="*/ 62 w 418"/>
                <a:gd name="T53" fmla="*/ 305 h 552"/>
                <a:gd name="T54" fmla="*/ 50 w 418"/>
                <a:gd name="T55" fmla="*/ 315 h 552"/>
                <a:gd name="T56" fmla="*/ 33 w 418"/>
                <a:gd name="T57" fmla="*/ 334 h 552"/>
                <a:gd name="T58" fmla="*/ 21 w 418"/>
                <a:gd name="T59" fmla="*/ 356 h 552"/>
                <a:gd name="T60" fmla="*/ 17 w 418"/>
                <a:gd name="T61" fmla="*/ 369 h 552"/>
                <a:gd name="T62" fmla="*/ 15 w 418"/>
                <a:gd name="T63" fmla="*/ 375 h 552"/>
                <a:gd name="T64" fmla="*/ 13 w 418"/>
                <a:gd name="T65" fmla="*/ 391 h 552"/>
                <a:gd name="T66" fmla="*/ 0 w 418"/>
                <a:gd name="T67"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 h="552">
                  <a:moveTo>
                    <a:pt x="0" y="552"/>
                  </a:moveTo>
                  <a:lnTo>
                    <a:pt x="221" y="552"/>
                  </a:lnTo>
                  <a:lnTo>
                    <a:pt x="408" y="299"/>
                  </a:lnTo>
                  <a:lnTo>
                    <a:pt x="418" y="284"/>
                  </a:lnTo>
                  <a:lnTo>
                    <a:pt x="418" y="272"/>
                  </a:lnTo>
                  <a:lnTo>
                    <a:pt x="418" y="39"/>
                  </a:lnTo>
                  <a:lnTo>
                    <a:pt x="418" y="39"/>
                  </a:lnTo>
                  <a:lnTo>
                    <a:pt x="418" y="31"/>
                  </a:lnTo>
                  <a:lnTo>
                    <a:pt x="416" y="23"/>
                  </a:lnTo>
                  <a:lnTo>
                    <a:pt x="412" y="17"/>
                  </a:lnTo>
                  <a:lnTo>
                    <a:pt x="408" y="11"/>
                  </a:lnTo>
                  <a:lnTo>
                    <a:pt x="402" y="7"/>
                  </a:lnTo>
                  <a:lnTo>
                    <a:pt x="395" y="2"/>
                  </a:lnTo>
                  <a:lnTo>
                    <a:pt x="387" y="0"/>
                  </a:lnTo>
                  <a:lnTo>
                    <a:pt x="379" y="0"/>
                  </a:lnTo>
                  <a:lnTo>
                    <a:pt x="379" y="0"/>
                  </a:lnTo>
                  <a:lnTo>
                    <a:pt x="373" y="0"/>
                  </a:lnTo>
                  <a:lnTo>
                    <a:pt x="365" y="2"/>
                  </a:lnTo>
                  <a:lnTo>
                    <a:pt x="358" y="7"/>
                  </a:lnTo>
                  <a:lnTo>
                    <a:pt x="352" y="11"/>
                  </a:lnTo>
                  <a:lnTo>
                    <a:pt x="348" y="17"/>
                  </a:lnTo>
                  <a:lnTo>
                    <a:pt x="344" y="23"/>
                  </a:lnTo>
                  <a:lnTo>
                    <a:pt x="342" y="31"/>
                  </a:lnTo>
                  <a:lnTo>
                    <a:pt x="342" y="39"/>
                  </a:lnTo>
                  <a:lnTo>
                    <a:pt x="342" y="253"/>
                  </a:lnTo>
                  <a:lnTo>
                    <a:pt x="159" y="401"/>
                  </a:lnTo>
                  <a:lnTo>
                    <a:pt x="159" y="401"/>
                  </a:lnTo>
                  <a:lnTo>
                    <a:pt x="155" y="397"/>
                  </a:lnTo>
                  <a:lnTo>
                    <a:pt x="149" y="387"/>
                  </a:lnTo>
                  <a:lnTo>
                    <a:pt x="147" y="381"/>
                  </a:lnTo>
                  <a:lnTo>
                    <a:pt x="147" y="375"/>
                  </a:lnTo>
                  <a:lnTo>
                    <a:pt x="147" y="366"/>
                  </a:lnTo>
                  <a:lnTo>
                    <a:pt x="151" y="360"/>
                  </a:lnTo>
                  <a:lnTo>
                    <a:pt x="190" y="317"/>
                  </a:lnTo>
                  <a:lnTo>
                    <a:pt x="251" y="245"/>
                  </a:lnTo>
                  <a:lnTo>
                    <a:pt x="251" y="245"/>
                  </a:lnTo>
                  <a:lnTo>
                    <a:pt x="256" y="237"/>
                  </a:lnTo>
                  <a:lnTo>
                    <a:pt x="258" y="231"/>
                  </a:lnTo>
                  <a:lnTo>
                    <a:pt x="260" y="223"/>
                  </a:lnTo>
                  <a:lnTo>
                    <a:pt x="260" y="216"/>
                  </a:lnTo>
                  <a:lnTo>
                    <a:pt x="260" y="208"/>
                  </a:lnTo>
                  <a:lnTo>
                    <a:pt x="256" y="202"/>
                  </a:lnTo>
                  <a:lnTo>
                    <a:pt x="251" y="196"/>
                  </a:lnTo>
                  <a:lnTo>
                    <a:pt x="247" y="190"/>
                  </a:lnTo>
                  <a:lnTo>
                    <a:pt x="247" y="190"/>
                  </a:lnTo>
                  <a:lnTo>
                    <a:pt x="241" y="186"/>
                  </a:lnTo>
                  <a:lnTo>
                    <a:pt x="235" y="183"/>
                  </a:lnTo>
                  <a:lnTo>
                    <a:pt x="221" y="179"/>
                  </a:lnTo>
                  <a:lnTo>
                    <a:pt x="208" y="183"/>
                  </a:lnTo>
                  <a:lnTo>
                    <a:pt x="202" y="186"/>
                  </a:lnTo>
                  <a:lnTo>
                    <a:pt x="196" y="190"/>
                  </a:lnTo>
                  <a:lnTo>
                    <a:pt x="107" y="266"/>
                  </a:lnTo>
                  <a:lnTo>
                    <a:pt x="62" y="305"/>
                  </a:lnTo>
                  <a:lnTo>
                    <a:pt x="62" y="305"/>
                  </a:lnTo>
                  <a:lnTo>
                    <a:pt x="50" y="315"/>
                  </a:lnTo>
                  <a:lnTo>
                    <a:pt x="50" y="315"/>
                  </a:lnTo>
                  <a:lnTo>
                    <a:pt x="33" y="334"/>
                  </a:lnTo>
                  <a:lnTo>
                    <a:pt x="33" y="334"/>
                  </a:lnTo>
                  <a:lnTo>
                    <a:pt x="27" y="344"/>
                  </a:lnTo>
                  <a:lnTo>
                    <a:pt x="21" y="356"/>
                  </a:lnTo>
                  <a:lnTo>
                    <a:pt x="21" y="356"/>
                  </a:lnTo>
                  <a:lnTo>
                    <a:pt x="17" y="369"/>
                  </a:lnTo>
                  <a:lnTo>
                    <a:pt x="15" y="375"/>
                  </a:lnTo>
                  <a:lnTo>
                    <a:pt x="15" y="375"/>
                  </a:lnTo>
                  <a:lnTo>
                    <a:pt x="13" y="383"/>
                  </a:lnTo>
                  <a:lnTo>
                    <a:pt x="13" y="391"/>
                  </a:lnTo>
                  <a:lnTo>
                    <a:pt x="0" y="529"/>
                  </a:lnTo>
                  <a:lnTo>
                    <a:pt x="0" y="552"/>
                  </a:lnTo>
                  <a:close/>
                </a:path>
              </a:pathLst>
            </a:custGeom>
            <a:grpFill/>
            <a:ln w="9525">
              <a:solidFill>
                <a:schemeClr val="bg1"/>
              </a:solidFill>
              <a:round/>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218" name="TextBox 217"/>
          <p:cNvSpPr txBox="1"/>
          <p:nvPr/>
        </p:nvSpPr>
        <p:spPr>
          <a:xfrm>
            <a:off x="1841224" y="3800825"/>
            <a:ext cx="1080000" cy="275590"/>
          </a:xfrm>
          <a:prstGeom prst="rect">
            <a:avLst/>
          </a:prstGeom>
          <a:solidFill>
            <a:schemeClr val="bg1">
              <a:lumMod val="75000"/>
            </a:schemeClr>
          </a:solidFill>
        </p:spPr>
        <p:txBody>
          <a:bodyPr wrap="square" rtlCol="0">
            <a:spAutoFit/>
          </a:bodyPr>
          <a:lstStyle/>
          <a:p>
            <a:pPr algn="ctr"/>
            <a:r>
              <a:rPr lang="en-US" altLang="zh-CN" sz="1200" b="1" dirty="0">
                <a:solidFill>
                  <a:srgbClr val="404040"/>
                </a:solidFill>
                <a:latin typeface="微软雅黑" panose="020B0503020204020204" pitchFamily="34" charset="-122"/>
                <a:ea typeface="微软雅黑" panose="020B0503020204020204" pitchFamily="34" charset="-122"/>
              </a:rPr>
              <a:t>2014</a:t>
            </a:r>
            <a:r>
              <a:rPr lang="zh-CN" altLang="en-US" sz="1200" b="1" dirty="0">
                <a:solidFill>
                  <a:srgbClr val="404040"/>
                </a:solidFill>
                <a:latin typeface="微软雅黑" panose="020B0503020204020204" pitchFamily="34" charset="-122"/>
                <a:ea typeface="微软雅黑" panose="020B0503020204020204" pitchFamily="34" charset="-122"/>
              </a:rPr>
              <a:t>年</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219" name="TextBox 218"/>
          <p:cNvSpPr txBox="1"/>
          <p:nvPr/>
        </p:nvSpPr>
        <p:spPr>
          <a:xfrm>
            <a:off x="1841224" y="3411260"/>
            <a:ext cx="1080000" cy="275590"/>
          </a:xfrm>
          <a:prstGeom prst="rect">
            <a:avLst/>
          </a:prstGeom>
          <a:solidFill>
            <a:schemeClr val="bg1">
              <a:lumMod val="75000"/>
            </a:schemeClr>
          </a:solidFill>
        </p:spPr>
        <p:txBody>
          <a:bodyPr wrap="square" rtlCol="0">
            <a:spAutoFit/>
          </a:bodyPr>
          <a:lstStyle/>
          <a:p>
            <a:pPr algn="ctr"/>
            <a:r>
              <a:rPr lang="en-US" altLang="zh-CN" sz="1200" b="1" dirty="0">
                <a:solidFill>
                  <a:srgbClr val="404040"/>
                </a:solidFill>
                <a:latin typeface="微软雅黑" panose="020B0503020204020204" pitchFamily="34" charset="-122"/>
                <a:ea typeface="微软雅黑" panose="020B0503020204020204" pitchFamily="34" charset="-122"/>
              </a:rPr>
              <a:t>2015</a:t>
            </a:r>
            <a:r>
              <a:rPr lang="zh-CN" altLang="en-US" sz="1200" b="1" dirty="0">
                <a:solidFill>
                  <a:srgbClr val="404040"/>
                </a:solidFill>
                <a:latin typeface="微软雅黑" panose="020B0503020204020204" pitchFamily="34" charset="-122"/>
                <a:ea typeface="微软雅黑" panose="020B0503020204020204" pitchFamily="34" charset="-122"/>
              </a:rPr>
              <a:t>年</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220" name="TextBox 219"/>
          <p:cNvSpPr txBox="1"/>
          <p:nvPr/>
        </p:nvSpPr>
        <p:spPr>
          <a:xfrm>
            <a:off x="1841224" y="3006455"/>
            <a:ext cx="1080000" cy="275590"/>
          </a:xfrm>
          <a:prstGeom prst="rect">
            <a:avLst/>
          </a:prstGeom>
          <a:solidFill>
            <a:schemeClr val="bg1">
              <a:lumMod val="75000"/>
            </a:schemeClr>
          </a:solidFill>
        </p:spPr>
        <p:txBody>
          <a:bodyPr wrap="square" rtlCol="0">
            <a:spAutoFit/>
          </a:bodyPr>
          <a:lstStyle/>
          <a:p>
            <a:pPr algn="ctr"/>
            <a:r>
              <a:rPr lang="en-US" altLang="zh-CN" sz="1200" b="1" dirty="0">
                <a:solidFill>
                  <a:srgbClr val="404040"/>
                </a:solidFill>
                <a:latin typeface="微软雅黑" panose="020B0503020204020204" pitchFamily="34" charset="-122"/>
                <a:ea typeface="微软雅黑" panose="020B0503020204020204" pitchFamily="34" charset="-122"/>
              </a:rPr>
              <a:t>2016</a:t>
            </a:r>
            <a:r>
              <a:rPr lang="zh-CN" altLang="en-US" sz="1200" b="1" dirty="0">
                <a:solidFill>
                  <a:srgbClr val="404040"/>
                </a:solidFill>
                <a:latin typeface="微软雅黑" panose="020B0503020204020204" pitchFamily="34" charset="-122"/>
                <a:ea typeface="微软雅黑" panose="020B0503020204020204" pitchFamily="34" charset="-122"/>
              </a:rPr>
              <a:t>年</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221" name="TextBox 220"/>
          <p:cNvSpPr txBox="1"/>
          <p:nvPr/>
        </p:nvSpPr>
        <p:spPr>
          <a:xfrm>
            <a:off x="1841224" y="2619430"/>
            <a:ext cx="1080000" cy="275590"/>
          </a:xfrm>
          <a:prstGeom prst="rect">
            <a:avLst/>
          </a:prstGeom>
          <a:solidFill>
            <a:schemeClr val="bg1">
              <a:lumMod val="75000"/>
            </a:schemeClr>
          </a:solidFill>
        </p:spPr>
        <p:txBody>
          <a:bodyPr wrap="square" rtlCol="0">
            <a:spAutoFit/>
          </a:bodyPr>
          <a:lstStyle/>
          <a:p>
            <a:pPr algn="ctr"/>
            <a:r>
              <a:rPr lang="en-US" altLang="zh-CN" sz="1200" b="1" dirty="0">
                <a:solidFill>
                  <a:srgbClr val="404040"/>
                </a:solidFill>
                <a:latin typeface="微软雅黑" panose="020B0503020204020204" pitchFamily="34" charset="-122"/>
                <a:ea typeface="微软雅黑" panose="020B0503020204020204" pitchFamily="34" charset="-122"/>
              </a:rPr>
              <a:t>2017</a:t>
            </a:r>
            <a:r>
              <a:rPr lang="zh-CN" altLang="en-US" sz="1200" b="1" dirty="0">
                <a:solidFill>
                  <a:srgbClr val="404040"/>
                </a:solidFill>
                <a:latin typeface="微软雅黑" panose="020B0503020204020204" pitchFamily="34" charset="-122"/>
                <a:ea typeface="微软雅黑" panose="020B0503020204020204" pitchFamily="34" charset="-122"/>
              </a:rPr>
              <a:t>年</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222" name="TextBox 221"/>
          <p:cNvSpPr txBox="1"/>
          <p:nvPr/>
        </p:nvSpPr>
        <p:spPr>
          <a:xfrm>
            <a:off x="1841224" y="2223515"/>
            <a:ext cx="1080000" cy="275590"/>
          </a:xfrm>
          <a:prstGeom prst="rect">
            <a:avLst/>
          </a:prstGeom>
          <a:solidFill>
            <a:schemeClr val="bg1">
              <a:lumMod val="75000"/>
            </a:schemeClr>
          </a:solidFill>
        </p:spPr>
        <p:txBody>
          <a:bodyPr wrap="square" rtlCol="0">
            <a:spAutoFit/>
          </a:bodyPr>
          <a:lstStyle/>
          <a:p>
            <a:pPr algn="ctr"/>
            <a:r>
              <a:rPr lang="en-US" altLang="zh-CN" sz="1200" b="1" dirty="0">
                <a:solidFill>
                  <a:srgbClr val="404040"/>
                </a:solidFill>
                <a:latin typeface="微软雅黑" panose="020B0503020204020204" pitchFamily="34" charset="-122"/>
                <a:ea typeface="微软雅黑" panose="020B0503020204020204" pitchFamily="34" charset="-122"/>
              </a:rPr>
              <a:t>2018</a:t>
            </a:r>
            <a:r>
              <a:rPr lang="zh-CN" altLang="en-US" sz="1200" b="1" dirty="0">
                <a:solidFill>
                  <a:srgbClr val="404040"/>
                </a:solidFill>
                <a:latin typeface="微软雅黑" panose="020B0503020204020204" pitchFamily="34" charset="-122"/>
                <a:ea typeface="微软雅黑" panose="020B0503020204020204" pitchFamily="34" charset="-122"/>
              </a:rPr>
              <a:t>年</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223" name="KSO_Shape"/>
          <p:cNvSpPr/>
          <p:nvPr/>
        </p:nvSpPr>
        <p:spPr bwMode="auto">
          <a:xfrm>
            <a:off x="1329968" y="1953822"/>
            <a:ext cx="155736" cy="134452"/>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07AFC2"/>
          </a:solidFill>
          <a:ln>
            <a:solidFill>
              <a:schemeClr val="bg1"/>
            </a:solidFill>
          </a:ln>
        </p:spPr>
        <p:txBody>
          <a:bodyPr b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a typeface="微软雅黑" panose="020B0503020204020204" pitchFamily="34" charset="-122"/>
            </a:endParaRPr>
          </a:p>
        </p:txBody>
      </p:sp>
      <p:sp>
        <p:nvSpPr>
          <p:cNvPr id="224" name="KSO_Shape"/>
          <p:cNvSpPr/>
          <p:nvPr/>
        </p:nvSpPr>
        <p:spPr bwMode="auto">
          <a:xfrm>
            <a:off x="1311544" y="2385870"/>
            <a:ext cx="186877" cy="186877"/>
          </a:xfrm>
          <a:custGeom>
            <a:avLst/>
            <a:gdLst>
              <a:gd name="T0" fmla="*/ 1344688 w 3370"/>
              <a:gd name="T1" fmla="*/ 1184672 h 3368"/>
              <a:gd name="T2" fmla="*/ 876692 w 3370"/>
              <a:gd name="T3" fmla="*/ 462220 h 3368"/>
              <a:gd name="T4" fmla="*/ 1800397 w 3370"/>
              <a:gd name="T5" fmla="*/ 462220 h 3368"/>
              <a:gd name="T6" fmla="*/ 1338812 w 3370"/>
              <a:gd name="T7" fmla="*/ 97253 h 3368"/>
              <a:gd name="T8" fmla="*/ 1338812 w 3370"/>
              <a:gd name="T9" fmla="*/ 755048 h 3368"/>
              <a:gd name="T10" fmla="*/ 1338812 w 3370"/>
              <a:gd name="T11" fmla="*/ 97253 h 3368"/>
              <a:gd name="T12" fmla="*/ 1342017 w 3370"/>
              <a:gd name="T13" fmla="*/ 539167 h 3368"/>
              <a:gd name="T14" fmla="*/ 1225552 w 3370"/>
              <a:gd name="T15" fmla="*/ 454739 h 3368"/>
              <a:gd name="T16" fmla="*/ 1269894 w 3370"/>
              <a:gd name="T17" fmla="*/ 317409 h 3368"/>
              <a:gd name="T18" fmla="*/ 1414140 w 3370"/>
              <a:gd name="T19" fmla="*/ 317409 h 3368"/>
              <a:gd name="T20" fmla="*/ 1458482 w 3370"/>
              <a:gd name="T21" fmla="*/ 454739 h 3368"/>
              <a:gd name="T22" fmla="*/ 800829 w 3370"/>
              <a:gd name="T23" fmla="*/ 988028 h 3368"/>
              <a:gd name="T24" fmla="*/ 1014526 w 3370"/>
              <a:gd name="T25" fmla="*/ 1061769 h 3368"/>
              <a:gd name="T26" fmla="*/ 800829 w 3370"/>
              <a:gd name="T27" fmla="*/ 1318261 h 3368"/>
              <a:gd name="T28" fmla="*/ 1116032 w 3370"/>
              <a:gd name="T29" fmla="*/ 1168107 h 3368"/>
              <a:gd name="T30" fmla="*/ 1119238 w 3370"/>
              <a:gd name="T31" fmla="*/ 1404293 h 3368"/>
              <a:gd name="T32" fmla="*/ 1421619 w 3370"/>
              <a:gd name="T33" fmla="*/ 1298490 h 3368"/>
              <a:gd name="T34" fmla="*/ 771980 w 3370"/>
              <a:gd name="T35" fmla="*/ 1799718 h 3368"/>
              <a:gd name="T36" fmla="*/ 771980 w 3370"/>
              <a:gd name="T37" fmla="*/ 255423 h 3368"/>
              <a:gd name="T38" fmla="*/ 747939 w 3370"/>
              <a:gd name="T39" fmla="*/ 425883 h 3368"/>
              <a:gd name="T40" fmla="*/ 814720 w 3370"/>
              <a:gd name="T41" fmla="*/ 735277 h 3368"/>
              <a:gd name="T42" fmla="*/ 800829 w 3370"/>
              <a:gd name="T43" fmla="*/ 988028 h 3368"/>
              <a:gd name="T44" fmla="*/ 1094129 w 3370"/>
              <a:gd name="T45" fmla="*/ 1461469 h 3368"/>
              <a:gd name="T46" fmla="*/ 1248525 w 3370"/>
              <a:gd name="T47" fmla="*/ 1547501 h 3368"/>
              <a:gd name="T48" fmla="*/ 876158 w 3370"/>
              <a:gd name="T49" fmla="*/ 1722236 h 3368"/>
              <a:gd name="T50" fmla="*/ 800829 w 3370"/>
              <a:gd name="T51" fmla="*/ 1388797 h 3368"/>
              <a:gd name="T52" fmla="*/ 576982 w 3370"/>
              <a:gd name="T53" fmla="*/ 1699793 h 3368"/>
              <a:gd name="T54" fmla="*/ 294902 w 3370"/>
              <a:gd name="T55" fmla="*/ 1547501 h 3368"/>
              <a:gd name="T56" fmla="*/ 247354 w 3370"/>
              <a:gd name="T57" fmla="*/ 1499943 h 3368"/>
              <a:gd name="T58" fmla="*/ 347258 w 3370"/>
              <a:gd name="T59" fmla="*/ 1061769 h 3368"/>
              <a:gd name="T60" fmla="*/ 247354 w 3370"/>
              <a:gd name="T61" fmla="*/ 1499943 h 3368"/>
              <a:gd name="T62" fmla="*/ 347258 w 3370"/>
              <a:gd name="T63" fmla="*/ 988028 h 3368"/>
              <a:gd name="T64" fmla="*/ 247354 w 3370"/>
              <a:gd name="T65" fmla="*/ 555198 h 3368"/>
              <a:gd name="T66" fmla="*/ 294902 w 3370"/>
              <a:gd name="T67" fmla="*/ 507640 h 3368"/>
              <a:gd name="T68" fmla="*/ 576982 w 3370"/>
              <a:gd name="T69" fmla="*/ 353211 h 3368"/>
              <a:gd name="T70" fmla="*/ 727104 w 3370"/>
              <a:gd name="T71" fmla="*/ 325958 h 3368"/>
              <a:gd name="T72" fmla="*/ 506462 w 3370"/>
              <a:gd name="T73" fmla="*/ 616649 h 3368"/>
              <a:gd name="T74" fmla="*/ 727104 w 3370"/>
              <a:gd name="T75" fmla="*/ 325958 h 3368"/>
              <a:gd name="T76" fmla="*/ 485626 w 3370"/>
              <a:gd name="T77" fmla="*/ 673291 h 3368"/>
              <a:gd name="T78" fmla="*/ 727104 w 3370"/>
              <a:gd name="T79" fmla="*/ 988028 h 3368"/>
              <a:gd name="T80" fmla="*/ 727104 w 3370"/>
              <a:gd name="T81" fmla="*/ 1061769 h 3368"/>
              <a:gd name="T82" fmla="*/ 485626 w 3370"/>
              <a:gd name="T83" fmla="*/ 1381850 h 3368"/>
              <a:gd name="T84" fmla="*/ 727104 w 3370"/>
              <a:gd name="T85" fmla="*/ 1061769 h 3368"/>
              <a:gd name="T86" fmla="*/ 508599 w 3370"/>
              <a:gd name="T87" fmla="*/ 1436355 h 3368"/>
              <a:gd name="T88" fmla="*/ 727104 w 3370"/>
              <a:gd name="T89" fmla="*/ 1729183 h 3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70" h="3368">
                <a:moveTo>
                  <a:pt x="3365" y="958"/>
                </a:moveTo>
                <a:cubicBezTo>
                  <a:pt x="3334" y="1719"/>
                  <a:pt x="2517" y="2217"/>
                  <a:pt x="2517" y="2217"/>
                </a:cubicBezTo>
                <a:cubicBezTo>
                  <a:pt x="2517" y="2217"/>
                  <a:pt x="1819" y="1795"/>
                  <a:pt x="1685" y="1134"/>
                </a:cubicBezTo>
                <a:cubicBezTo>
                  <a:pt x="1657" y="1049"/>
                  <a:pt x="1641" y="959"/>
                  <a:pt x="1641" y="865"/>
                </a:cubicBezTo>
                <a:cubicBezTo>
                  <a:pt x="1641" y="388"/>
                  <a:pt x="2028" y="0"/>
                  <a:pt x="2506" y="0"/>
                </a:cubicBezTo>
                <a:cubicBezTo>
                  <a:pt x="2983" y="0"/>
                  <a:pt x="3370" y="388"/>
                  <a:pt x="3370" y="865"/>
                </a:cubicBezTo>
                <a:cubicBezTo>
                  <a:pt x="3370" y="896"/>
                  <a:pt x="3368" y="927"/>
                  <a:pt x="3365" y="958"/>
                </a:cubicBezTo>
                <a:close/>
                <a:moveTo>
                  <a:pt x="2506" y="182"/>
                </a:moveTo>
                <a:cubicBezTo>
                  <a:pt x="2166" y="182"/>
                  <a:pt x="1890" y="458"/>
                  <a:pt x="1890" y="797"/>
                </a:cubicBezTo>
                <a:cubicBezTo>
                  <a:pt x="1890" y="1137"/>
                  <a:pt x="2166" y="1413"/>
                  <a:pt x="2506" y="1413"/>
                </a:cubicBezTo>
                <a:cubicBezTo>
                  <a:pt x="2846" y="1413"/>
                  <a:pt x="3121" y="1137"/>
                  <a:pt x="3121" y="797"/>
                </a:cubicBezTo>
                <a:cubicBezTo>
                  <a:pt x="3121" y="458"/>
                  <a:pt x="2846" y="182"/>
                  <a:pt x="2506" y="182"/>
                </a:cubicBezTo>
                <a:close/>
                <a:moveTo>
                  <a:pt x="2765" y="1127"/>
                </a:moveTo>
                <a:cubicBezTo>
                  <a:pt x="2512" y="1009"/>
                  <a:pt x="2512" y="1009"/>
                  <a:pt x="2512" y="1009"/>
                </a:cubicBezTo>
                <a:cubicBezTo>
                  <a:pt x="2259" y="1127"/>
                  <a:pt x="2259" y="1127"/>
                  <a:pt x="2259" y="1127"/>
                </a:cubicBezTo>
                <a:cubicBezTo>
                  <a:pt x="2294" y="851"/>
                  <a:pt x="2294" y="851"/>
                  <a:pt x="2294" y="851"/>
                </a:cubicBezTo>
                <a:cubicBezTo>
                  <a:pt x="2103" y="647"/>
                  <a:pt x="2103" y="647"/>
                  <a:pt x="2103" y="647"/>
                </a:cubicBezTo>
                <a:cubicBezTo>
                  <a:pt x="2377" y="594"/>
                  <a:pt x="2377" y="594"/>
                  <a:pt x="2377" y="594"/>
                </a:cubicBezTo>
                <a:cubicBezTo>
                  <a:pt x="2512" y="350"/>
                  <a:pt x="2512" y="350"/>
                  <a:pt x="2512" y="350"/>
                </a:cubicBezTo>
                <a:cubicBezTo>
                  <a:pt x="2647" y="594"/>
                  <a:pt x="2647" y="594"/>
                  <a:pt x="2647" y="594"/>
                </a:cubicBezTo>
                <a:cubicBezTo>
                  <a:pt x="2921" y="647"/>
                  <a:pt x="2921" y="647"/>
                  <a:pt x="2921" y="647"/>
                </a:cubicBezTo>
                <a:cubicBezTo>
                  <a:pt x="2730" y="851"/>
                  <a:pt x="2730" y="851"/>
                  <a:pt x="2730" y="851"/>
                </a:cubicBezTo>
                <a:lnTo>
                  <a:pt x="2765" y="1127"/>
                </a:lnTo>
                <a:close/>
                <a:moveTo>
                  <a:pt x="1499" y="1849"/>
                </a:moveTo>
                <a:cubicBezTo>
                  <a:pt x="1788" y="1849"/>
                  <a:pt x="1788" y="1849"/>
                  <a:pt x="1788" y="1849"/>
                </a:cubicBezTo>
                <a:cubicBezTo>
                  <a:pt x="1824" y="1898"/>
                  <a:pt x="1861" y="1943"/>
                  <a:pt x="1899" y="1987"/>
                </a:cubicBezTo>
                <a:cubicBezTo>
                  <a:pt x="1499" y="1987"/>
                  <a:pt x="1499" y="1987"/>
                  <a:pt x="1499" y="1987"/>
                </a:cubicBezTo>
                <a:cubicBezTo>
                  <a:pt x="1499" y="2467"/>
                  <a:pt x="1499" y="2467"/>
                  <a:pt x="1499" y="2467"/>
                </a:cubicBezTo>
                <a:cubicBezTo>
                  <a:pt x="1643" y="2475"/>
                  <a:pt x="1819" y="2518"/>
                  <a:pt x="1980" y="2586"/>
                </a:cubicBezTo>
                <a:cubicBezTo>
                  <a:pt x="2031" y="2451"/>
                  <a:pt x="2067" y="2317"/>
                  <a:pt x="2089" y="2186"/>
                </a:cubicBezTo>
                <a:cubicBezTo>
                  <a:pt x="2127" y="2222"/>
                  <a:pt x="2164" y="2255"/>
                  <a:pt x="2200" y="2286"/>
                </a:cubicBezTo>
                <a:cubicBezTo>
                  <a:pt x="2175" y="2396"/>
                  <a:pt x="2140" y="2513"/>
                  <a:pt x="2095" y="2628"/>
                </a:cubicBezTo>
                <a:cubicBezTo>
                  <a:pt x="2222" y="2684"/>
                  <a:pt x="2337" y="2743"/>
                  <a:pt x="2426" y="2807"/>
                </a:cubicBezTo>
                <a:cubicBezTo>
                  <a:pt x="2526" y="2697"/>
                  <a:pt x="2605" y="2570"/>
                  <a:pt x="2661" y="2430"/>
                </a:cubicBezTo>
                <a:cubicBezTo>
                  <a:pt x="2713" y="2391"/>
                  <a:pt x="2775" y="2341"/>
                  <a:pt x="2845" y="2281"/>
                </a:cubicBezTo>
                <a:cubicBezTo>
                  <a:pt x="2688" y="2911"/>
                  <a:pt x="2128" y="3368"/>
                  <a:pt x="1445" y="3368"/>
                </a:cubicBezTo>
                <a:cubicBezTo>
                  <a:pt x="638" y="3368"/>
                  <a:pt x="0" y="2730"/>
                  <a:pt x="0" y="1923"/>
                </a:cubicBezTo>
                <a:cubicBezTo>
                  <a:pt x="0" y="1116"/>
                  <a:pt x="638" y="478"/>
                  <a:pt x="1445" y="478"/>
                </a:cubicBezTo>
                <a:cubicBezTo>
                  <a:pt x="1445" y="478"/>
                  <a:pt x="1446" y="478"/>
                  <a:pt x="1447" y="478"/>
                </a:cubicBezTo>
                <a:cubicBezTo>
                  <a:pt x="1417" y="579"/>
                  <a:pt x="1400" y="686"/>
                  <a:pt x="1400" y="797"/>
                </a:cubicBezTo>
                <a:cubicBezTo>
                  <a:pt x="1400" y="917"/>
                  <a:pt x="1420" y="1033"/>
                  <a:pt x="1455" y="1141"/>
                </a:cubicBezTo>
                <a:cubicBezTo>
                  <a:pt x="1472" y="1223"/>
                  <a:pt x="1497" y="1301"/>
                  <a:pt x="1525" y="1376"/>
                </a:cubicBezTo>
                <a:cubicBezTo>
                  <a:pt x="1517" y="1377"/>
                  <a:pt x="1507" y="1378"/>
                  <a:pt x="1499" y="1379"/>
                </a:cubicBezTo>
                <a:lnTo>
                  <a:pt x="1499" y="1849"/>
                </a:lnTo>
                <a:close/>
                <a:moveTo>
                  <a:pt x="2337" y="2896"/>
                </a:moveTo>
                <a:cubicBezTo>
                  <a:pt x="2256" y="2837"/>
                  <a:pt x="2159" y="2781"/>
                  <a:pt x="2048" y="2735"/>
                </a:cubicBezTo>
                <a:cubicBezTo>
                  <a:pt x="1989" y="2896"/>
                  <a:pt x="1908" y="3049"/>
                  <a:pt x="1810" y="3181"/>
                </a:cubicBezTo>
                <a:cubicBezTo>
                  <a:pt x="2010" y="3134"/>
                  <a:pt x="2188" y="3032"/>
                  <a:pt x="2337" y="2896"/>
                </a:cubicBezTo>
                <a:close/>
                <a:moveTo>
                  <a:pt x="1499" y="3236"/>
                </a:moveTo>
                <a:cubicBezTo>
                  <a:pt x="1541" y="3236"/>
                  <a:pt x="1594" y="3232"/>
                  <a:pt x="1640" y="3223"/>
                </a:cubicBezTo>
                <a:cubicBezTo>
                  <a:pt x="1759" y="3066"/>
                  <a:pt x="1861" y="2879"/>
                  <a:pt x="1938" y="2688"/>
                </a:cubicBezTo>
                <a:cubicBezTo>
                  <a:pt x="1793" y="2637"/>
                  <a:pt x="1635" y="2607"/>
                  <a:pt x="1499" y="2599"/>
                </a:cubicBezTo>
                <a:lnTo>
                  <a:pt x="1499" y="3236"/>
                </a:lnTo>
                <a:close/>
                <a:moveTo>
                  <a:pt x="1080" y="3181"/>
                </a:moveTo>
                <a:cubicBezTo>
                  <a:pt x="982" y="3049"/>
                  <a:pt x="901" y="2896"/>
                  <a:pt x="842" y="2735"/>
                </a:cubicBezTo>
                <a:cubicBezTo>
                  <a:pt x="731" y="2781"/>
                  <a:pt x="633" y="2837"/>
                  <a:pt x="552" y="2896"/>
                </a:cubicBezTo>
                <a:cubicBezTo>
                  <a:pt x="701" y="3032"/>
                  <a:pt x="880" y="3134"/>
                  <a:pt x="1080" y="3181"/>
                </a:cubicBezTo>
                <a:close/>
                <a:moveTo>
                  <a:pt x="463" y="2807"/>
                </a:moveTo>
                <a:cubicBezTo>
                  <a:pt x="552" y="2743"/>
                  <a:pt x="667" y="2684"/>
                  <a:pt x="795" y="2628"/>
                </a:cubicBezTo>
                <a:cubicBezTo>
                  <a:pt x="706" y="2399"/>
                  <a:pt x="655" y="2165"/>
                  <a:pt x="650" y="1987"/>
                </a:cubicBezTo>
                <a:cubicBezTo>
                  <a:pt x="136" y="1987"/>
                  <a:pt x="136" y="1987"/>
                  <a:pt x="136" y="1987"/>
                </a:cubicBezTo>
                <a:cubicBezTo>
                  <a:pt x="149" y="2305"/>
                  <a:pt x="268" y="2590"/>
                  <a:pt x="463" y="2807"/>
                </a:cubicBezTo>
                <a:close/>
                <a:moveTo>
                  <a:pt x="136" y="1849"/>
                </a:moveTo>
                <a:cubicBezTo>
                  <a:pt x="650" y="1849"/>
                  <a:pt x="650" y="1849"/>
                  <a:pt x="650" y="1849"/>
                </a:cubicBezTo>
                <a:cubicBezTo>
                  <a:pt x="659" y="1667"/>
                  <a:pt x="710" y="1447"/>
                  <a:pt x="795" y="1218"/>
                </a:cubicBezTo>
                <a:cubicBezTo>
                  <a:pt x="667" y="1162"/>
                  <a:pt x="552" y="1103"/>
                  <a:pt x="463" y="1039"/>
                </a:cubicBezTo>
                <a:cubicBezTo>
                  <a:pt x="268" y="1256"/>
                  <a:pt x="149" y="1531"/>
                  <a:pt x="136" y="1849"/>
                </a:cubicBezTo>
                <a:close/>
                <a:moveTo>
                  <a:pt x="552" y="950"/>
                </a:moveTo>
                <a:cubicBezTo>
                  <a:pt x="629" y="1005"/>
                  <a:pt x="727" y="1060"/>
                  <a:pt x="837" y="1107"/>
                </a:cubicBezTo>
                <a:cubicBezTo>
                  <a:pt x="901" y="946"/>
                  <a:pt x="986" y="788"/>
                  <a:pt x="1080" y="661"/>
                </a:cubicBezTo>
                <a:cubicBezTo>
                  <a:pt x="880" y="712"/>
                  <a:pt x="701" y="814"/>
                  <a:pt x="552" y="950"/>
                </a:cubicBezTo>
                <a:close/>
                <a:moveTo>
                  <a:pt x="1361" y="610"/>
                </a:moveTo>
                <a:cubicBezTo>
                  <a:pt x="1319" y="610"/>
                  <a:pt x="1296" y="614"/>
                  <a:pt x="1249" y="623"/>
                </a:cubicBezTo>
                <a:cubicBezTo>
                  <a:pt x="1135" y="780"/>
                  <a:pt x="1028" y="958"/>
                  <a:pt x="948" y="1154"/>
                </a:cubicBezTo>
                <a:cubicBezTo>
                  <a:pt x="1088" y="1205"/>
                  <a:pt x="1221" y="1239"/>
                  <a:pt x="1361" y="1247"/>
                </a:cubicBezTo>
                <a:lnTo>
                  <a:pt x="1361" y="610"/>
                </a:lnTo>
                <a:close/>
                <a:moveTo>
                  <a:pt x="1361" y="1379"/>
                </a:moveTo>
                <a:cubicBezTo>
                  <a:pt x="1217" y="1371"/>
                  <a:pt x="1071" y="1328"/>
                  <a:pt x="909" y="1260"/>
                </a:cubicBezTo>
                <a:cubicBezTo>
                  <a:pt x="833" y="1460"/>
                  <a:pt x="786" y="1650"/>
                  <a:pt x="778" y="1849"/>
                </a:cubicBezTo>
                <a:cubicBezTo>
                  <a:pt x="1361" y="1849"/>
                  <a:pt x="1361" y="1849"/>
                  <a:pt x="1361" y="1849"/>
                </a:cubicBezTo>
                <a:lnTo>
                  <a:pt x="1361" y="1379"/>
                </a:lnTo>
                <a:close/>
                <a:moveTo>
                  <a:pt x="1361" y="1987"/>
                </a:moveTo>
                <a:cubicBezTo>
                  <a:pt x="778" y="1987"/>
                  <a:pt x="778" y="1987"/>
                  <a:pt x="778" y="1987"/>
                </a:cubicBezTo>
                <a:cubicBezTo>
                  <a:pt x="786" y="2178"/>
                  <a:pt x="833" y="2382"/>
                  <a:pt x="909" y="2586"/>
                </a:cubicBezTo>
                <a:cubicBezTo>
                  <a:pt x="1071" y="2518"/>
                  <a:pt x="1217" y="2475"/>
                  <a:pt x="1361" y="2467"/>
                </a:cubicBezTo>
                <a:lnTo>
                  <a:pt x="1361" y="1987"/>
                </a:lnTo>
                <a:close/>
                <a:moveTo>
                  <a:pt x="1361" y="2599"/>
                </a:moveTo>
                <a:cubicBezTo>
                  <a:pt x="1226" y="2607"/>
                  <a:pt x="1096" y="2637"/>
                  <a:pt x="952" y="2688"/>
                </a:cubicBezTo>
                <a:cubicBezTo>
                  <a:pt x="1028" y="2879"/>
                  <a:pt x="1130" y="3066"/>
                  <a:pt x="1249" y="3223"/>
                </a:cubicBezTo>
                <a:cubicBezTo>
                  <a:pt x="1296" y="3232"/>
                  <a:pt x="1319" y="3236"/>
                  <a:pt x="1361" y="3236"/>
                </a:cubicBezTo>
                <a:lnTo>
                  <a:pt x="1361" y="2599"/>
                </a:lnTo>
                <a:close/>
              </a:path>
            </a:pathLst>
          </a:custGeom>
          <a:solidFill>
            <a:srgbClr val="07AFC2"/>
          </a:solidFill>
          <a:ln w="9525">
            <a:solidFill>
              <a:schemeClr val="bg1"/>
            </a:solidFill>
            <a:round/>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ea typeface="微软雅黑" panose="020B0503020204020204" pitchFamily="34" charset="-122"/>
            </a:endParaRPr>
          </a:p>
        </p:txBody>
      </p:sp>
      <p:sp>
        <p:nvSpPr>
          <p:cNvPr id="225" name="KSO_Shape"/>
          <p:cNvSpPr/>
          <p:nvPr/>
        </p:nvSpPr>
        <p:spPr bwMode="auto">
          <a:xfrm>
            <a:off x="1319921" y="2858111"/>
            <a:ext cx="165783" cy="165783"/>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rgbClr val="07AFC2"/>
          </a:solidFill>
          <a:ln w="9525">
            <a:solidFill>
              <a:schemeClr val="bg1"/>
            </a:solidFill>
            <a:round/>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ea typeface="微软雅黑" panose="020B0503020204020204" pitchFamily="34" charset="-122"/>
            </a:endParaRPr>
          </a:p>
        </p:txBody>
      </p:sp>
      <p:sp>
        <p:nvSpPr>
          <p:cNvPr id="226" name="KSO_Shape"/>
          <p:cNvSpPr/>
          <p:nvPr/>
        </p:nvSpPr>
        <p:spPr bwMode="auto">
          <a:xfrm>
            <a:off x="1311544" y="3291830"/>
            <a:ext cx="184208" cy="184208"/>
          </a:xfrm>
          <a:custGeom>
            <a:avLst/>
            <a:gdLst>
              <a:gd name="T0" fmla="*/ 900007 w 3267"/>
              <a:gd name="T1" fmla="*/ 1800397 h 3267"/>
              <a:gd name="T2" fmla="*/ 0 w 3267"/>
              <a:gd name="T3" fmla="*/ 900474 h 3267"/>
              <a:gd name="T4" fmla="*/ 900007 w 3267"/>
              <a:gd name="T5" fmla="*/ 0 h 3267"/>
              <a:gd name="T6" fmla="*/ 1799464 w 3267"/>
              <a:gd name="T7" fmla="*/ 900474 h 3267"/>
              <a:gd name="T8" fmla="*/ 900007 w 3267"/>
              <a:gd name="T9" fmla="*/ 1800397 h 3267"/>
              <a:gd name="T10" fmla="*/ 900007 w 3267"/>
              <a:gd name="T11" fmla="*/ 73294 h 3267"/>
              <a:gd name="T12" fmla="*/ 73256 w 3267"/>
              <a:gd name="T13" fmla="*/ 900474 h 3267"/>
              <a:gd name="T14" fmla="*/ 900007 w 3267"/>
              <a:gd name="T15" fmla="*/ 1727103 h 3267"/>
              <a:gd name="T16" fmla="*/ 1726208 w 3267"/>
              <a:gd name="T17" fmla="*/ 900474 h 3267"/>
              <a:gd name="T18" fmla="*/ 900007 w 3267"/>
              <a:gd name="T19" fmla="*/ 73294 h 3267"/>
              <a:gd name="T20" fmla="*/ 1370942 w 3267"/>
              <a:gd name="T21" fmla="*/ 1524854 h 3267"/>
              <a:gd name="T22" fmla="*/ 1059189 w 3267"/>
              <a:gd name="T23" fmla="*/ 1113744 h 3267"/>
              <a:gd name="T24" fmla="*/ 1163290 w 3267"/>
              <a:gd name="T25" fmla="*/ 904332 h 3267"/>
              <a:gd name="T26" fmla="*/ 990339 w 3267"/>
              <a:gd name="T27" fmla="*/ 656343 h 3267"/>
              <a:gd name="T28" fmla="*/ 1169349 w 3267"/>
              <a:gd name="T29" fmla="*/ 165326 h 3267"/>
              <a:gd name="T30" fmla="*/ 1682144 w 3267"/>
              <a:gd name="T31" fmla="*/ 900474 h 3267"/>
              <a:gd name="T32" fmla="*/ 1370942 w 3267"/>
              <a:gd name="T33" fmla="*/ 1524854 h 3267"/>
              <a:gd name="T34" fmla="*/ 933055 w 3267"/>
              <a:gd name="T35" fmla="*/ 642566 h 3267"/>
              <a:gd name="T36" fmla="*/ 999151 w 3267"/>
              <a:gd name="T37" fmla="*/ 123443 h 3267"/>
              <a:gd name="T38" fmla="*/ 1096092 w 3267"/>
              <a:gd name="T39" fmla="*/ 142180 h 3267"/>
              <a:gd name="T40" fmla="*/ 965553 w 3267"/>
              <a:gd name="T41" fmla="*/ 649179 h 3267"/>
              <a:gd name="T42" fmla="*/ 933055 w 3267"/>
              <a:gd name="T43" fmla="*/ 642566 h 3267"/>
              <a:gd name="T44" fmla="*/ 1119226 w 3267"/>
              <a:gd name="T45" fmla="*/ 904332 h 3267"/>
              <a:gd name="T46" fmla="*/ 900007 w 3267"/>
              <a:gd name="T47" fmla="*/ 1123664 h 3267"/>
              <a:gd name="T48" fmla="*/ 680789 w 3267"/>
              <a:gd name="T49" fmla="*/ 904332 h 3267"/>
              <a:gd name="T50" fmla="*/ 900007 w 3267"/>
              <a:gd name="T51" fmla="*/ 685000 h 3267"/>
              <a:gd name="T52" fmla="*/ 1119226 w 3267"/>
              <a:gd name="T53" fmla="*/ 904332 h 3267"/>
              <a:gd name="T54" fmla="*/ 900007 w 3267"/>
              <a:gd name="T55" fmla="*/ 754436 h 3267"/>
              <a:gd name="T56" fmla="*/ 750190 w 3267"/>
              <a:gd name="T57" fmla="*/ 904332 h 3267"/>
              <a:gd name="T58" fmla="*/ 900007 w 3267"/>
              <a:gd name="T59" fmla="*/ 1054227 h 3267"/>
              <a:gd name="T60" fmla="*/ 1049825 w 3267"/>
              <a:gd name="T61" fmla="*/ 904332 h 3267"/>
              <a:gd name="T62" fmla="*/ 900007 w 3267"/>
              <a:gd name="T63" fmla="*/ 754436 h 3267"/>
              <a:gd name="T64" fmla="*/ 354715 w 3267"/>
              <a:gd name="T65" fmla="*/ 338918 h 3267"/>
              <a:gd name="T66" fmla="*/ 630666 w 3267"/>
              <a:gd name="T67" fmla="*/ 165326 h 3267"/>
              <a:gd name="T68" fmla="*/ 809676 w 3267"/>
              <a:gd name="T69" fmla="*/ 656343 h 3267"/>
              <a:gd name="T70" fmla="*/ 717142 w 3267"/>
              <a:gd name="T71" fmla="*/ 714207 h 3267"/>
              <a:gd name="T72" fmla="*/ 354715 w 3267"/>
              <a:gd name="T73" fmla="*/ 338918 h 3267"/>
              <a:gd name="T74" fmla="*/ 636174 w 3267"/>
              <a:gd name="T75" fmla="*/ 904332 h 3267"/>
              <a:gd name="T76" fmla="*/ 900007 w 3267"/>
              <a:gd name="T77" fmla="*/ 1167751 h 3267"/>
              <a:gd name="T78" fmla="*/ 921489 w 3267"/>
              <a:gd name="T79" fmla="*/ 1166648 h 3267"/>
              <a:gd name="T80" fmla="*/ 964451 w 3267"/>
              <a:gd name="T81" fmla="*/ 1680260 h 3267"/>
              <a:gd name="T82" fmla="*/ 900007 w 3267"/>
              <a:gd name="T83" fmla="*/ 1683016 h 3267"/>
              <a:gd name="T84" fmla="*/ 117320 w 3267"/>
              <a:gd name="T85" fmla="*/ 900474 h 3267"/>
              <a:gd name="T86" fmla="*/ 235192 w 3267"/>
              <a:gd name="T87" fmla="*/ 487160 h 3267"/>
              <a:gd name="T88" fmla="*/ 676933 w 3267"/>
              <a:gd name="T89" fmla="*/ 763805 h 3267"/>
              <a:gd name="T90" fmla="*/ 636174 w 3267"/>
              <a:gd name="T91" fmla="*/ 904332 h 3267"/>
              <a:gd name="T92" fmla="*/ 1268493 w 3267"/>
              <a:gd name="T93" fmla="*/ 1590433 h 3267"/>
              <a:gd name="T94" fmla="*/ 1208455 w 3267"/>
              <a:gd name="T95" fmla="*/ 1619641 h 3267"/>
              <a:gd name="T96" fmla="*/ 1004109 w 3267"/>
              <a:gd name="T97" fmla="*/ 1146258 h 3267"/>
              <a:gd name="T98" fmla="*/ 1024488 w 3267"/>
              <a:gd name="T99" fmla="*/ 1136339 h 3267"/>
              <a:gd name="T100" fmla="*/ 1268493 w 3267"/>
              <a:gd name="T101" fmla="*/ 1590433 h 3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67" h="3267">
                <a:moveTo>
                  <a:pt x="1634" y="3267"/>
                </a:moveTo>
                <a:cubicBezTo>
                  <a:pt x="732" y="3267"/>
                  <a:pt x="0" y="2536"/>
                  <a:pt x="0" y="1634"/>
                </a:cubicBezTo>
                <a:cubicBezTo>
                  <a:pt x="0" y="731"/>
                  <a:pt x="732" y="0"/>
                  <a:pt x="1634" y="0"/>
                </a:cubicBezTo>
                <a:cubicBezTo>
                  <a:pt x="2536" y="0"/>
                  <a:pt x="3267" y="731"/>
                  <a:pt x="3267" y="1634"/>
                </a:cubicBezTo>
                <a:cubicBezTo>
                  <a:pt x="3267" y="2536"/>
                  <a:pt x="2536" y="3267"/>
                  <a:pt x="1634" y="3267"/>
                </a:cubicBezTo>
                <a:close/>
                <a:moveTo>
                  <a:pt x="1634" y="133"/>
                </a:moveTo>
                <a:cubicBezTo>
                  <a:pt x="805" y="133"/>
                  <a:pt x="133" y="805"/>
                  <a:pt x="133" y="1634"/>
                </a:cubicBezTo>
                <a:cubicBezTo>
                  <a:pt x="133" y="2462"/>
                  <a:pt x="805" y="3134"/>
                  <a:pt x="1634" y="3134"/>
                </a:cubicBezTo>
                <a:cubicBezTo>
                  <a:pt x="2462" y="3134"/>
                  <a:pt x="3134" y="2462"/>
                  <a:pt x="3134" y="1634"/>
                </a:cubicBezTo>
                <a:cubicBezTo>
                  <a:pt x="3134" y="805"/>
                  <a:pt x="2462" y="133"/>
                  <a:pt x="1634" y="133"/>
                </a:cubicBezTo>
                <a:close/>
                <a:moveTo>
                  <a:pt x="2489" y="2767"/>
                </a:moveTo>
                <a:cubicBezTo>
                  <a:pt x="1923" y="2021"/>
                  <a:pt x="1923" y="2021"/>
                  <a:pt x="1923" y="2021"/>
                </a:cubicBezTo>
                <a:cubicBezTo>
                  <a:pt x="2038" y="1934"/>
                  <a:pt x="2112" y="1796"/>
                  <a:pt x="2112" y="1641"/>
                </a:cubicBezTo>
                <a:cubicBezTo>
                  <a:pt x="2112" y="1434"/>
                  <a:pt x="1981" y="1258"/>
                  <a:pt x="1798" y="1191"/>
                </a:cubicBezTo>
                <a:cubicBezTo>
                  <a:pt x="2123" y="300"/>
                  <a:pt x="2123" y="300"/>
                  <a:pt x="2123" y="300"/>
                </a:cubicBezTo>
                <a:cubicBezTo>
                  <a:pt x="2667" y="499"/>
                  <a:pt x="3054" y="1021"/>
                  <a:pt x="3054" y="1634"/>
                </a:cubicBezTo>
                <a:cubicBezTo>
                  <a:pt x="3054" y="2097"/>
                  <a:pt x="2832" y="2508"/>
                  <a:pt x="2489" y="2767"/>
                </a:cubicBezTo>
                <a:close/>
                <a:moveTo>
                  <a:pt x="1694" y="1166"/>
                </a:moveTo>
                <a:cubicBezTo>
                  <a:pt x="1814" y="224"/>
                  <a:pt x="1814" y="224"/>
                  <a:pt x="1814" y="224"/>
                </a:cubicBezTo>
                <a:cubicBezTo>
                  <a:pt x="1874" y="232"/>
                  <a:pt x="1932" y="244"/>
                  <a:pt x="1990" y="258"/>
                </a:cubicBezTo>
                <a:cubicBezTo>
                  <a:pt x="1753" y="1178"/>
                  <a:pt x="1753" y="1178"/>
                  <a:pt x="1753" y="1178"/>
                </a:cubicBezTo>
                <a:cubicBezTo>
                  <a:pt x="1734" y="1173"/>
                  <a:pt x="1714" y="1169"/>
                  <a:pt x="1694" y="1166"/>
                </a:cubicBezTo>
                <a:close/>
                <a:moveTo>
                  <a:pt x="2032" y="1641"/>
                </a:moveTo>
                <a:cubicBezTo>
                  <a:pt x="2032" y="1860"/>
                  <a:pt x="1853" y="2039"/>
                  <a:pt x="1634" y="2039"/>
                </a:cubicBezTo>
                <a:cubicBezTo>
                  <a:pt x="1414" y="2039"/>
                  <a:pt x="1236" y="1860"/>
                  <a:pt x="1236" y="1641"/>
                </a:cubicBezTo>
                <a:cubicBezTo>
                  <a:pt x="1236" y="1421"/>
                  <a:pt x="1414" y="1243"/>
                  <a:pt x="1634" y="1243"/>
                </a:cubicBezTo>
                <a:cubicBezTo>
                  <a:pt x="1853" y="1243"/>
                  <a:pt x="2032" y="1421"/>
                  <a:pt x="2032" y="1641"/>
                </a:cubicBezTo>
                <a:close/>
                <a:moveTo>
                  <a:pt x="1634" y="1369"/>
                </a:moveTo>
                <a:cubicBezTo>
                  <a:pt x="1484" y="1369"/>
                  <a:pt x="1362" y="1490"/>
                  <a:pt x="1362" y="1641"/>
                </a:cubicBezTo>
                <a:cubicBezTo>
                  <a:pt x="1362" y="1791"/>
                  <a:pt x="1484" y="1913"/>
                  <a:pt x="1634" y="1913"/>
                </a:cubicBezTo>
                <a:cubicBezTo>
                  <a:pt x="1784" y="1913"/>
                  <a:pt x="1906" y="1791"/>
                  <a:pt x="1906" y="1641"/>
                </a:cubicBezTo>
                <a:cubicBezTo>
                  <a:pt x="1906" y="1490"/>
                  <a:pt x="1784" y="1369"/>
                  <a:pt x="1634" y="1369"/>
                </a:cubicBezTo>
                <a:close/>
                <a:moveTo>
                  <a:pt x="644" y="615"/>
                </a:moveTo>
                <a:cubicBezTo>
                  <a:pt x="786" y="477"/>
                  <a:pt x="956" y="369"/>
                  <a:pt x="1145" y="300"/>
                </a:cubicBezTo>
                <a:cubicBezTo>
                  <a:pt x="1470" y="1191"/>
                  <a:pt x="1470" y="1191"/>
                  <a:pt x="1470" y="1191"/>
                </a:cubicBezTo>
                <a:cubicBezTo>
                  <a:pt x="1406" y="1214"/>
                  <a:pt x="1349" y="1250"/>
                  <a:pt x="1302" y="1296"/>
                </a:cubicBezTo>
                <a:lnTo>
                  <a:pt x="644" y="615"/>
                </a:lnTo>
                <a:close/>
                <a:moveTo>
                  <a:pt x="1155" y="1641"/>
                </a:moveTo>
                <a:cubicBezTo>
                  <a:pt x="1155" y="1905"/>
                  <a:pt x="1370" y="2119"/>
                  <a:pt x="1634" y="2119"/>
                </a:cubicBezTo>
                <a:cubicBezTo>
                  <a:pt x="1647" y="2119"/>
                  <a:pt x="1660" y="2118"/>
                  <a:pt x="1673" y="2117"/>
                </a:cubicBezTo>
                <a:cubicBezTo>
                  <a:pt x="1751" y="3049"/>
                  <a:pt x="1751" y="3049"/>
                  <a:pt x="1751" y="3049"/>
                </a:cubicBezTo>
                <a:cubicBezTo>
                  <a:pt x="1712" y="3052"/>
                  <a:pt x="1673" y="3054"/>
                  <a:pt x="1634" y="3054"/>
                </a:cubicBezTo>
                <a:cubicBezTo>
                  <a:pt x="849" y="3054"/>
                  <a:pt x="213" y="2418"/>
                  <a:pt x="213" y="1634"/>
                </a:cubicBezTo>
                <a:cubicBezTo>
                  <a:pt x="213" y="1358"/>
                  <a:pt x="292" y="1101"/>
                  <a:pt x="427" y="884"/>
                </a:cubicBezTo>
                <a:cubicBezTo>
                  <a:pt x="1229" y="1386"/>
                  <a:pt x="1229" y="1386"/>
                  <a:pt x="1229" y="1386"/>
                </a:cubicBezTo>
                <a:cubicBezTo>
                  <a:pt x="1182" y="1460"/>
                  <a:pt x="1155" y="1547"/>
                  <a:pt x="1155" y="1641"/>
                </a:cubicBezTo>
                <a:close/>
                <a:moveTo>
                  <a:pt x="2303" y="2886"/>
                </a:moveTo>
                <a:cubicBezTo>
                  <a:pt x="2267" y="2905"/>
                  <a:pt x="2231" y="2923"/>
                  <a:pt x="2194" y="2939"/>
                </a:cubicBezTo>
                <a:cubicBezTo>
                  <a:pt x="1823" y="2080"/>
                  <a:pt x="1823" y="2080"/>
                  <a:pt x="1823" y="2080"/>
                </a:cubicBezTo>
                <a:cubicBezTo>
                  <a:pt x="1836" y="2074"/>
                  <a:pt x="1848" y="2068"/>
                  <a:pt x="1860" y="2062"/>
                </a:cubicBezTo>
                <a:lnTo>
                  <a:pt x="2303" y="2886"/>
                </a:lnTo>
                <a:close/>
              </a:path>
            </a:pathLst>
          </a:custGeom>
          <a:solidFill>
            <a:srgbClr val="07AFC2"/>
          </a:solidFill>
          <a:ln>
            <a:solidFill>
              <a:schemeClr val="bg1"/>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ea typeface="微软雅黑" panose="020B0503020204020204" pitchFamily="34" charset="-122"/>
            </a:endParaRPr>
          </a:p>
        </p:txBody>
      </p:sp>
      <p:sp>
        <p:nvSpPr>
          <p:cNvPr id="228" name="TextBox 145"/>
          <p:cNvSpPr txBox="1"/>
          <p:nvPr/>
        </p:nvSpPr>
        <p:spPr>
          <a:xfrm>
            <a:off x="1840917" y="1815535"/>
            <a:ext cx="1080000" cy="275590"/>
          </a:xfrm>
          <a:prstGeom prst="rect">
            <a:avLst/>
          </a:prstGeom>
          <a:solidFill>
            <a:schemeClr val="bg1">
              <a:lumMod val="75000"/>
            </a:schemeClr>
          </a:solidFill>
        </p:spPr>
        <p:txBody>
          <a:bodyPr wrap="square" rtlCol="0">
            <a:spAutoFit/>
          </a:bodyPr>
          <a:lstStyle/>
          <a:p>
            <a:pPr algn="ctr"/>
            <a:r>
              <a:rPr lang="en-US" altLang="zh-CN" sz="1200" b="1" dirty="0">
                <a:solidFill>
                  <a:srgbClr val="404040"/>
                </a:solidFill>
                <a:latin typeface="微软雅黑" panose="020B0503020204020204" pitchFamily="34" charset="-122"/>
                <a:ea typeface="微软雅黑" panose="020B0503020204020204" pitchFamily="34" charset="-122"/>
              </a:rPr>
              <a:t>2019</a:t>
            </a:r>
            <a:r>
              <a:rPr lang="zh-CN" altLang="en-US" sz="1200" b="1" dirty="0">
                <a:solidFill>
                  <a:srgbClr val="404040"/>
                </a:solidFill>
                <a:latin typeface="微软雅黑" panose="020B0503020204020204" pitchFamily="34" charset="-122"/>
                <a:ea typeface="微软雅黑" panose="020B0503020204020204" pitchFamily="34" charset="-122"/>
              </a:rPr>
              <a:t>年</a:t>
            </a:r>
            <a:endParaRPr lang="zh-CN" altLang="en-US" sz="1200" b="1" dirty="0">
              <a:solidFill>
                <a:srgbClr val="404040"/>
              </a:solidFill>
              <a:latin typeface="微软雅黑" panose="020B0503020204020204" pitchFamily="34" charset="-122"/>
              <a:ea typeface="微软雅黑" panose="020B0503020204020204" pitchFamily="34" charset="-122"/>
            </a:endParaRPr>
          </a:p>
        </p:txBody>
      </p:sp>
      <p:sp>
        <p:nvSpPr>
          <p:cNvPr id="229" name="TextBox 60"/>
          <p:cNvSpPr txBox="1"/>
          <p:nvPr/>
        </p:nvSpPr>
        <p:spPr>
          <a:xfrm>
            <a:off x="2882508" y="1677926"/>
            <a:ext cx="5760640" cy="321945"/>
          </a:xfrm>
          <a:prstGeom prst="rect">
            <a:avLst/>
          </a:prstGeom>
          <a:noFill/>
        </p:spPr>
        <p:txBody>
          <a:bodyPr wrap="square" rtlCol="0" anchor="ctr">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君搜宝全国代理商突破</a:t>
            </a:r>
            <a:r>
              <a:rPr lang="en-US" altLang="zh-CN" sz="1000" dirty="0" smtClean="0">
                <a:latin typeface="微软雅黑" panose="020B0503020204020204" pitchFamily="34" charset="-122"/>
                <a:ea typeface="微软雅黑" panose="020B0503020204020204" pitchFamily="34" charset="-122"/>
              </a:rPr>
              <a:t>8</a:t>
            </a:r>
            <a:r>
              <a:rPr lang="en-US" altLang="zh-CN" sz="1000" dirty="0" smtClean="0">
                <a:latin typeface="微软雅黑" panose="020B0503020204020204" pitchFamily="34" charset="-122"/>
                <a:ea typeface="微软雅黑" panose="020B0503020204020204" pitchFamily="34" charset="-122"/>
              </a:rPr>
              <a:t>7</a:t>
            </a:r>
            <a:r>
              <a:rPr lang="zh-CN" altLang="en-US" sz="1000" dirty="0" smtClean="0">
                <a:latin typeface="微软雅黑" panose="020B0503020204020204" pitchFamily="34" charset="-122"/>
                <a:ea typeface="微软雅黑" panose="020B0503020204020204" pitchFamily="34" charset="-122"/>
              </a:rPr>
              <a:t>家，客户数量增加至</a:t>
            </a:r>
            <a:r>
              <a:rPr lang="en-US" altLang="zh-CN" sz="1000" dirty="0" smtClean="0">
                <a:latin typeface="微软雅黑" panose="020B0503020204020204" pitchFamily="34" charset="-122"/>
                <a:ea typeface="微软雅黑" panose="020B0503020204020204" pitchFamily="34" charset="-122"/>
              </a:rPr>
              <a:t>3000</a:t>
            </a:r>
            <a:r>
              <a:rPr lang="zh-CN" altLang="en-US" sz="1000" dirty="0" smtClean="0">
                <a:latin typeface="微软雅黑" panose="020B0503020204020204" pitchFamily="34" charset="-122"/>
                <a:ea typeface="微软雅黑" panose="020B0503020204020204" pitchFamily="34" charset="-122"/>
              </a:rPr>
              <a:t>家，其中重点品牌客户</a:t>
            </a:r>
            <a:r>
              <a:rPr lang="en-US" altLang="zh-CN" sz="1000" dirty="0" smtClean="0">
                <a:latin typeface="微软雅黑" panose="020B0503020204020204" pitchFamily="34" charset="-122"/>
                <a:ea typeface="微软雅黑" panose="020B0503020204020204" pitchFamily="34" charset="-122"/>
              </a:rPr>
              <a:t>100</a:t>
            </a:r>
            <a:r>
              <a:rPr lang="zh-CN" altLang="en-US" sz="1000" dirty="0" smtClean="0">
                <a:latin typeface="微软雅黑" panose="020B0503020204020204" pitchFamily="34" charset="-122"/>
                <a:ea typeface="微软雅黑" panose="020B0503020204020204" pitchFamily="34" charset="-122"/>
              </a:rPr>
              <a:t>家</a:t>
            </a:r>
            <a:endParaRPr lang="zh-CN" altLang="en-US" sz="10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smtClean="0">
                <a:solidFill>
                  <a:schemeClr val="bg1"/>
                </a:solidFill>
              </a:rPr>
              <a:t>今标发展历程</a:t>
            </a:r>
            <a:endParaRPr lang="zh-CN" altLang="en-US" dirty="0">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出自【趣你的PPT】(微信:qunideppt)：最优质的PPT资源库"/>
          <p:cNvPicPr>
            <a:picLocks noChangeAspect="1"/>
          </p:cNvPicPr>
          <p:nvPr/>
        </p:nvPicPr>
        <p:blipFill>
          <a:blip r:embed="rId1" cstate="print"/>
          <a:stretch>
            <a:fillRect/>
          </a:stretch>
        </p:blipFill>
        <p:spPr>
          <a:xfrm>
            <a:off x="-793" y="0"/>
            <a:ext cx="9144793" cy="5143946"/>
          </a:xfrm>
          <a:prstGeom prst="rect">
            <a:avLst/>
          </a:prstGeom>
          <a:solidFill>
            <a:srgbClr val="192F44"/>
          </a:solidFill>
        </p:spPr>
      </p:pic>
      <p:sp>
        <p:nvSpPr>
          <p:cNvPr id="4" name="出自【趣你的PPT】(微信:qunideppt)：最优质的PPT资源库"/>
          <p:cNvSpPr/>
          <p:nvPr/>
        </p:nvSpPr>
        <p:spPr>
          <a:xfrm flipH="1" flipV="1">
            <a:off x="4945857" y="1410146"/>
            <a:ext cx="4198144" cy="3733800"/>
          </a:xfrm>
          <a:custGeom>
            <a:avLst/>
            <a:gdLst>
              <a:gd name="connsiteX0" fmla="*/ 0 w 5356225"/>
              <a:gd name="connsiteY0" fmla="*/ 3175000 h 3175000"/>
              <a:gd name="connsiteX1" fmla="*/ 0 w 5356225"/>
              <a:gd name="connsiteY1" fmla="*/ 0 h 3175000"/>
              <a:gd name="connsiteX2" fmla="*/ 5356225 w 5356225"/>
              <a:gd name="connsiteY2" fmla="*/ 3175000 h 3175000"/>
              <a:gd name="connsiteX3" fmla="*/ 0 w 5356225"/>
              <a:gd name="connsiteY3" fmla="*/ 3175000 h 3175000"/>
              <a:gd name="connsiteX0-1" fmla="*/ 0 w 5559425"/>
              <a:gd name="connsiteY0-2" fmla="*/ 3175000 h 3175000"/>
              <a:gd name="connsiteX1-3" fmla="*/ 0 w 5559425"/>
              <a:gd name="connsiteY1-4" fmla="*/ 0 h 3175000"/>
              <a:gd name="connsiteX2-5" fmla="*/ 5559425 w 5559425"/>
              <a:gd name="connsiteY2-6" fmla="*/ 3136900 h 3175000"/>
              <a:gd name="connsiteX3-7" fmla="*/ 0 w 5559425"/>
              <a:gd name="connsiteY3-8" fmla="*/ 3175000 h 3175000"/>
              <a:gd name="connsiteX0-9" fmla="*/ 0 w 5559425"/>
              <a:gd name="connsiteY0-10" fmla="*/ 4978400 h 4978400"/>
              <a:gd name="connsiteX1-11" fmla="*/ 0 w 5559425"/>
              <a:gd name="connsiteY1-12" fmla="*/ 0 h 4978400"/>
              <a:gd name="connsiteX2-13" fmla="*/ 5559425 w 5559425"/>
              <a:gd name="connsiteY2-14" fmla="*/ 3136900 h 4978400"/>
              <a:gd name="connsiteX3-15" fmla="*/ 0 w 5559425"/>
              <a:gd name="connsiteY3-16" fmla="*/ 4978400 h 4978400"/>
              <a:gd name="connsiteX0-17" fmla="*/ 0 w 5597525"/>
              <a:gd name="connsiteY0-18" fmla="*/ 4978400 h 4978400"/>
              <a:gd name="connsiteX1-19" fmla="*/ 0 w 5597525"/>
              <a:gd name="connsiteY1-20" fmla="*/ 0 h 4978400"/>
              <a:gd name="connsiteX2-21" fmla="*/ 5597525 w 5597525"/>
              <a:gd name="connsiteY2-22" fmla="*/ 3136900 h 4978400"/>
              <a:gd name="connsiteX3-23" fmla="*/ 0 w 5597525"/>
              <a:gd name="connsiteY3-24" fmla="*/ 4978400 h 4978400"/>
            </a:gdLst>
            <a:ahLst/>
            <a:cxnLst>
              <a:cxn ang="0">
                <a:pos x="connsiteX0-1" y="connsiteY0-2"/>
              </a:cxn>
              <a:cxn ang="0">
                <a:pos x="connsiteX1-3" y="connsiteY1-4"/>
              </a:cxn>
              <a:cxn ang="0">
                <a:pos x="connsiteX2-5" y="connsiteY2-6"/>
              </a:cxn>
              <a:cxn ang="0">
                <a:pos x="connsiteX3-7" y="connsiteY3-8"/>
              </a:cxn>
            </a:cxnLst>
            <a:rect l="l" t="t" r="r" b="b"/>
            <a:pathLst>
              <a:path w="5597525" h="4978400">
                <a:moveTo>
                  <a:pt x="0" y="4978400"/>
                </a:moveTo>
                <a:lnTo>
                  <a:pt x="0" y="0"/>
                </a:lnTo>
                <a:lnTo>
                  <a:pt x="5597525" y="3136900"/>
                </a:lnTo>
                <a:lnTo>
                  <a:pt x="0" y="4978400"/>
                </a:lnTo>
                <a:close/>
              </a:path>
            </a:pathLst>
          </a:cu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出自【趣你的PPT】(微信:qunideppt)：最优质的PPT资源库"/>
          <p:cNvSpPr/>
          <p:nvPr/>
        </p:nvSpPr>
        <p:spPr>
          <a:xfrm rot="16200000">
            <a:off x="6924675" y="1838325"/>
            <a:ext cx="585597" cy="504825"/>
          </a:xfrm>
          <a:prstGeom prst="triangle">
            <a:avLst/>
          </a:prstGeom>
          <a:solidFill>
            <a:srgbClr val="1B98B6">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出自【趣你的PPT】(微信:qunideppt)：最优质的PPT资源库"/>
          <p:cNvSpPr/>
          <p:nvPr/>
        </p:nvSpPr>
        <p:spPr>
          <a:xfrm rot="16200000">
            <a:off x="7597347" y="2261450"/>
            <a:ext cx="283241" cy="244173"/>
          </a:xfrm>
          <a:prstGeom prst="triangle">
            <a:avLst/>
          </a:prstGeom>
          <a:solidFill>
            <a:srgbClr val="6CDAE9">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出自【趣你的PPT】(微信:qunideppt)：最优质的PPT资源库"/>
          <p:cNvSpPr/>
          <p:nvPr/>
        </p:nvSpPr>
        <p:spPr>
          <a:xfrm rot="16200000">
            <a:off x="7926781" y="1978209"/>
            <a:ext cx="283241" cy="244173"/>
          </a:xfrm>
          <a:prstGeom prst="triangle">
            <a:avLst/>
          </a:prstGeom>
          <a:solidFill>
            <a:srgbClr val="F9DA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出自【趣你的PPT】(微信:qunideppt)：最优质的PPT资源库"/>
          <p:cNvSpPr/>
          <p:nvPr/>
        </p:nvSpPr>
        <p:spPr>
          <a:xfrm rot="16200000">
            <a:off x="7837008" y="2558104"/>
            <a:ext cx="462787" cy="398954"/>
          </a:xfrm>
          <a:prstGeom prst="triangle">
            <a:avLst/>
          </a:prstGeom>
          <a:solidFill>
            <a:srgbClr val="6CDAE9">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出自【趣你的PPT】(微信:qunideppt)：最优质的PPT资源库"/>
          <p:cNvSpPr/>
          <p:nvPr/>
        </p:nvSpPr>
        <p:spPr>
          <a:xfrm rot="16200000">
            <a:off x="8270633" y="2152630"/>
            <a:ext cx="311389" cy="268439"/>
          </a:xfrm>
          <a:prstGeom prst="triangle">
            <a:avLst/>
          </a:prstGeom>
          <a:solidFill>
            <a:srgbClr val="FF0000">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0" name="Group 1出自【趣你的PPT】(微信:qunideppt)：最优质的PPT资源库"/>
          <p:cNvGrpSpPr/>
          <p:nvPr/>
        </p:nvGrpSpPr>
        <p:grpSpPr>
          <a:xfrm>
            <a:off x="592969" y="2046311"/>
            <a:ext cx="2643305" cy="553998"/>
            <a:chOff x="790626" y="2728414"/>
            <a:chExt cx="3524406" cy="738663"/>
          </a:xfrm>
        </p:grpSpPr>
        <p:sp>
          <p:nvSpPr>
            <p:cNvPr id="11" name="出自【趣你的PPT】(微信:qunideppt)：最优质的PPT资源库"/>
            <p:cNvSpPr txBox="1"/>
            <p:nvPr/>
          </p:nvSpPr>
          <p:spPr>
            <a:xfrm>
              <a:off x="790626" y="2728414"/>
              <a:ext cx="2454212" cy="738663"/>
            </a:xfrm>
            <a:prstGeom prst="rect">
              <a:avLst/>
            </a:prstGeom>
            <a:noFill/>
          </p:spPr>
          <p:txBody>
            <a:bodyPr wrap="square" rtlCol="0">
              <a:spAutoFit/>
            </a:bodyPr>
            <a:lstStyle/>
            <a:p>
              <a:r>
                <a:rPr lang="en-US" altLang="zh-CN" sz="3000" dirty="0" smtClean="0">
                  <a:solidFill>
                    <a:schemeClr val="bg1"/>
                  </a:solidFill>
                  <a:latin typeface="Impact" panose="020B0806030902050204" pitchFamily="34" charset="0"/>
                  <a:ea typeface="文鼎霹雳体" panose="020B0602010101010101" pitchFamily="33" charset="-122"/>
                </a:rPr>
                <a:t>CONTENTS</a:t>
              </a:r>
              <a:endParaRPr lang="zh-CN" altLang="en-US" sz="3000" dirty="0">
                <a:solidFill>
                  <a:schemeClr val="bg1"/>
                </a:solidFill>
                <a:latin typeface="Impact" panose="020B0806030902050204" pitchFamily="34" charset="0"/>
                <a:ea typeface="文鼎霹雳体" panose="020B0602010101010101" pitchFamily="33" charset="-122"/>
              </a:endParaRPr>
            </a:p>
          </p:txBody>
        </p:sp>
        <p:cxnSp>
          <p:nvCxnSpPr>
            <p:cNvPr id="12" name="出自【趣你的PPT】(微信:qunideppt)：最优质的PPT资源库"/>
            <p:cNvCxnSpPr/>
            <p:nvPr/>
          </p:nvCxnSpPr>
          <p:spPr>
            <a:xfrm>
              <a:off x="3003537" y="2891841"/>
              <a:ext cx="0" cy="3776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出自【趣你的PPT】(微信:qunideppt)：最优质的PPT资源库"/>
            <p:cNvSpPr txBox="1"/>
            <p:nvPr/>
          </p:nvSpPr>
          <p:spPr>
            <a:xfrm>
              <a:off x="2988631" y="2769281"/>
              <a:ext cx="1326401" cy="615553"/>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4" name="Group 2出自【趣你的PPT】(微信:qunideppt)：最优质的PPT资源库"/>
          <p:cNvGrpSpPr/>
          <p:nvPr/>
        </p:nvGrpSpPr>
        <p:grpSpPr>
          <a:xfrm>
            <a:off x="680235" y="2612567"/>
            <a:ext cx="1905793" cy="369332"/>
            <a:chOff x="906980" y="3483419"/>
            <a:chExt cx="2541057" cy="492442"/>
          </a:xfrm>
        </p:grpSpPr>
        <p:sp>
          <p:nvSpPr>
            <p:cNvPr id="15" name="出自【趣你的PPT】(微信:qunideppt)：最优质的PPT资源库"/>
            <p:cNvSpPr txBox="1"/>
            <p:nvPr/>
          </p:nvSpPr>
          <p:spPr>
            <a:xfrm>
              <a:off x="1364245" y="3483419"/>
              <a:ext cx="2083792" cy="492442"/>
            </a:xfrm>
            <a:prstGeom prst="rect">
              <a:avLst/>
            </a:prstGeom>
            <a:noFill/>
          </p:spPr>
          <p:txBody>
            <a:bodyPr wrap="squar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SEO</a:t>
              </a:r>
              <a:r>
                <a:rPr lang="zh-CN" altLang="en-US" b="1" dirty="0" smtClean="0">
                  <a:solidFill>
                    <a:schemeClr val="bg1"/>
                  </a:solidFill>
                  <a:latin typeface="微软雅黑" panose="020B0503020204020204" pitchFamily="34" charset="-122"/>
                  <a:ea typeface="微软雅黑" panose="020B0503020204020204" pitchFamily="34" charset="-122"/>
                </a:rPr>
                <a:t>简介</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6" name="出自【趣你的PPT】(微信:qunideppt)：最优质的PPT资源库"/>
            <p:cNvSpPr/>
            <p:nvPr/>
          </p:nvSpPr>
          <p:spPr>
            <a:xfrm rot="5400000">
              <a:off x="878696" y="3530156"/>
              <a:ext cx="410113" cy="35354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Group 3出自【趣你的PPT】(微信:qunideppt)：最优质的PPT资源库"/>
          <p:cNvGrpSpPr/>
          <p:nvPr/>
        </p:nvGrpSpPr>
        <p:grpSpPr>
          <a:xfrm>
            <a:off x="680235" y="3048455"/>
            <a:ext cx="1905793" cy="368300"/>
            <a:chOff x="906980" y="4064604"/>
            <a:chExt cx="2541057" cy="491066"/>
          </a:xfrm>
        </p:grpSpPr>
        <p:sp>
          <p:nvSpPr>
            <p:cNvPr id="18" name="出自【趣你的PPT】(微信:qunideppt)：最优质的PPT资源库"/>
            <p:cNvSpPr txBox="1"/>
            <p:nvPr/>
          </p:nvSpPr>
          <p:spPr>
            <a:xfrm>
              <a:off x="1364245" y="4064604"/>
              <a:ext cx="2083792" cy="491066"/>
            </a:xfrm>
            <a:prstGeom prst="rect">
              <a:avLst/>
            </a:prstGeom>
            <a:noFill/>
          </p:spPr>
          <p:txBody>
            <a:bodyPr wrap="square" rtlCol="0">
              <a:spAutoFit/>
            </a:bodyPr>
            <a:lstStyle/>
            <a:p>
              <a:r>
                <a:rPr lang="zh-CN" altLang="en-US" sz="1800" b="1" dirty="0" smtClean="0">
                  <a:solidFill>
                    <a:schemeClr val="bg1"/>
                  </a:solidFill>
                  <a:latin typeface="微软雅黑" panose="020B0503020204020204" pitchFamily="34" charset="-122"/>
                  <a:ea typeface="微软雅黑" panose="020B0503020204020204" pitchFamily="34" charset="-122"/>
                </a:rPr>
                <a:t>君搜宝产品</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9" name="出自【趣你的PPT】(微信:qunideppt)：最优质的PPT资源库"/>
            <p:cNvSpPr/>
            <p:nvPr/>
          </p:nvSpPr>
          <p:spPr>
            <a:xfrm rot="5400000">
              <a:off x="878696" y="4111338"/>
              <a:ext cx="410113" cy="35354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Group 4出自【趣你的PPT】(微信:qunideppt)：最优质的PPT资源库"/>
          <p:cNvGrpSpPr/>
          <p:nvPr/>
        </p:nvGrpSpPr>
        <p:grpSpPr>
          <a:xfrm>
            <a:off x="680235" y="3436613"/>
            <a:ext cx="1905792" cy="369332"/>
            <a:chOff x="906980" y="4582150"/>
            <a:chExt cx="2541056" cy="492443"/>
          </a:xfrm>
        </p:grpSpPr>
        <p:sp>
          <p:nvSpPr>
            <p:cNvPr id="21" name="出自【趣你的PPT】(微信:qunideppt)：最优质的PPT资源库"/>
            <p:cNvSpPr txBox="1"/>
            <p:nvPr/>
          </p:nvSpPr>
          <p:spPr>
            <a:xfrm>
              <a:off x="1364244" y="4582150"/>
              <a:ext cx="2083792" cy="492443"/>
            </a:xfrm>
            <a:prstGeom prst="rect">
              <a:avLst/>
            </a:prstGeom>
            <a:noFill/>
          </p:spPr>
          <p:txBody>
            <a:bodyPr wrap="square" rtlCol="0">
              <a:spAutoFit/>
            </a:bodyPr>
            <a:lstStyle/>
            <a:p>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2" name="出自【趣你的PPT】(微信:qunideppt)：最优质的PPT资源库"/>
            <p:cNvSpPr/>
            <p:nvPr/>
          </p:nvSpPr>
          <p:spPr>
            <a:xfrm rot="5400000">
              <a:off x="878696" y="4692520"/>
              <a:ext cx="410113" cy="35354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出自【趣你的PPT】(微信:qunideppt)：最优质的PPT资源库"/>
          <p:cNvSpPr txBox="1"/>
          <p:nvPr/>
        </p:nvSpPr>
        <p:spPr>
          <a:xfrm>
            <a:off x="1027750" y="3451704"/>
            <a:ext cx="1562844" cy="368300"/>
          </a:xfrm>
          <a:prstGeom prst="rect">
            <a:avLst/>
          </a:prstGeom>
          <a:noFill/>
        </p:spPr>
        <p:txBody>
          <a:bodyPr wrap="square" rtlCol="0">
            <a:spAutoFit/>
          </a:bodyPr>
          <a:lstStyle/>
          <a:p>
            <a:r>
              <a:rPr lang="zh-CN" altLang="en-US" sz="1800" b="1" dirty="0" smtClean="0">
                <a:solidFill>
                  <a:schemeClr val="bg1"/>
                </a:solidFill>
                <a:latin typeface="微软雅黑" panose="020B0503020204020204" pitchFamily="34" charset="-122"/>
                <a:ea typeface="微软雅黑" panose="020B0503020204020204" pitchFamily="34" charset="-122"/>
              </a:rPr>
              <a:t>公司简介</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标题 1"/>
          <p:cNvSpPr>
            <a:spLocks noGrp="1"/>
          </p:cNvSpPr>
          <p:nvPr>
            <p:ph type="title"/>
          </p:nvPr>
        </p:nvSpPr>
        <p:spPr/>
        <p:txBody>
          <a:bodyPr vert="horz" lIns="91440" tIns="45720" rIns="91440" bIns="45720" rtlCol="0" anchor="ctr">
            <a:normAutofit/>
          </a:bodyPr>
          <a:lstStyle/>
          <a:p>
            <a:r>
              <a:rPr lang="zh-CN" altLang="en-US" dirty="0" smtClean="0">
                <a:solidFill>
                  <a:schemeClr val="tx1">
                    <a:lumMod val="75000"/>
                    <a:lumOff val="25000"/>
                  </a:schemeClr>
                </a:solidFill>
                <a:latin typeface="微软雅黑" panose="020B0503020204020204" pitchFamily="34" charset="-122"/>
              </a:rPr>
              <a:t>今标</a:t>
            </a:r>
            <a:r>
              <a:rPr lang="zh-CN" altLang="zh-CN" sz="2800" b="1" dirty="0" smtClean="0">
                <a:solidFill>
                  <a:schemeClr val="tx1">
                    <a:lumMod val="75000"/>
                    <a:lumOff val="25000"/>
                  </a:schemeClr>
                </a:solidFill>
                <a:latin typeface="微软雅黑" panose="020B0503020204020204" pitchFamily="34" charset="-122"/>
              </a:rPr>
              <a:t>核心</a:t>
            </a:r>
            <a:r>
              <a:rPr lang="zh-CN" altLang="zh-CN" sz="2800" b="1" dirty="0">
                <a:solidFill>
                  <a:schemeClr val="tx1">
                    <a:lumMod val="75000"/>
                    <a:lumOff val="25000"/>
                  </a:schemeClr>
                </a:solidFill>
                <a:latin typeface="微软雅黑" panose="020B0503020204020204" pitchFamily="34" charset="-122"/>
              </a:rPr>
              <a:t>竞争力</a:t>
            </a:r>
            <a:endParaRPr lang="zh-CN" altLang="zh-CN" sz="2800" b="1" dirty="0">
              <a:solidFill>
                <a:schemeClr val="tx1">
                  <a:lumMod val="75000"/>
                  <a:lumOff val="25000"/>
                </a:schemeClr>
              </a:solidFill>
              <a:latin typeface="微软雅黑" panose="020B0503020204020204" pitchFamily="34" charset="-122"/>
            </a:endParaRPr>
          </a:p>
        </p:txBody>
      </p:sp>
      <p:sp>
        <p:nvSpPr>
          <p:cNvPr id="95" name="六边形 94"/>
          <p:cNvSpPr/>
          <p:nvPr/>
        </p:nvSpPr>
        <p:spPr>
          <a:xfrm rot="16200000">
            <a:off x="3143158" y="1775330"/>
            <a:ext cx="1420001" cy="1224138"/>
          </a:xfrm>
          <a:prstGeom prst="hexagon">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6" name="六边形 95"/>
          <p:cNvSpPr/>
          <p:nvPr/>
        </p:nvSpPr>
        <p:spPr>
          <a:xfrm rot="16200000">
            <a:off x="2565716" y="2444747"/>
            <a:ext cx="685401" cy="590863"/>
          </a:xfrm>
          <a:prstGeom prst="hexagon">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7" name="六边形 96"/>
          <p:cNvSpPr/>
          <p:nvPr/>
        </p:nvSpPr>
        <p:spPr>
          <a:xfrm rot="16200000">
            <a:off x="2852430" y="2972996"/>
            <a:ext cx="1036185" cy="893263"/>
          </a:xfrm>
          <a:prstGeom prst="hexagon">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8" name="六边形 97"/>
          <p:cNvSpPr/>
          <p:nvPr/>
        </p:nvSpPr>
        <p:spPr>
          <a:xfrm rot="16200000">
            <a:off x="4491351" y="2498285"/>
            <a:ext cx="1169411" cy="1008112"/>
          </a:xfrm>
          <a:prstGeom prst="hexagon">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9" name="六边形 98"/>
          <p:cNvSpPr/>
          <p:nvPr/>
        </p:nvSpPr>
        <p:spPr>
          <a:xfrm rot="16200000">
            <a:off x="4470511" y="1858955"/>
            <a:ext cx="685401" cy="590863"/>
          </a:xfrm>
          <a:prstGeom prst="hexagon">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0" name="六边形 99"/>
          <p:cNvSpPr/>
          <p:nvPr/>
        </p:nvSpPr>
        <p:spPr>
          <a:xfrm rot="16200000">
            <a:off x="5569978" y="2408171"/>
            <a:ext cx="792090" cy="682836"/>
          </a:xfrm>
          <a:prstGeom prst="hexagon">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1" name="组合 100"/>
          <p:cNvGrpSpPr/>
          <p:nvPr/>
        </p:nvGrpSpPr>
        <p:grpSpPr>
          <a:xfrm flipH="1" flipV="1">
            <a:off x="6228184" y="2353544"/>
            <a:ext cx="720080" cy="144016"/>
            <a:chOff x="2195736" y="1653648"/>
            <a:chExt cx="864096" cy="270030"/>
          </a:xfrm>
        </p:grpSpPr>
        <p:cxnSp>
          <p:nvCxnSpPr>
            <p:cNvPr id="102" name="直接连接符 101"/>
            <p:cNvCxnSpPr/>
            <p:nvPr/>
          </p:nvCxnSpPr>
          <p:spPr>
            <a:xfrm flipH="1">
              <a:off x="3059832" y="1653648"/>
              <a:ext cx="0" cy="27003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2195736" y="1923678"/>
              <a:ext cx="864096" cy="0"/>
            </a:xfrm>
            <a:prstGeom prst="line">
              <a:avLst/>
            </a:prstGeom>
            <a:ln>
              <a:solidFill>
                <a:schemeClr val="bg1">
                  <a:lumMod val="50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4" name="组合 103"/>
          <p:cNvGrpSpPr/>
          <p:nvPr/>
        </p:nvGrpSpPr>
        <p:grpSpPr>
          <a:xfrm>
            <a:off x="1868149" y="2643758"/>
            <a:ext cx="726539" cy="144016"/>
            <a:chOff x="2195735" y="1923678"/>
            <a:chExt cx="721149" cy="216024"/>
          </a:xfrm>
        </p:grpSpPr>
        <p:cxnSp>
          <p:nvCxnSpPr>
            <p:cNvPr id="105" name="直接连接符 104"/>
            <p:cNvCxnSpPr/>
            <p:nvPr/>
          </p:nvCxnSpPr>
          <p:spPr>
            <a:xfrm>
              <a:off x="2195736" y="1923678"/>
              <a:ext cx="72114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2195736" y="1923678"/>
              <a:ext cx="0" cy="216024"/>
            </a:xfrm>
            <a:prstGeom prst="line">
              <a:avLst/>
            </a:prstGeom>
            <a:ln>
              <a:solidFill>
                <a:schemeClr val="bg1">
                  <a:lumMod val="50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2048589" y="3577680"/>
            <a:ext cx="870555" cy="216024"/>
            <a:chOff x="2195736" y="1923678"/>
            <a:chExt cx="864096" cy="216024"/>
          </a:xfrm>
        </p:grpSpPr>
        <p:cxnSp>
          <p:nvCxnSpPr>
            <p:cNvPr id="108" name="直接连接符 107"/>
            <p:cNvCxnSpPr/>
            <p:nvPr/>
          </p:nvCxnSpPr>
          <p:spPr>
            <a:xfrm>
              <a:off x="2195736" y="1923678"/>
              <a:ext cx="864096" cy="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2195736" y="1923678"/>
              <a:ext cx="0" cy="216024"/>
            </a:xfrm>
            <a:prstGeom prst="line">
              <a:avLst/>
            </a:prstGeom>
            <a:ln>
              <a:solidFill>
                <a:srgbClr val="404040"/>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0" name="组合 109"/>
          <p:cNvGrpSpPr/>
          <p:nvPr/>
        </p:nvGrpSpPr>
        <p:grpSpPr>
          <a:xfrm flipH="1" flipV="1">
            <a:off x="5004048" y="1705472"/>
            <a:ext cx="864096" cy="216024"/>
            <a:chOff x="2195736" y="1653648"/>
            <a:chExt cx="864096" cy="270030"/>
          </a:xfrm>
        </p:grpSpPr>
        <p:cxnSp>
          <p:nvCxnSpPr>
            <p:cNvPr id="111" name="直接连接符 110"/>
            <p:cNvCxnSpPr/>
            <p:nvPr/>
          </p:nvCxnSpPr>
          <p:spPr>
            <a:xfrm flipH="1">
              <a:off x="3059832" y="1653648"/>
              <a:ext cx="0" cy="27003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2195736" y="1923678"/>
              <a:ext cx="864096" cy="0"/>
            </a:xfrm>
            <a:prstGeom prst="line">
              <a:avLst/>
            </a:prstGeom>
            <a:ln>
              <a:solidFill>
                <a:schemeClr val="bg1">
                  <a:lumMod val="50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flipH="1">
            <a:off x="5326845" y="3505672"/>
            <a:ext cx="864096" cy="216024"/>
            <a:chOff x="2195736" y="1653648"/>
            <a:chExt cx="864096" cy="270030"/>
          </a:xfrm>
        </p:grpSpPr>
        <p:cxnSp>
          <p:nvCxnSpPr>
            <p:cNvPr id="114" name="直接连接符 113"/>
            <p:cNvCxnSpPr/>
            <p:nvPr/>
          </p:nvCxnSpPr>
          <p:spPr>
            <a:xfrm flipH="1">
              <a:off x="3059832" y="1653648"/>
              <a:ext cx="0" cy="270030"/>
            </a:xfrm>
            <a:prstGeom prst="line">
              <a:avLst/>
            </a:prstGeom>
            <a:ln w="12700">
              <a:solidFill>
                <a:srgbClr val="404040"/>
              </a:solidFill>
              <a:prstDash val="sysDot"/>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2195736" y="1923678"/>
              <a:ext cx="864096" cy="0"/>
            </a:xfrm>
            <a:prstGeom prst="line">
              <a:avLst/>
            </a:prstGeom>
            <a:ln>
              <a:solidFill>
                <a:srgbClr val="404040"/>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6" name="组合 115"/>
          <p:cNvGrpSpPr/>
          <p:nvPr/>
        </p:nvGrpSpPr>
        <p:grpSpPr>
          <a:xfrm flipV="1">
            <a:off x="2359208" y="1921496"/>
            <a:ext cx="867227" cy="216024"/>
            <a:chOff x="2195736" y="1923678"/>
            <a:chExt cx="864096" cy="216024"/>
          </a:xfrm>
        </p:grpSpPr>
        <p:cxnSp>
          <p:nvCxnSpPr>
            <p:cNvPr id="117" name="直接连接符 116"/>
            <p:cNvCxnSpPr/>
            <p:nvPr/>
          </p:nvCxnSpPr>
          <p:spPr>
            <a:xfrm>
              <a:off x="2195736" y="1923678"/>
              <a:ext cx="864096"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2195736" y="1923678"/>
              <a:ext cx="0" cy="216024"/>
            </a:xfrm>
            <a:prstGeom prst="line">
              <a:avLst/>
            </a:prstGeom>
            <a:ln>
              <a:solidFill>
                <a:schemeClr val="bg1">
                  <a:lumMod val="50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9" name="KSO_Shape"/>
          <p:cNvSpPr/>
          <p:nvPr/>
        </p:nvSpPr>
        <p:spPr bwMode="auto">
          <a:xfrm>
            <a:off x="3540769" y="2072334"/>
            <a:ext cx="657736" cy="540439"/>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120" name="矩形 119"/>
          <p:cNvSpPr/>
          <p:nvPr/>
        </p:nvSpPr>
        <p:spPr>
          <a:xfrm>
            <a:off x="1191386" y="1364708"/>
            <a:ext cx="2232248" cy="50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200" b="1" dirty="0">
                <a:solidFill>
                  <a:srgbClr val="192F44"/>
                </a:solidFill>
                <a:latin typeface="微软雅黑" panose="020B0503020204020204" pitchFamily="34" charset="-122"/>
                <a:ea typeface="微软雅黑" panose="020B0503020204020204" pitchFamily="34" charset="-122"/>
              </a:rPr>
              <a:t>| </a:t>
            </a:r>
            <a:r>
              <a:rPr lang="zh-CN" altLang="en-US" sz="1200" b="1" dirty="0">
                <a:solidFill>
                  <a:schemeClr val="accent5"/>
                </a:solidFill>
                <a:latin typeface="微软雅黑" panose="020B0503020204020204" pitchFamily="34" charset="-122"/>
                <a:ea typeface="微软雅黑" panose="020B0503020204020204" pitchFamily="34" charset="-122"/>
              </a:rPr>
              <a:t>多年稳步发展</a:t>
            </a:r>
            <a:endParaRPr lang="en-US" altLang="zh-CN" sz="1200" b="1"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050" dirty="0" smtClean="0">
                <a:solidFill>
                  <a:schemeClr val="tx1"/>
                </a:solidFill>
                <a:latin typeface="微软雅黑" panose="020B0503020204020204" pitchFamily="34" charset="-122"/>
                <a:ea typeface="微软雅黑" panose="020B0503020204020204" pitchFamily="34" charset="-122"/>
              </a:rPr>
              <a:t>今标组建</a:t>
            </a:r>
            <a:r>
              <a:rPr lang="zh-CN" altLang="en-US" sz="1050" dirty="0">
                <a:solidFill>
                  <a:schemeClr val="tx1"/>
                </a:solidFill>
                <a:latin typeface="微软雅黑" panose="020B0503020204020204" pitchFamily="34" charset="-122"/>
                <a:ea typeface="微软雅黑" panose="020B0503020204020204" pitchFamily="34" charset="-122"/>
              </a:rPr>
              <a:t>于</a:t>
            </a:r>
            <a:r>
              <a:rPr lang="en-US" altLang="zh-CN" sz="1050" dirty="0" smtClean="0">
                <a:solidFill>
                  <a:schemeClr val="tx1"/>
                </a:solidFill>
                <a:latin typeface="微软雅黑" panose="020B0503020204020204" pitchFamily="34" charset="-122"/>
                <a:ea typeface="微软雅黑" panose="020B0503020204020204" pitchFamily="34" charset="-122"/>
              </a:rPr>
              <a:t>2012</a:t>
            </a:r>
            <a:r>
              <a:rPr lang="zh-CN" altLang="en-US" sz="1050" dirty="0" smtClean="0">
                <a:solidFill>
                  <a:schemeClr val="tx1"/>
                </a:solidFill>
                <a:latin typeface="微软雅黑" panose="020B0503020204020204" pitchFamily="34" charset="-122"/>
                <a:ea typeface="微软雅黑" panose="020B0503020204020204" pitchFamily="34" charset="-122"/>
              </a:rPr>
              <a:t>年</a:t>
            </a:r>
            <a:r>
              <a:rPr lang="zh-CN" altLang="en-US" sz="1050" dirty="0">
                <a:solidFill>
                  <a:schemeClr val="tx1"/>
                </a:solidFill>
                <a:latin typeface="微软雅黑" panose="020B0503020204020204" pitchFamily="34" charset="-122"/>
                <a:ea typeface="微软雅黑" panose="020B0503020204020204" pitchFamily="34" charset="-122"/>
              </a:rPr>
              <a:t>，自创建以来，业绩持续快速增长。</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21" name="矩形 120"/>
          <p:cNvSpPr/>
          <p:nvPr/>
        </p:nvSpPr>
        <p:spPr>
          <a:xfrm>
            <a:off x="539552" y="2797467"/>
            <a:ext cx="2232248" cy="50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200" b="1" dirty="0">
                <a:solidFill>
                  <a:srgbClr val="192F44"/>
                </a:solidFill>
                <a:latin typeface="微软雅黑" panose="020B0503020204020204" pitchFamily="34" charset="-122"/>
                <a:ea typeface="微软雅黑" panose="020B0503020204020204" pitchFamily="34" charset="-122"/>
              </a:rPr>
              <a:t>|</a:t>
            </a:r>
            <a:r>
              <a:rPr lang="en-US" altLang="zh-CN" sz="1200" b="1" dirty="0">
                <a:solidFill>
                  <a:srgbClr val="C00000"/>
                </a:solidFill>
                <a:latin typeface="微软雅黑" panose="020B0503020204020204" pitchFamily="34" charset="-122"/>
                <a:ea typeface="微软雅黑" panose="020B0503020204020204" pitchFamily="34" charset="-122"/>
              </a:rPr>
              <a:t> </a:t>
            </a:r>
            <a:r>
              <a:rPr lang="zh-CN" altLang="en-US" sz="1200" b="1" dirty="0">
                <a:solidFill>
                  <a:schemeClr val="accent5"/>
                </a:solidFill>
                <a:latin typeface="微软雅黑" panose="020B0503020204020204" pitchFamily="34" charset="-122"/>
                <a:ea typeface="微软雅黑" panose="020B0503020204020204" pitchFamily="34" charset="-122"/>
              </a:rPr>
              <a:t>自主研发核心技术</a:t>
            </a:r>
            <a:endParaRPr lang="en-US" altLang="zh-CN" sz="1200" b="1"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050" dirty="0" smtClean="0">
                <a:solidFill>
                  <a:schemeClr val="tx1"/>
                </a:solidFill>
                <a:latin typeface="微软雅黑" panose="020B0503020204020204" pitchFamily="34" charset="-122"/>
                <a:ea typeface="微软雅黑" panose="020B0503020204020204" pitchFamily="34" charset="-122"/>
              </a:rPr>
              <a:t>今标拥有</a:t>
            </a:r>
            <a:r>
              <a:rPr lang="zh-CN" altLang="en-US" sz="1050" dirty="0">
                <a:solidFill>
                  <a:schemeClr val="tx1"/>
                </a:solidFill>
                <a:latin typeface="微软雅黑" panose="020B0503020204020204" pitchFamily="34" charset="-122"/>
                <a:ea typeface="微软雅黑" panose="020B0503020204020204" pitchFamily="34" charset="-122"/>
              </a:rPr>
              <a:t>多项成熟的自研发技术，研发能力处于</a:t>
            </a:r>
            <a:r>
              <a:rPr lang="en-US" altLang="zh-CN" sz="1050" dirty="0">
                <a:solidFill>
                  <a:schemeClr val="tx1"/>
                </a:solidFill>
                <a:latin typeface="微软雅黑" panose="020B0503020204020204" pitchFamily="34" charset="-122"/>
                <a:ea typeface="微软雅黑" panose="020B0503020204020204" pitchFamily="34" charset="-122"/>
              </a:rPr>
              <a:t>SEO</a:t>
            </a:r>
            <a:r>
              <a:rPr lang="zh-CN" altLang="en-US" sz="1050" dirty="0">
                <a:solidFill>
                  <a:schemeClr val="tx1"/>
                </a:solidFill>
                <a:latin typeface="微软雅黑" panose="020B0503020204020204" pitchFamily="34" charset="-122"/>
                <a:ea typeface="微软雅黑" panose="020B0503020204020204" pitchFamily="34" charset="-122"/>
              </a:rPr>
              <a:t>行业领先地位</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22" name="KSO_Shape"/>
          <p:cNvSpPr/>
          <p:nvPr/>
        </p:nvSpPr>
        <p:spPr bwMode="auto">
          <a:xfrm>
            <a:off x="2764400" y="2583070"/>
            <a:ext cx="288032" cy="314217"/>
          </a:xfrm>
          <a:custGeom>
            <a:avLst/>
            <a:gdLst>
              <a:gd name="T0" fmla="*/ 1177459 w 2025651"/>
              <a:gd name="T1" fmla="*/ 1606659 h 2209800"/>
              <a:gd name="T2" fmla="*/ 1266601 w 2025651"/>
              <a:gd name="T3" fmla="*/ 1297638 h 2209800"/>
              <a:gd name="T4" fmla="*/ 1524547 w 2025651"/>
              <a:gd name="T5" fmla="*/ 1518055 h 2209800"/>
              <a:gd name="T6" fmla="*/ 863445 w 2025651"/>
              <a:gd name="T7" fmla="*/ 1593533 h 2209800"/>
              <a:gd name="T8" fmla="*/ 804100 w 2025651"/>
              <a:gd name="T9" fmla="*/ 1369014 h 2209800"/>
              <a:gd name="T10" fmla="*/ 1247281 w 2025651"/>
              <a:gd name="T11" fmla="*/ 932996 h 2209800"/>
              <a:gd name="T12" fmla="*/ 1210605 w 2025651"/>
              <a:gd name="T13" fmla="*/ 1277467 h 2209800"/>
              <a:gd name="T14" fmla="*/ 1012715 w 2025651"/>
              <a:gd name="T15" fmla="*/ 1148427 h 2209800"/>
              <a:gd name="T16" fmla="*/ 1064719 w 2025651"/>
              <a:gd name="T17" fmla="*/ 892260 h 2209800"/>
              <a:gd name="T18" fmla="*/ 867456 w 2025651"/>
              <a:gd name="T19" fmla="*/ 855100 h 2209800"/>
              <a:gd name="T20" fmla="*/ 638859 w 2025651"/>
              <a:gd name="T21" fmla="*/ 1162816 h 2209800"/>
              <a:gd name="T22" fmla="*/ 696625 w 2025651"/>
              <a:gd name="T23" fmla="*/ 1553482 h 2209800"/>
              <a:gd name="T24" fmla="*/ 1004339 w 2025651"/>
              <a:gd name="T25" fmla="*/ 1782352 h 2209800"/>
              <a:gd name="T26" fmla="*/ 1394732 w 2025651"/>
              <a:gd name="T27" fmla="*/ 1724587 h 2209800"/>
              <a:gd name="T28" fmla="*/ 1623329 w 2025651"/>
              <a:gd name="T29" fmla="*/ 1416598 h 2209800"/>
              <a:gd name="T30" fmla="*/ 1565563 w 2025651"/>
              <a:gd name="T31" fmla="*/ 1026479 h 2209800"/>
              <a:gd name="T32" fmla="*/ 1258122 w 2025651"/>
              <a:gd name="T33" fmla="*/ 797335 h 2209800"/>
              <a:gd name="T34" fmla="*/ 473733 w 2025651"/>
              <a:gd name="T35" fmla="*/ 894573 h 2209800"/>
              <a:gd name="T36" fmla="*/ 614745 w 2025651"/>
              <a:gd name="T37" fmla="*/ 736583 h 2209800"/>
              <a:gd name="T38" fmla="*/ 491304 w 2025651"/>
              <a:gd name="T39" fmla="*/ 933341 h 2209800"/>
              <a:gd name="T40" fmla="*/ 203321 w 2025651"/>
              <a:gd name="T41" fmla="*/ 764260 h 2209800"/>
              <a:gd name="T42" fmla="*/ 1384055 w 2025651"/>
              <a:gd name="T43" fmla="*/ 729167 h 2209800"/>
              <a:gd name="T44" fmla="*/ 1703542 w 2025651"/>
              <a:gd name="T45" fmla="*/ 1064533 h 2209800"/>
              <a:gd name="T46" fmla="*/ 1691497 w 2025651"/>
              <a:gd name="T47" fmla="*/ 1542532 h 2209800"/>
              <a:gd name="T48" fmla="*/ 1356679 w 2025651"/>
              <a:gd name="T49" fmla="*/ 1862292 h 2209800"/>
              <a:gd name="T50" fmla="*/ 878132 w 2025651"/>
              <a:gd name="T51" fmla="*/ 1850521 h 2209800"/>
              <a:gd name="T52" fmla="*/ 558645 w 2025651"/>
              <a:gd name="T53" fmla="*/ 1515154 h 2209800"/>
              <a:gd name="T54" fmla="*/ 570691 w 2025651"/>
              <a:gd name="T55" fmla="*/ 1036882 h 2209800"/>
              <a:gd name="T56" fmla="*/ 905783 w 2025651"/>
              <a:gd name="T57" fmla="*/ 717669 h 2209800"/>
              <a:gd name="T58" fmla="*/ 1006033 w 2025651"/>
              <a:gd name="T59" fmla="*/ 634045 h 2209800"/>
              <a:gd name="T60" fmla="*/ 524184 w 2025651"/>
              <a:gd name="T61" fmla="*/ 443404 h 2209800"/>
              <a:gd name="T62" fmla="*/ 508876 w 2025651"/>
              <a:gd name="T63" fmla="*/ 687826 h 2209800"/>
              <a:gd name="T64" fmla="*/ 349513 w 2025651"/>
              <a:gd name="T65" fmla="*/ 579984 h 2209800"/>
              <a:gd name="T66" fmla="*/ 409923 w 2025651"/>
              <a:gd name="T67" fmla="*/ 410834 h 2209800"/>
              <a:gd name="T68" fmla="*/ 1112121 w 2025651"/>
              <a:gd name="T69" fmla="*/ 508041 h 2209800"/>
              <a:gd name="T70" fmla="*/ 1328618 w 2025651"/>
              <a:gd name="T71" fmla="*/ 403037 h 2209800"/>
              <a:gd name="T72" fmla="*/ 1255098 w 2025651"/>
              <a:gd name="T73" fmla="*/ 535908 h 2209800"/>
              <a:gd name="T74" fmla="*/ 914430 w 2025651"/>
              <a:gd name="T75" fmla="*/ 452727 h 2209800"/>
              <a:gd name="T76" fmla="*/ 528802 w 2025651"/>
              <a:gd name="T77" fmla="*/ 269596 h 2209800"/>
              <a:gd name="T78" fmla="*/ 798950 w 2025651"/>
              <a:gd name="T79" fmla="*/ 440009 h 2209800"/>
              <a:gd name="T80" fmla="*/ 808256 w 2025651"/>
              <a:gd name="T81" fmla="*/ 667047 h 2209800"/>
              <a:gd name="T82" fmla="*/ 676330 w 2025651"/>
              <a:gd name="T83" fmla="*/ 421683 h 2209800"/>
              <a:gd name="T84" fmla="*/ 406181 w 2025651"/>
              <a:gd name="T85" fmla="*/ 339895 h 2209800"/>
              <a:gd name="T86" fmla="*/ 160665 w 2025651"/>
              <a:gd name="T87" fmla="*/ 471466 h 2209800"/>
              <a:gd name="T88" fmla="*/ 78828 w 2025651"/>
              <a:gd name="T89" fmla="*/ 742270 h 2209800"/>
              <a:gd name="T90" fmla="*/ 210480 w 2025651"/>
              <a:gd name="T91" fmla="*/ 987359 h 2209800"/>
              <a:gd name="T92" fmla="*/ 502252 w 2025651"/>
              <a:gd name="T93" fmla="*/ 1066139 h 2209800"/>
              <a:gd name="T94" fmla="*/ 195974 w 2025651"/>
              <a:gd name="T95" fmla="*/ 1072157 h 2209800"/>
              <a:gd name="T96" fmla="*/ 9032 w 2025651"/>
              <a:gd name="T97" fmla="*/ 793968 h 2209800"/>
              <a:gd name="T98" fmla="*/ 75816 w 2025651"/>
              <a:gd name="T99" fmla="*/ 456969 h 2209800"/>
              <a:gd name="T100" fmla="*/ 354450 w 2025651"/>
              <a:gd name="T101" fmla="*/ 270416 h 2209800"/>
              <a:gd name="T102" fmla="*/ 1211388 w 2025651"/>
              <a:gd name="T103" fmla="*/ 169861 h 2209800"/>
              <a:gd name="T104" fmla="*/ 1143179 w 2025651"/>
              <a:gd name="T105" fmla="*/ 382925 h 2209800"/>
              <a:gd name="T106" fmla="*/ 1049666 w 2025651"/>
              <a:gd name="T107" fmla="*/ 206738 h 2209800"/>
              <a:gd name="T108" fmla="*/ 1141899 w 2025651"/>
              <a:gd name="T109" fmla="*/ 274 h 2209800"/>
              <a:gd name="T110" fmla="*/ 1411838 w 2025651"/>
              <a:gd name="T111" fmla="*/ 136090 h 2209800"/>
              <a:gd name="T112" fmla="*/ 1483221 w 2025651"/>
              <a:gd name="T113" fmla="*/ 412102 h 2209800"/>
              <a:gd name="T114" fmla="*/ 1270988 w 2025651"/>
              <a:gd name="T115" fmla="*/ 636636 h 2209800"/>
              <a:gd name="T116" fmla="*/ 1425240 w 2025651"/>
              <a:gd name="T117" fmla="*/ 378696 h 2209800"/>
              <a:gd name="T118" fmla="*/ 1162411 w 2025651"/>
              <a:gd name="T119" fmla="*/ 62979 h 2209800"/>
              <a:gd name="T120" fmla="*/ 840780 w 2025651"/>
              <a:gd name="T121" fmla="*/ 325574 h 2209800"/>
              <a:gd name="T122" fmla="*/ 854728 w 2025651"/>
              <a:gd name="T123" fmla="*/ 135268 h 22098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25651" h="2209800">
                <a:moveTo>
                  <a:pt x="1314437" y="1571625"/>
                </a:moveTo>
                <a:lnTo>
                  <a:pt x="1316672" y="1571625"/>
                </a:lnTo>
                <a:lnTo>
                  <a:pt x="1319547" y="1571625"/>
                </a:lnTo>
                <a:lnTo>
                  <a:pt x="1322101" y="1572262"/>
                </a:lnTo>
                <a:lnTo>
                  <a:pt x="1324656" y="1573536"/>
                </a:lnTo>
                <a:lnTo>
                  <a:pt x="1326572" y="1575448"/>
                </a:lnTo>
                <a:lnTo>
                  <a:pt x="1367769" y="1616539"/>
                </a:lnTo>
                <a:lnTo>
                  <a:pt x="1369685" y="1618769"/>
                </a:lnTo>
                <a:lnTo>
                  <a:pt x="1370962" y="1620999"/>
                </a:lnTo>
                <a:lnTo>
                  <a:pt x="1371601" y="1623865"/>
                </a:lnTo>
                <a:lnTo>
                  <a:pt x="1371601" y="1626095"/>
                </a:lnTo>
                <a:lnTo>
                  <a:pt x="1371601" y="1628962"/>
                </a:lnTo>
                <a:lnTo>
                  <a:pt x="1370962" y="1631510"/>
                </a:lnTo>
                <a:lnTo>
                  <a:pt x="1369685" y="1634059"/>
                </a:lnTo>
                <a:lnTo>
                  <a:pt x="1367769" y="1635970"/>
                </a:lnTo>
                <a:lnTo>
                  <a:pt x="1333279" y="1670372"/>
                </a:lnTo>
                <a:lnTo>
                  <a:pt x="1336153" y="1677061"/>
                </a:lnTo>
                <a:lnTo>
                  <a:pt x="1338708" y="1685025"/>
                </a:lnTo>
                <a:lnTo>
                  <a:pt x="1341582" y="1693625"/>
                </a:lnTo>
                <a:lnTo>
                  <a:pt x="1344456" y="1702863"/>
                </a:lnTo>
                <a:lnTo>
                  <a:pt x="1346691" y="1713056"/>
                </a:lnTo>
                <a:lnTo>
                  <a:pt x="1349566" y="1723568"/>
                </a:lnTo>
                <a:lnTo>
                  <a:pt x="1351801" y="1735036"/>
                </a:lnTo>
                <a:lnTo>
                  <a:pt x="1354356" y="1747459"/>
                </a:lnTo>
                <a:lnTo>
                  <a:pt x="1356272" y="1759882"/>
                </a:lnTo>
                <a:lnTo>
                  <a:pt x="1358188" y="1773579"/>
                </a:lnTo>
                <a:lnTo>
                  <a:pt x="1360104" y="1787276"/>
                </a:lnTo>
                <a:lnTo>
                  <a:pt x="1361701" y="1801929"/>
                </a:lnTo>
                <a:lnTo>
                  <a:pt x="1362978" y="1816582"/>
                </a:lnTo>
                <a:lnTo>
                  <a:pt x="1364256" y="1831871"/>
                </a:lnTo>
                <a:lnTo>
                  <a:pt x="1364895" y="1847798"/>
                </a:lnTo>
                <a:lnTo>
                  <a:pt x="1365853" y="1863725"/>
                </a:lnTo>
                <a:lnTo>
                  <a:pt x="1268131" y="1863725"/>
                </a:lnTo>
                <a:lnTo>
                  <a:pt x="1268769" y="1847798"/>
                </a:lnTo>
                <a:lnTo>
                  <a:pt x="1269408" y="1831871"/>
                </a:lnTo>
                <a:lnTo>
                  <a:pt x="1270686" y="1816582"/>
                </a:lnTo>
                <a:lnTo>
                  <a:pt x="1271963" y="1801929"/>
                </a:lnTo>
                <a:lnTo>
                  <a:pt x="1273560" y="1787276"/>
                </a:lnTo>
                <a:lnTo>
                  <a:pt x="1275476" y="1773579"/>
                </a:lnTo>
                <a:lnTo>
                  <a:pt x="1277392" y="1759882"/>
                </a:lnTo>
                <a:lnTo>
                  <a:pt x="1279308" y="1747459"/>
                </a:lnTo>
                <a:lnTo>
                  <a:pt x="1281863" y="1735036"/>
                </a:lnTo>
                <a:lnTo>
                  <a:pt x="1284098" y="1723568"/>
                </a:lnTo>
                <a:lnTo>
                  <a:pt x="1286973" y="1713056"/>
                </a:lnTo>
                <a:lnTo>
                  <a:pt x="1289208" y="1702863"/>
                </a:lnTo>
                <a:lnTo>
                  <a:pt x="1292082" y="1693625"/>
                </a:lnTo>
                <a:lnTo>
                  <a:pt x="1294956" y="1685025"/>
                </a:lnTo>
                <a:lnTo>
                  <a:pt x="1297511" y="1677061"/>
                </a:lnTo>
                <a:lnTo>
                  <a:pt x="1300385" y="1670372"/>
                </a:lnTo>
                <a:lnTo>
                  <a:pt x="1265895" y="1635970"/>
                </a:lnTo>
                <a:lnTo>
                  <a:pt x="1263979" y="1634059"/>
                </a:lnTo>
                <a:lnTo>
                  <a:pt x="1262702" y="1631510"/>
                </a:lnTo>
                <a:lnTo>
                  <a:pt x="1262063" y="1628962"/>
                </a:lnTo>
                <a:lnTo>
                  <a:pt x="1262063" y="1626095"/>
                </a:lnTo>
                <a:lnTo>
                  <a:pt x="1262063" y="1623865"/>
                </a:lnTo>
                <a:lnTo>
                  <a:pt x="1262702" y="1620999"/>
                </a:lnTo>
                <a:lnTo>
                  <a:pt x="1263979" y="1618769"/>
                </a:lnTo>
                <a:lnTo>
                  <a:pt x="1265895" y="1616539"/>
                </a:lnTo>
                <a:lnTo>
                  <a:pt x="1307092" y="1575448"/>
                </a:lnTo>
                <a:lnTo>
                  <a:pt x="1309008" y="1573536"/>
                </a:lnTo>
                <a:lnTo>
                  <a:pt x="1311563" y="1572262"/>
                </a:lnTo>
                <a:lnTo>
                  <a:pt x="1314437" y="1571625"/>
                </a:lnTo>
                <a:close/>
                <a:moveTo>
                  <a:pt x="1450874" y="1497012"/>
                </a:moveTo>
                <a:lnTo>
                  <a:pt x="1469258" y="1505260"/>
                </a:lnTo>
                <a:lnTo>
                  <a:pt x="1487325" y="1512556"/>
                </a:lnTo>
                <a:lnTo>
                  <a:pt x="1505075" y="1519852"/>
                </a:lnTo>
                <a:lnTo>
                  <a:pt x="1522191" y="1526514"/>
                </a:lnTo>
                <a:lnTo>
                  <a:pt x="1539625" y="1532224"/>
                </a:lnTo>
                <a:lnTo>
                  <a:pt x="1556424" y="1537934"/>
                </a:lnTo>
                <a:lnTo>
                  <a:pt x="1588755" y="1548085"/>
                </a:lnTo>
                <a:lnTo>
                  <a:pt x="1619817" y="1557919"/>
                </a:lnTo>
                <a:lnTo>
                  <a:pt x="1648661" y="1567436"/>
                </a:lnTo>
                <a:lnTo>
                  <a:pt x="1662608" y="1572512"/>
                </a:lnTo>
                <a:lnTo>
                  <a:pt x="1675604" y="1577587"/>
                </a:lnTo>
                <a:lnTo>
                  <a:pt x="1688599" y="1582663"/>
                </a:lnTo>
                <a:lnTo>
                  <a:pt x="1700644" y="1588056"/>
                </a:lnTo>
                <a:lnTo>
                  <a:pt x="1705082" y="1590911"/>
                </a:lnTo>
                <a:lnTo>
                  <a:pt x="1709202" y="1593766"/>
                </a:lnTo>
                <a:lnTo>
                  <a:pt x="1713640" y="1596938"/>
                </a:lnTo>
                <a:lnTo>
                  <a:pt x="1717443" y="1600428"/>
                </a:lnTo>
                <a:lnTo>
                  <a:pt x="1721564" y="1604234"/>
                </a:lnTo>
                <a:lnTo>
                  <a:pt x="1725050" y="1608676"/>
                </a:lnTo>
                <a:lnTo>
                  <a:pt x="1728220" y="1613434"/>
                </a:lnTo>
                <a:lnTo>
                  <a:pt x="1731707" y="1618192"/>
                </a:lnTo>
                <a:lnTo>
                  <a:pt x="1734559" y="1623268"/>
                </a:lnTo>
                <a:lnTo>
                  <a:pt x="1737412" y="1628344"/>
                </a:lnTo>
                <a:lnTo>
                  <a:pt x="1742801" y="1639447"/>
                </a:lnTo>
                <a:lnTo>
                  <a:pt x="1747238" y="1651184"/>
                </a:lnTo>
                <a:lnTo>
                  <a:pt x="1751676" y="1663238"/>
                </a:lnTo>
                <a:lnTo>
                  <a:pt x="1755162" y="1676245"/>
                </a:lnTo>
                <a:lnTo>
                  <a:pt x="1758332" y="1688934"/>
                </a:lnTo>
                <a:lnTo>
                  <a:pt x="1761185" y="1701940"/>
                </a:lnTo>
                <a:lnTo>
                  <a:pt x="1763404" y="1714312"/>
                </a:lnTo>
                <a:lnTo>
                  <a:pt x="1764988" y="1727001"/>
                </a:lnTo>
                <a:lnTo>
                  <a:pt x="1766573" y="1738738"/>
                </a:lnTo>
                <a:lnTo>
                  <a:pt x="1768475" y="1760944"/>
                </a:lnTo>
                <a:lnTo>
                  <a:pt x="1758332" y="1778074"/>
                </a:lnTo>
                <a:lnTo>
                  <a:pt x="1747238" y="1794887"/>
                </a:lnTo>
                <a:lnTo>
                  <a:pt x="1735510" y="1811700"/>
                </a:lnTo>
                <a:lnTo>
                  <a:pt x="1723466" y="1827244"/>
                </a:lnTo>
                <a:lnTo>
                  <a:pt x="1712055" y="1831368"/>
                </a:lnTo>
                <a:lnTo>
                  <a:pt x="1699376" y="1834858"/>
                </a:lnTo>
                <a:lnTo>
                  <a:pt x="1685747" y="1838347"/>
                </a:lnTo>
                <a:lnTo>
                  <a:pt x="1670849" y="1841519"/>
                </a:lnTo>
                <a:lnTo>
                  <a:pt x="1654367" y="1844692"/>
                </a:lnTo>
                <a:lnTo>
                  <a:pt x="1636934" y="1847864"/>
                </a:lnTo>
                <a:lnTo>
                  <a:pt x="1618233" y="1850402"/>
                </a:lnTo>
                <a:lnTo>
                  <a:pt x="1597947" y="1852940"/>
                </a:lnTo>
                <a:lnTo>
                  <a:pt x="1576710" y="1855160"/>
                </a:lnTo>
                <a:lnTo>
                  <a:pt x="1554205" y="1857698"/>
                </a:lnTo>
                <a:lnTo>
                  <a:pt x="1530116" y="1859284"/>
                </a:lnTo>
                <a:lnTo>
                  <a:pt x="1505075" y="1860870"/>
                </a:lnTo>
                <a:lnTo>
                  <a:pt x="1478133" y="1861822"/>
                </a:lnTo>
                <a:lnTo>
                  <a:pt x="1450240" y="1863091"/>
                </a:lnTo>
                <a:lnTo>
                  <a:pt x="1421396" y="1863408"/>
                </a:lnTo>
                <a:lnTo>
                  <a:pt x="1390650" y="1863725"/>
                </a:lnTo>
                <a:lnTo>
                  <a:pt x="1450874" y="1497012"/>
                </a:lnTo>
                <a:close/>
                <a:moveTo>
                  <a:pt x="1183056" y="1497012"/>
                </a:moveTo>
                <a:lnTo>
                  <a:pt x="1243013" y="1863725"/>
                </a:lnTo>
                <a:lnTo>
                  <a:pt x="1210021" y="1863408"/>
                </a:lnTo>
                <a:lnTo>
                  <a:pt x="1178614" y="1862774"/>
                </a:lnTo>
                <a:lnTo>
                  <a:pt x="1148794" y="1861822"/>
                </a:lnTo>
                <a:lnTo>
                  <a:pt x="1120560" y="1860236"/>
                </a:lnTo>
                <a:lnTo>
                  <a:pt x="1093595" y="1858650"/>
                </a:lnTo>
                <a:lnTo>
                  <a:pt x="1068534" y="1856429"/>
                </a:lnTo>
                <a:lnTo>
                  <a:pt x="1044424" y="1853891"/>
                </a:lnTo>
                <a:lnTo>
                  <a:pt x="1022535" y="1851353"/>
                </a:lnTo>
                <a:lnTo>
                  <a:pt x="1001597" y="1848498"/>
                </a:lnTo>
                <a:lnTo>
                  <a:pt x="982246" y="1845009"/>
                </a:lnTo>
                <a:lnTo>
                  <a:pt x="964798" y="1841837"/>
                </a:lnTo>
                <a:lnTo>
                  <a:pt x="948619" y="1838347"/>
                </a:lnTo>
                <a:lnTo>
                  <a:pt x="933709" y="1834223"/>
                </a:lnTo>
                <a:lnTo>
                  <a:pt x="920385" y="1830417"/>
                </a:lnTo>
                <a:lnTo>
                  <a:pt x="908330" y="1826610"/>
                </a:lnTo>
                <a:lnTo>
                  <a:pt x="897861" y="1822486"/>
                </a:lnTo>
                <a:lnTo>
                  <a:pt x="888662" y="1810431"/>
                </a:lnTo>
                <a:lnTo>
                  <a:pt x="880096" y="1798694"/>
                </a:lnTo>
                <a:lnTo>
                  <a:pt x="871848" y="1786005"/>
                </a:lnTo>
                <a:lnTo>
                  <a:pt x="863600" y="1773316"/>
                </a:lnTo>
                <a:lnTo>
                  <a:pt x="865186" y="1752062"/>
                </a:lnTo>
                <a:lnTo>
                  <a:pt x="866455" y="1740007"/>
                </a:lnTo>
                <a:lnTo>
                  <a:pt x="868041" y="1727001"/>
                </a:lnTo>
                <a:lnTo>
                  <a:pt x="869945" y="1713677"/>
                </a:lnTo>
                <a:lnTo>
                  <a:pt x="872800" y="1699719"/>
                </a:lnTo>
                <a:lnTo>
                  <a:pt x="875338" y="1685761"/>
                </a:lnTo>
                <a:lnTo>
                  <a:pt x="878827" y="1671804"/>
                </a:lnTo>
                <a:lnTo>
                  <a:pt x="883269" y="1658163"/>
                </a:lnTo>
                <a:lnTo>
                  <a:pt x="888027" y="1645157"/>
                </a:lnTo>
                <a:lnTo>
                  <a:pt x="890882" y="1638812"/>
                </a:lnTo>
                <a:lnTo>
                  <a:pt x="893420" y="1633102"/>
                </a:lnTo>
                <a:lnTo>
                  <a:pt x="896592" y="1627075"/>
                </a:lnTo>
                <a:lnTo>
                  <a:pt x="899765" y="1621365"/>
                </a:lnTo>
                <a:lnTo>
                  <a:pt x="903254" y="1615972"/>
                </a:lnTo>
                <a:lnTo>
                  <a:pt x="906744" y="1610896"/>
                </a:lnTo>
                <a:lnTo>
                  <a:pt x="910551" y="1606138"/>
                </a:lnTo>
                <a:lnTo>
                  <a:pt x="914675" y="1602014"/>
                </a:lnTo>
                <a:lnTo>
                  <a:pt x="919116" y="1597573"/>
                </a:lnTo>
                <a:lnTo>
                  <a:pt x="923557" y="1594083"/>
                </a:lnTo>
                <a:lnTo>
                  <a:pt x="927999" y="1590911"/>
                </a:lnTo>
                <a:lnTo>
                  <a:pt x="932757" y="1588056"/>
                </a:lnTo>
                <a:lnTo>
                  <a:pt x="945129" y="1582663"/>
                </a:lnTo>
                <a:lnTo>
                  <a:pt x="957502" y="1577587"/>
                </a:lnTo>
                <a:lnTo>
                  <a:pt x="971143" y="1572512"/>
                </a:lnTo>
                <a:lnTo>
                  <a:pt x="984784" y="1567436"/>
                </a:lnTo>
                <a:lnTo>
                  <a:pt x="1013969" y="1557919"/>
                </a:lnTo>
                <a:lnTo>
                  <a:pt x="1045058" y="1548085"/>
                </a:lnTo>
                <a:lnTo>
                  <a:pt x="1077099" y="1537934"/>
                </a:lnTo>
                <a:lnTo>
                  <a:pt x="1094230" y="1532224"/>
                </a:lnTo>
                <a:lnTo>
                  <a:pt x="1111361" y="1526514"/>
                </a:lnTo>
                <a:lnTo>
                  <a:pt x="1128808" y="1519852"/>
                </a:lnTo>
                <a:lnTo>
                  <a:pt x="1146256" y="1512556"/>
                </a:lnTo>
                <a:lnTo>
                  <a:pt x="1164339" y="1505260"/>
                </a:lnTo>
                <a:lnTo>
                  <a:pt x="1183056" y="1497012"/>
                </a:lnTo>
                <a:close/>
                <a:moveTo>
                  <a:pt x="1315720" y="1011237"/>
                </a:moveTo>
                <a:lnTo>
                  <a:pt x="1324927" y="1011871"/>
                </a:lnTo>
                <a:lnTo>
                  <a:pt x="1333183" y="1012506"/>
                </a:lnTo>
                <a:lnTo>
                  <a:pt x="1341755" y="1013774"/>
                </a:lnTo>
                <a:lnTo>
                  <a:pt x="1350010" y="1015360"/>
                </a:lnTo>
                <a:lnTo>
                  <a:pt x="1358265" y="1017580"/>
                </a:lnTo>
                <a:lnTo>
                  <a:pt x="1366520" y="1020117"/>
                </a:lnTo>
                <a:lnTo>
                  <a:pt x="1374457" y="1023288"/>
                </a:lnTo>
                <a:lnTo>
                  <a:pt x="1381760" y="1026777"/>
                </a:lnTo>
                <a:lnTo>
                  <a:pt x="1389380" y="1030582"/>
                </a:lnTo>
                <a:lnTo>
                  <a:pt x="1396683" y="1035022"/>
                </a:lnTo>
                <a:lnTo>
                  <a:pt x="1403985" y="1039779"/>
                </a:lnTo>
                <a:lnTo>
                  <a:pt x="1410970" y="1044853"/>
                </a:lnTo>
                <a:lnTo>
                  <a:pt x="1417637" y="1050244"/>
                </a:lnTo>
                <a:lnTo>
                  <a:pt x="1423987" y="1055636"/>
                </a:lnTo>
                <a:lnTo>
                  <a:pt x="1430020" y="1061978"/>
                </a:lnTo>
                <a:lnTo>
                  <a:pt x="1435735" y="1068321"/>
                </a:lnTo>
                <a:lnTo>
                  <a:pt x="1441767" y="1074981"/>
                </a:lnTo>
                <a:lnTo>
                  <a:pt x="1446847" y="1082275"/>
                </a:lnTo>
                <a:lnTo>
                  <a:pt x="1451927" y="1089569"/>
                </a:lnTo>
                <a:lnTo>
                  <a:pt x="1456690" y="1097497"/>
                </a:lnTo>
                <a:lnTo>
                  <a:pt x="1460817" y="1105426"/>
                </a:lnTo>
                <a:lnTo>
                  <a:pt x="1465263" y="1113037"/>
                </a:lnTo>
                <a:lnTo>
                  <a:pt x="1468755" y="1121916"/>
                </a:lnTo>
                <a:lnTo>
                  <a:pt x="1472247" y="1130479"/>
                </a:lnTo>
                <a:lnTo>
                  <a:pt x="1475423" y="1139042"/>
                </a:lnTo>
                <a:lnTo>
                  <a:pt x="1477963" y="1148238"/>
                </a:lnTo>
                <a:lnTo>
                  <a:pt x="1480185" y="1157752"/>
                </a:lnTo>
                <a:lnTo>
                  <a:pt x="1482090" y="1166949"/>
                </a:lnTo>
                <a:lnTo>
                  <a:pt x="1483677" y="1176463"/>
                </a:lnTo>
                <a:lnTo>
                  <a:pt x="1484947" y="1186294"/>
                </a:lnTo>
                <a:lnTo>
                  <a:pt x="1485265" y="1196125"/>
                </a:lnTo>
                <a:lnTo>
                  <a:pt x="1485900" y="1205957"/>
                </a:lnTo>
                <a:lnTo>
                  <a:pt x="1485265" y="1218008"/>
                </a:lnTo>
                <a:lnTo>
                  <a:pt x="1484630" y="1230693"/>
                </a:lnTo>
                <a:lnTo>
                  <a:pt x="1483043" y="1243378"/>
                </a:lnTo>
                <a:lnTo>
                  <a:pt x="1481137" y="1256063"/>
                </a:lnTo>
                <a:lnTo>
                  <a:pt x="1478280" y="1268749"/>
                </a:lnTo>
                <a:lnTo>
                  <a:pt x="1475105" y="1281434"/>
                </a:lnTo>
                <a:lnTo>
                  <a:pt x="1471295" y="1294437"/>
                </a:lnTo>
                <a:lnTo>
                  <a:pt x="1466850" y="1307122"/>
                </a:lnTo>
                <a:lnTo>
                  <a:pt x="1462087" y="1320124"/>
                </a:lnTo>
                <a:lnTo>
                  <a:pt x="1457007" y="1332175"/>
                </a:lnTo>
                <a:lnTo>
                  <a:pt x="1451610" y="1344226"/>
                </a:lnTo>
                <a:lnTo>
                  <a:pt x="1445260" y="1356277"/>
                </a:lnTo>
                <a:lnTo>
                  <a:pt x="1438910" y="1368011"/>
                </a:lnTo>
                <a:lnTo>
                  <a:pt x="1432243" y="1379111"/>
                </a:lnTo>
                <a:lnTo>
                  <a:pt x="1424623" y="1389576"/>
                </a:lnTo>
                <a:lnTo>
                  <a:pt x="1417320" y="1399407"/>
                </a:lnTo>
                <a:lnTo>
                  <a:pt x="1417320" y="1467908"/>
                </a:lnTo>
                <a:lnTo>
                  <a:pt x="1404303" y="1481862"/>
                </a:lnTo>
                <a:lnTo>
                  <a:pt x="1390650" y="1496450"/>
                </a:lnTo>
                <a:lnTo>
                  <a:pt x="1374457" y="1513575"/>
                </a:lnTo>
                <a:lnTo>
                  <a:pt x="1365567" y="1521821"/>
                </a:lnTo>
                <a:lnTo>
                  <a:pt x="1356995" y="1530066"/>
                </a:lnTo>
                <a:lnTo>
                  <a:pt x="1348740" y="1537677"/>
                </a:lnTo>
                <a:lnTo>
                  <a:pt x="1340485" y="1544971"/>
                </a:lnTo>
                <a:lnTo>
                  <a:pt x="1333183" y="1550363"/>
                </a:lnTo>
                <a:lnTo>
                  <a:pt x="1326197" y="1555120"/>
                </a:lnTo>
                <a:lnTo>
                  <a:pt x="1323340" y="1556705"/>
                </a:lnTo>
                <a:lnTo>
                  <a:pt x="1320483" y="1557974"/>
                </a:lnTo>
                <a:lnTo>
                  <a:pt x="1317943" y="1558608"/>
                </a:lnTo>
                <a:lnTo>
                  <a:pt x="1315720" y="1558925"/>
                </a:lnTo>
                <a:lnTo>
                  <a:pt x="1313815" y="1558608"/>
                </a:lnTo>
                <a:lnTo>
                  <a:pt x="1311275" y="1557974"/>
                </a:lnTo>
                <a:lnTo>
                  <a:pt x="1308735" y="1556705"/>
                </a:lnTo>
                <a:lnTo>
                  <a:pt x="1305560" y="1555120"/>
                </a:lnTo>
                <a:lnTo>
                  <a:pt x="1298893" y="1550363"/>
                </a:lnTo>
                <a:lnTo>
                  <a:pt x="1291273" y="1544971"/>
                </a:lnTo>
                <a:lnTo>
                  <a:pt x="1283017" y="1537677"/>
                </a:lnTo>
                <a:lnTo>
                  <a:pt x="1274763" y="1530066"/>
                </a:lnTo>
                <a:lnTo>
                  <a:pt x="1266190" y="1521821"/>
                </a:lnTo>
                <a:lnTo>
                  <a:pt x="1257617" y="1513575"/>
                </a:lnTo>
                <a:lnTo>
                  <a:pt x="1241425" y="1496450"/>
                </a:lnTo>
                <a:lnTo>
                  <a:pt x="1227455" y="1481862"/>
                </a:lnTo>
                <a:lnTo>
                  <a:pt x="1214437" y="1467908"/>
                </a:lnTo>
                <a:lnTo>
                  <a:pt x="1214437" y="1399407"/>
                </a:lnTo>
                <a:lnTo>
                  <a:pt x="1207135" y="1389576"/>
                </a:lnTo>
                <a:lnTo>
                  <a:pt x="1199515" y="1379111"/>
                </a:lnTo>
                <a:lnTo>
                  <a:pt x="1192847" y="1368011"/>
                </a:lnTo>
                <a:lnTo>
                  <a:pt x="1186180" y="1356277"/>
                </a:lnTo>
                <a:lnTo>
                  <a:pt x="1180465" y="1344226"/>
                </a:lnTo>
                <a:lnTo>
                  <a:pt x="1174750" y="1332175"/>
                </a:lnTo>
                <a:lnTo>
                  <a:pt x="1169670" y="1320124"/>
                </a:lnTo>
                <a:lnTo>
                  <a:pt x="1164907" y="1307122"/>
                </a:lnTo>
                <a:lnTo>
                  <a:pt x="1160780" y="1294437"/>
                </a:lnTo>
                <a:lnTo>
                  <a:pt x="1156653" y="1281434"/>
                </a:lnTo>
                <a:lnTo>
                  <a:pt x="1153477" y="1268749"/>
                </a:lnTo>
                <a:lnTo>
                  <a:pt x="1150937" y="1256063"/>
                </a:lnTo>
                <a:lnTo>
                  <a:pt x="1148715" y="1243378"/>
                </a:lnTo>
                <a:lnTo>
                  <a:pt x="1147127" y="1230693"/>
                </a:lnTo>
                <a:lnTo>
                  <a:pt x="1146493" y="1218008"/>
                </a:lnTo>
                <a:lnTo>
                  <a:pt x="1146175" y="1205957"/>
                </a:lnTo>
                <a:lnTo>
                  <a:pt x="1146493" y="1196125"/>
                </a:lnTo>
                <a:lnTo>
                  <a:pt x="1146810" y="1186294"/>
                </a:lnTo>
                <a:lnTo>
                  <a:pt x="1148080" y="1176463"/>
                </a:lnTo>
                <a:lnTo>
                  <a:pt x="1149667" y="1166949"/>
                </a:lnTo>
                <a:lnTo>
                  <a:pt x="1151573" y="1157752"/>
                </a:lnTo>
                <a:lnTo>
                  <a:pt x="1153477" y="1148238"/>
                </a:lnTo>
                <a:lnTo>
                  <a:pt x="1156335" y="1139042"/>
                </a:lnTo>
                <a:lnTo>
                  <a:pt x="1159510" y="1130479"/>
                </a:lnTo>
                <a:lnTo>
                  <a:pt x="1163003" y="1121916"/>
                </a:lnTo>
                <a:lnTo>
                  <a:pt x="1166495" y="1113037"/>
                </a:lnTo>
                <a:lnTo>
                  <a:pt x="1170940" y="1105426"/>
                </a:lnTo>
                <a:lnTo>
                  <a:pt x="1175067" y="1097497"/>
                </a:lnTo>
                <a:lnTo>
                  <a:pt x="1179830" y="1089569"/>
                </a:lnTo>
                <a:lnTo>
                  <a:pt x="1184910" y="1082275"/>
                </a:lnTo>
                <a:lnTo>
                  <a:pt x="1190307" y="1074981"/>
                </a:lnTo>
                <a:lnTo>
                  <a:pt x="1195705" y="1068321"/>
                </a:lnTo>
                <a:lnTo>
                  <a:pt x="1201420" y="1061978"/>
                </a:lnTo>
                <a:lnTo>
                  <a:pt x="1207770" y="1055636"/>
                </a:lnTo>
                <a:lnTo>
                  <a:pt x="1214120" y="1050244"/>
                </a:lnTo>
                <a:lnTo>
                  <a:pt x="1220787" y="1044853"/>
                </a:lnTo>
                <a:lnTo>
                  <a:pt x="1228090" y="1039779"/>
                </a:lnTo>
                <a:lnTo>
                  <a:pt x="1235075" y="1035022"/>
                </a:lnTo>
                <a:lnTo>
                  <a:pt x="1242060" y="1030582"/>
                </a:lnTo>
                <a:lnTo>
                  <a:pt x="1249997" y="1026777"/>
                </a:lnTo>
                <a:lnTo>
                  <a:pt x="1257617" y="1023288"/>
                </a:lnTo>
                <a:lnTo>
                  <a:pt x="1265237" y="1020117"/>
                </a:lnTo>
                <a:lnTo>
                  <a:pt x="1273493" y="1017580"/>
                </a:lnTo>
                <a:lnTo>
                  <a:pt x="1281430" y="1015360"/>
                </a:lnTo>
                <a:lnTo>
                  <a:pt x="1290003" y="1013774"/>
                </a:lnTo>
                <a:lnTo>
                  <a:pt x="1298257" y="1012506"/>
                </a:lnTo>
                <a:lnTo>
                  <a:pt x="1307147" y="1011871"/>
                </a:lnTo>
                <a:lnTo>
                  <a:pt x="1315720" y="1011237"/>
                </a:lnTo>
                <a:close/>
                <a:moveTo>
                  <a:pt x="1296826" y="906490"/>
                </a:moveTo>
                <a:lnTo>
                  <a:pt x="1281900" y="907125"/>
                </a:lnTo>
                <a:lnTo>
                  <a:pt x="1266974" y="908078"/>
                </a:lnTo>
                <a:lnTo>
                  <a:pt x="1252049" y="909665"/>
                </a:lnTo>
                <a:lnTo>
                  <a:pt x="1237123" y="910936"/>
                </a:lnTo>
                <a:lnTo>
                  <a:pt x="1222515" y="913159"/>
                </a:lnTo>
                <a:lnTo>
                  <a:pt x="1207906" y="915382"/>
                </a:lnTo>
                <a:lnTo>
                  <a:pt x="1193298" y="918240"/>
                </a:lnTo>
                <a:lnTo>
                  <a:pt x="1179325" y="921416"/>
                </a:lnTo>
                <a:lnTo>
                  <a:pt x="1165034" y="924909"/>
                </a:lnTo>
                <a:lnTo>
                  <a:pt x="1150744" y="928720"/>
                </a:lnTo>
                <a:lnTo>
                  <a:pt x="1137088" y="932848"/>
                </a:lnTo>
                <a:lnTo>
                  <a:pt x="1123432" y="937612"/>
                </a:lnTo>
                <a:lnTo>
                  <a:pt x="1109459" y="942058"/>
                </a:lnTo>
                <a:lnTo>
                  <a:pt x="1096121" y="947456"/>
                </a:lnTo>
                <a:lnTo>
                  <a:pt x="1082783" y="952855"/>
                </a:lnTo>
                <a:lnTo>
                  <a:pt x="1069763" y="958571"/>
                </a:lnTo>
                <a:lnTo>
                  <a:pt x="1056743" y="964605"/>
                </a:lnTo>
                <a:lnTo>
                  <a:pt x="1043722" y="970957"/>
                </a:lnTo>
                <a:lnTo>
                  <a:pt x="1031019" y="977626"/>
                </a:lnTo>
                <a:lnTo>
                  <a:pt x="1018634" y="984612"/>
                </a:lnTo>
                <a:lnTo>
                  <a:pt x="1006249" y="991916"/>
                </a:lnTo>
                <a:lnTo>
                  <a:pt x="994499" y="999220"/>
                </a:lnTo>
                <a:lnTo>
                  <a:pt x="982749" y="1007160"/>
                </a:lnTo>
                <a:lnTo>
                  <a:pt x="970999" y="1015417"/>
                </a:lnTo>
                <a:lnTo>
                  <a:pt x="959566" y="1023673"/>
                </a:lnTo>
                <a:lnTo>
                  <a:pt x="948133" y="1032248"/>
                </a:lnTo>
                <a:lnTo>
                  <a:pt x="937018" y="1041457"/>
                </a:lnTo>
                <a:lnTo>
                  <a:pt x="926539" y="1050349"/>
                </a:lnTo>
                <a:lnTo>
                  <a:pt x="915741" y="1059876"/>
                </a:lnTo>
                <a:lnTo>
                  <a:pt x="905261" y="1069404"/>
                </a:lnTo>
                <a:lnTo>
                  <a:pt x="895417" y="1079248"/>
                </a:lnTo>
                <a:lnTo>
                  <a:pt x="885572" y="1089410"/>
                </a:lnTo>
                <a:lnTo>
                  <a:pt x="875727" y="1099573"/>
                </a:lnTo>
                <a:lnTo>
                  <a:pt x="866200" y="1110370"/>
                </a:lnTo>
                <a:lnTo>
                  <a:pt x="857308" y="1121485"/>
                </a:lnTo>
                <a:lnTo>
                  <a:pt x="848099" y="1132283"/>
                </a:lnTo>
                <a:lnTo>
                  <a:pt x="839524" y="1143398"/>
                </a:lnTo>
                <a:lnTo>
                  <a:pt x="831267" y="1154830"/>
                </a:lnTo>
                <a:lnTo>
                  <a:pt x="823328" y="1166580"/>
                </a:lnTo>
                <a:lnTo>
                  <a:pt x="815389" y="1178330"/>
                </a:lnTo>
                <a:lnTo>
                  <a:pt x="808085" y="1190716"/>
                </a:lnTo>
                <a:lnTo>
                  <a:pt x="800463" y="1202783"/>
                </a:lnTo>
                <a:lnTo>
                  <a:pt x="793794" y="1215486"/>
                </a:lnTo>
                <a:lnTo>
                  <a:pt x="787125" y="1227871"/>
                </a:lnTo>
                <a:lnTo>
                  <a:pt x="780456" y="1240574"/>
                </a:lnTo>
                <a:lnTo>
                  <a:pt x="774422" y="1253595"/>
                </a:lnTo>
                <a:lnTo>
                  <a:pt x="768706" y="1266933"/>
                </a:lnTo>
                <a:lnTo>
                  <a:pt x="763307" y="1279953"/>
                </a:lnTo>
                <a:lnTo>
                  <a:pt x="757909" y="1293926"/>
                </a:lnTo>
                <a:lnTo>
                  <a:pt x="753145" y="1307264"/>
                </a:lnTo>
                <a:lnTo>
                  <a:pt x="749017" y="1320920"/>
                </a:lnTo>
                <a:lnTo>
                  <a:pt x="744571" y="1335210"/>
                </a:lnTo>
                <a:lnTo>
                  <a:pt x="741077" y="1348866"/>
                </a:lnTo>
                <a:lnTo>
                  <a:pt x="737584" y="1363157"/>
                </a:lnTo>
                <a:lnTo>
                  <a:pt x="734408" y="1377765"/>
                </a:lnTo>
                <a:lnTo>
                  <a:pt x="731550" y="1391738"/>
                </a:lnTo>
                <a:lnTo>
                  <a:pt x="729327" y="1406346"/>
                </a:lnTo>
                <a:lnTo>
                  <a:pt x="726787" y="1421272"/>
                </a:lnTo>
                <a:lnTo>
                  <a:pt x="725199" y="1435880"/>
                </a:lnTo>
                <a:lnTo>
                  <a:pt x="723928" y="1450806"/>
                </a:lnTo>
                <a:lnTo>
                  <a:pt x="722976" y="1465732"/>
                </a:lnTo>
                <a:lnTo>
                  <a:pt x="722658" y="1481293"/>
                </a:lnTo>
                <a:lnTo>
                  <a:pt x="722023" y="1496219"/>
                </a:lnTo>
                <a:lnTo>
                  <a:pt x="722658" y="1511462"/>
                </a:lnTo>
                <a:lnTo>
                  <a:pt x="722976" y="1526388"/>
                </a:lnTo>
                <a:lnTo>
                  <a:pt x="723928" y="1541314"/>
                </a:lnTo>
                <a:lnTo>
                  <a:pt x="725199" y="1556240"/>
                </a:lnTo>
                <a:lnTo>
                  <a:pt x="726787" y="1571483"/>
                </a:lnTo>
                <a:lnTo>
                  <a:pt x="729327" y="1585774"/>
                </a:lnTo>
                <a:lnTo>
                  <a:pt x="731550" y="1600382"/>
                </a:lnTo>
                <a:lnTo>
                  <a:pt x="734408" y="1614990"/>
                </a:lnTo>
                <a:lnTo>
                  <a:pt x="737584" y="1629281"/>
                </a:lnTo>
                <a:lnTo>
                  <a:pt x="741077" y="1643254"/>
                </a:lnTo>
                <a:lnTo>
                  <a:pt x="744571" y="1657545"/>
                </a:lnTo>
                <a:lnTo>
                  <a:pt x="749017" y="1671200"/>
                </a:lnTo>
                <a:lnTo>
                  <a:pt x="753145" y="1685173"/>
                </a:lnTo>
                <a:lnTo>
                  <a:pt x="757909" y="1698829"/>
                </a:lnTo>
                <a:lnTo>
                  <a:pt x="763307" y="1712167"/>
                </a:lnTo>
                <a:lnTo>
                  <a:pt x="768706" y="1725822"/>
                </a:lnTo>
                <a:lnTo>
                  <a:pt x="774422" y="1738525"/>
                </a:lnTo>
                <a:lnTo>
                  <a:pt x="780456" y="1751546"/>
                </a:lnTo>
                <a:lnTo>
                  <a:pt x="787125" y="1764566"/>
                </a:lnTo>
                <a:lnTo>
                  <a:pt x="793794" y="1777269"/>
                </a:lnTo>
                <a:lnTo>
                  <a:pt x="800463" y="1789337"/>
                </a:lnTo>
                <a:lnTo>
                  <a:pt x="808085" y="1802039"/>
                </a:lnTo>
                <a:lnTo>
                  <a:pt x="815389" y="1813789"/>
                </a:lnTo>
                <a:lnTo>
                  <a:pt x="823328" y="1825540"/>
                </a:lnTo>
                <a:lnTo>
                  <a:pt x="831267" y="1837607"/>
                </a:lnTo>
                <a:lnTo>
                  <a:pt x="839524" y="1849040"/>
                </a:lnTo>
                <a:lnTo>
                  <a:pt x="848099" y="1860472"/>
                </a:lnTo>
                <a:lnTo>
                  <a:pt x="857308" y="1871270"/>
                </a:lnTo>
                <a:lnTo>
                  <a:pt x="866200" y="1882067"/>
                </a:lnTo>
                <a:lnTo>
                  <a:pt x="875727" y="1892547"/>
                </a:lnTo>
                <a:lnTo>
                  <a:pt x="885572" y="1902709"/>
                </a:lnTo>
                <a:lnTo>
                  <a:pt x="895417" y="1913189"/>
                </a:lnTo>
                <a:lnTo>
                  <a:pt x="905261" y="1923034"/>
                </a:lnTo>
                <a:lnTo>
                  <a:pt x="915741" y="1932878"/>
                </a:lnTo>
                <a:lnTo>
                  <a:pt x="926539" y="1942088"/>
                </a:lnTo>
                <a:lnTo>
                  <a:pt x="937018" y="1951298"/>
                </a:lnTo>
                <a:lnTo>
                  <a:pt x="948133" y="1960190"/>
                </a:lnTo>
                <a:lnTo>
                  <a:pt x="959566" y="1968446"/>
                </a:lnTo>
                <a:lnTo>
                  <a:pt x="970999" y="1977338"/>
                </a:lnTo>
                <a:lnTo>
                  <a:pt x="982749" y="1985278"/>
                </a:lnTo>
                <a:lnTo>
                  <a:pt x="994499" y="1992899"/>
                </a:lnTo>
                <a:lnTo>
                  <a:pt x="1006249" y="2000521"/>
                </a:lnTo>
                <a:lnTo>
                  <a:pt x="1018634" y="2007825"/>
                </a:lnTo>
                <a:lnTo>
                  <a:pt x="1031019" y="2014494"/>
                </a:lnTo>
                <a:lnTo>
                  <a:pt x="1043722" y="2021481"/>
                </a:lnTo>
                <a:lnTo>
                  <a:pt x="1056743" y="2028150"/>
                </a:lnTo>
                <a:lnTo>
                  <a:pt x="1069763" y="2033866"/>
                </a:lnTo>
                <a:lnTo>
                  <a:pt x="1082783" y="2039900"/>
                </a:lnTo>
                <a:lnTo>
                  <a:pt x="1096121" y="2044981"/>
                </a:lnTo>
                <a:lnTo>
                  <a:pt x="1109459" y="2050062"/>
                </a:lnTo>
                <a:lnTo>
                  <a:pt x="1123432" y="2055143"/>
                </a:lnTo>
                <a:lnTo>
                  <a:pt x="1137088" y="2059589"/>
                </a:lnTo>
                <a:lnTo>
                  <a:pt x="1150744" y="2063718"/>
                </a:lnTo>
                <a:lnTo>
                  <a:pt x="1165034" y="2067528"/>
                </a:lnTo>
                <a:lnTo>
                  <a:pt x="1179325" y="2071022"/>
                </a:lnTo>
                <a:lnTo>
                  <a:pt x="1193298" y="2074197"/>
                </a:lnTo>
                <a:lnTo>
                  <a:pt x="1207906" y="2076738"/>
                </a:lnTo>
                <a:lnTo>
                  <a:pt x="1222515" y="2079279"/>
                </a:lnTo>
                <a:lnTo>
                  <a:pt x="1237123" y="2081184"/>
                </a:lnTo>
                <a:lnTo>
                  <a:pt x="1252049" y="2083089"/>
                </a:lnTo>
                <a:lnTo>
                  <a:pt x="1266974" y="2084360"/>
                </a:lnTo>
                <a:lnTo>
                  <a:pt x="1281900" y="2085630"/>
                </a:lnTo>
                <a:lnTo>
                  <a:pt x="1296826" y="2085948"/>
                </a:lnTo>
                <a:lnTo>
                  <a:pt x="1312387" y="2085948"/>
                </a:lnTo>
                <a:lnTo>
                  <a:pt x="1327313" y="2085948"/>
                </a:lnTo>
                <a:lnTo>
                  <a:pt x="1342556" y="2085630"/>
                </a:lnTo>
                <a:lnTo>
                  <a:pt x="1357482" y="2084360"/>
                </a:lnTo>
                <a:lnTo>
                  <a:pt x="1372408" y="2083089"/>
                </a:lnTo>
                <a:lnTo>
                  <a:pt x="1387016" y="2081184"/>
                </a:lnTo>
                <a:lnTo>
                  <a:pt x="1401942" y="2079279"/>
                </a:lnTo>
                <a:lnTo>
                  <a:pt x="1416550" y="2076738"/>
                </a:lnTo>
                <a:lnTo>
                  <a:pt x="1430841" y="2074197"/>
                </a:lnTo>
                <a:lnTo>
                  <a:pt x="1445449" y="2071022"/>
                </a:lnTo>
                <a:lnTo>
                  <a:pt x="1459422" y="2067528"/>
                </a:lnTo>
                <a:lnTo>
                  <a:pt x="1473395" y="2063718"/>
                </a:lnTo>
                <a:lnTo>
                  <a:pt x="1487369" y="2059589"/>
                </a:lnTo>
                <a:lnTo>
                  <a:pt x="1501342" y="2055143"/>
                </a:lnTo>
                <a:lnTo>
                  <a:pt x="1514680" y="2050062"/>
                </a:lnTo>
                <a:lnTo>
                  <a:pt x="1528018" y="2044981"/>
                </a:lnTo>
                <a:lnTo>
                  <a:pt x="1541356" y="2039900"/>
                </a:lnTo>
                <a:lnTo>
                  <a:pt x="1554694" y="2033866"/>
                </a:lnTo>
                <a:lnTo>
                  <a:pt x="1567714" y="2028150"/>
                </a:lnTo>
                <a:lnTo>
                  <a:pt x="1580417" y="2021481"/>
                </a:lnTo>
                <a:lnTo>
                  <a:pt x="1593120" y="2014494"/>
                </a:lnTo>
                <a:lnTo>
                  <a:pt x="1605505" y="2007825"/>
                </a:lnTo>
                <a:lnTo>
                  <a:pt x="1617890" y="2000521"/>
                </a:lnTo>
                <a:lnTo>
                  <a:pt x="1629958" y="1992899"/>
                </a:lnTo>
                <a:lnTo>
                  <a:pt x="1641708" y="1985278"/>
                </a:lnTo>
                <a:lnTo>
                  <a:pt x="1653141" y="1977338"/>
                </a:lnTo>
                <a:lnTo>
                  <a:pt x="1664573" y="1968446"/>
                </a:lnTo>
                <a:lnTo>
                  <a:pt x="1676006" y="1960190"/>
                </a:lnTo>
                <a:lnTo>
                  <a:pt x="1687121" y="1951298"/>
                </a:lnTo>
                <a:lnTo>
                  <a:pt x="1698235" y="1942088"/>
                </a:lnTo>
                <a:lnTo>
                  <a:pt x="1708398" y="1932878"/>
                </a:lnTo>
                <a:lnTo>
                  <a:pt x="1718878" y="1923034"/>
                </a:lnTo>
                <a:lnTo>
                  <a:pt x="1728722" y="1913189"/>
                </a:lnTo>
                <a:lnTo>
                  <a:pt x="1738885" y="1902709"/>
                </a:lnTo>
                <a:lnTo>
                  <a:pt x="1748412" y="1892547"/>
                </a:lnTo>
                <a:lnTo>
                  <a:pt x="1757939" y="1882067"/>
                </a:lnTo>
                <a:lnTo>
                  <a:pt x="1766831" y="1871270"/>
                </a:lnTo>
                <a:lnTo>
                  <a:pt x="1776040" y="1860472"/>
                </a:lnTo>
                <a:lnTo>
                  <a:pt x="1784615" y="1849040"/>
                </a:lnTo>
                <a:lnTo>
                  <a:pt x="1792872" y="1837607"/>
                </a:lnTo>
                <a:lnTo>
                  <a:pt x="1800811" y="1825540"/>
                </a:lnTo>
                <a:lnTo>
                  <a:pt x="1808750" y="1813789"/>
                </a:lnTo>
                <a:lnTo>
                  <a:pt x="1816054" y="1802039"/>
                </a:lnTo>
                <a:lnTo>
                  <a:pt x="1823676" y="1789337"/>
                </a:lnTo>
                <a:lnTo>
                  <a:pt x="1830663" y="1777269"/>
                </a:lnTo>
                <a:lnTo>
                  <a:pt x="1837331" y="1764566"/>
                </a:lnTo>
                <a:lnTo>
                  <a:pt x="1843683" y="1751546"/>
                </a:lnTo>
                <a:lnTo>
                  <a:pt x="1849717" y="1738525"/>
                </a:lnTo>
                <a:lnTo>
                  <a:pt x="1855433" y="1725822"/>
                </a:lnTo>
                <a:lnTo>
                  <a:pt x="1861149" y="1712167"/>
                </a:lnTo>
                <a:lnTo>
                  <a:pt x="1866231" y="1698829"/>
                </a:lnTo>
                <a:lnTo>
                  <a:pt x="1870994" y="1685173"/>
                </a:lnTo>
                <a:lnTo>
                  <a:pt x="1875123" y="1671200"/>
                </a:lnTo>
                <a:lnTo>
                  <a:pt x="1879569" y="1657545"/>
                </a:lnTo>
                <a:lnTo>
                  <a:pt x="1883062" y="1643254"/>
                </a:lnTo>
                <a:lnTo>
                  <a:pt x="1886555" y="1629281"/>
                </a:lnTo>
                <a:lnTo>
                  <a:pt x="1889731" y="1614990"/>
                </a:lnTo>
                <a:lnTo>
                  <a:pt x="1892589" y="1600382"/>
                </a:lnTo>
                <a:lnTo>
                  <a:pt x="1894812" y="1585774"/>
                </a:lnTo>
                <a:lnTo>
                  <a:pt x="1897352" y="1571483"/>
                </a:lnTo>
                <a:lnTo>
                  <a:pt x="1898940" y="1556240"/>
                </a:lnTo>
                <a:lnTo>
                  <a:pt x="1899893" y="1541314"/>
                </a:lnTo>
                <a:lnTo>
                  <a:pt x="1901163" y="1526388"/>
                </a:lnTo>
                <a:lnTo>
                  <a:pt x="1901481" y="1511462"/>
                </a:lnTo>
                <a:lnTo>
                  <a:pt x="1902116" y="1496219"/>
                </a:lnTo>
                <a:lnTo>
                  <a:pt x="1901481" y="1481293"/>
                </a:lnTo>
                <a:lnTo>
                  <a:pt x="1901163" y="1465732"/>
                </a:lnTo>
                <a:lnTo>
                  <a:pt x="1899893" y="1450806"/>
                </a:lnTo>
                <a:lnTo>
                  <a:pt x="1898940" y="1435880"/>
                </a:lnTo>
                <a:lnTo>
                  <a:pt x="1897352" y="1421272"/>
                </a:lnTo>
                <a:lnTo>
                  <a:pt x="1894812" y="1406346"/>
                </a:lnTo>
                <a:lnTo>
                  <a:pt x="1892589" y="1391738"/>
                </a:lnTo>
                <a:lnTo>
                  <a:pt x="1889731" y="1377765"/>
                </a:lnTo>
                <a:lnTo>
                  <a:pt x="1886555" y="1363157"/>
                </a:lnTo>
                <a:lnTo>
                  <a:pt x="1883062" y="1348866"/>
                </a:lnTo>
                <a:lnTo>
                  <a:pt x="1879569" y="1335210"/>
                </a:lnTo>
                <a:lnTo>
                  <a:pt x="1875123" y="1320920"/>
                </a:lnTo>
                <a:lnTo>
                  <a:pt x="1870994" y="1307264"/>
                </a:lnTo>
                <a:lnTo>
                  <a:pt x="1866231" y="1293926"/>
                </a:lnTo>
                <a:lnTo>
                  <a:pt x="1861149" y="1279953"/>
                </a:lnTo>
                <a:lnTo>
                  <a:pt x="1855433" y="1266933"/>
                </a:lnTo>
                <a:lnTo>
                  <a:pt x="1849717" y="1253595"/>
                </a:lnTo>
                <a:lnTo>
                  <a:pt x="1843683" y="1240574"/>
                </a:lnTo>
                <a:lnTo>
                  <a:pt x="1837331" y="1227871"/>
                </a:lnTo>
                <a:lnTo>
                  <a:pt x="1830663" y="1215486"/>
                </a:lnTo>
                <a:lnTo>
                  <a:pt x="1823676" y="1202783"/>
                </a:lnTo>
                <a:lnTo>
                  <a:pt x="1816054" y="1190716"/>
                </a:lnTo>
                <a:lnTo>
                  <a:pt x="1808750" y="1178330"/>
                </a:lnTo>
                <a:lnTo>
                  <a:pt x="1800811" y="1166580"/>
                </a:lnTo>
                <a:lnTo>
                  <a:pt x="1792872" y="1154830"/>
                </a:lnTo>
                <a:lnTo>
                  <a:pt x="1784615" y="1143398"/>
                </a:lnTo>
                <a:lnTo>
                  <a:pt x="1776040" y="1132283"/>
                </a:lnTo>
                <a:lnTo>
                  <a:pt x="1766831" y="1121485"/>
                </a:lnTo>
                <a:lnTo>
                  <a:pt x="1757939" y="1110370"/>
                </a:lnTo>
                <a:lnTo>
                  <a:pt x="1748412" y="1099573"/>
                </a:lnTo>
                <a:lnTo>
                  <a:pt x="1738885" y="1089410"/>
                </a:lnTo>
                <a:lnTo>
                  <a:pt x="1728722" y="1079248"/>
                </a:lnTo>
                <a:lnTo>
                  <a:pt x="1718878" y="1069404"/>
                </a:lnTo>
                <a:lnTo>
                  <a:pt x="1708398" y="1059876"/>
                </a:lnTo>
                <a:lnTo>
                  <a:pt x="1698235" y="1050349"/>
                </a:lnTo>
                <a:lnTo>
                  <a:pt x="1687121" y="1041457"/>
                </a:lnTo>
                <a:lnTo>
                  <a:pt x="1676006" y="1032248"/>
                </a:lnTo>
                <a:lnTo>
                  <a:pt x="1664573" y="1023673"/>
                </a:lnTo>
                <a:lnTo>
                  <a:pt x="1653141" y="1015417"/>
                </a:lnTo>
                <a:lnTo>
                  <a:pt x="1641708" y="1007160"/>
                </a:lnTo>
                <a:lnTo>
                  <a:pt x="1629958" y="999220"/>
                </a:lnTo>
                <a:lnTo>
                  <a:pt x="1617890" y="991916"/>
                </a:lnTo>
                <a:lnTo>
                  <a:pt x="1605505" y="984612"/>
                </a:lnTo>
                <a:lnTo>
                  <a:pt x="1593120" y="977626"/>
                </a:lnTo>
                <a:lnTo>
                  <a:pt x="1580417" y="970957"/>
                </a:lnTo>
                <a:lnTo>
                  <a:pt x="1567714" y="964605"/>
                </a:lnTo>
                <a:lnTo>
                  <a:pt x="1554694" y="958571"/>
                </a:lnTo>
                <a:lnTo>
                  <a:pt x="1541356" y="952855"/>
                </a:lnTo>
                <a:lnTo>
                  <a:pt x="1528018" y="947456"/>
                </a:lnTo>
                <a:lnTo>
                  <a:pt x="1514680" y="942058"/>
                </a:lnTo>
                <a:lnTo>
                  <a:pt x="1501342" y="937612"/>
                </a:lnTo>
                <a:lnTo>
                  <a:pt x="1487369" y="932848"/>
                </a:lnTo>
                <a:lnTo>
                  <a:pt x="1473395" y="928720"/>
                </a:lnTo>
                <a:lnTo>
                  <a:pt x="1459422" y="924909"/>
                </a:lnTo>
                <a:lnTo>
                  <a:pt x="1445449" y="921416"/>
                </a:lnTo>
                <a:lnTo>
                  <a:pt x="1430841" y="918240"/>
                </a:lnTo>
                <a:lnTo>
                  <a:pt x="1416550" y="915382"/>
                </a:lnTo>
                <a:lnTo>
                  <a:pt x="1401942" y="913159"/>
                </a:lnTo>
                <a:lnTo>
                  <a:pt x="1387016" y="910936"/>
                </a:lnTo>
                <a:lnTo>
                  <a:pt x="1372408" y="909665"/>
                </a:lnTo>
                <a:lnTo>
                  <a:pt x="1357482" y="908078"/>
                </a:lnTo>
                <a:lnTo>
                  <a:pt x="1342556" y="907125"/>
                </a:lnTo>
                <a:lnTo>
                  <a:pt x="1327313" y="906490"/>
                </a:lnTo>
                <a:lnTo>
                  <a:pt x="1312387" y="906490"/>
                </a:lnTo>
                <a:lnTo>
                  <a:pt x="1296826" y="906490"/>
                </a:lnTo>
                <a:close/>
                <a:moveTo>
                  <a:pt x="517525" y="871537"/>
                </a:moveTo>
                <a:lnTo>
                  <a:pt x="519446" y="871856"/>
                </a:lnTo>
                <a:lnTo>
                  <a:pt x="521046" y="872175"/>
                </a:lnTo>
                <a:lnTo>
                  <a:pt x="522966" y="873451"/>
                </a:lnTo>
                <a:lnTo>
                  <a:pt x="524567" y="874408"/>
                </a:lnTo>
                <a:lnTo>
                  <a:pt x="554332" y="903750"/>
                </a:lnTo>
                <a:lnTo>
                  <a:pt x="555612" y="905345"/>
                </a:lnTo>
                <a:lnTo>
                  <a:pt x="556253" y="907258"/>
                </a:lnTo>
                <a:lnTo>
                  <a:pt x="557213" y="909491"/>
                </a:lnTo>
                <a:lnTo>
                  <a:pt x="557213" y="910767"/>
                </a:lnTo>
                <a:lnTo>
                  <a:pt x="557213" y="912999"/>
                </a:lnTo>
                <a:lnTo>
                  <a:pt x="556253" y="914913"/>
                </a:lnTo>
                <a:lnTo>
                  <a:pt x="555612" y="916508"/>
                </a:lnTo>
                <a:lnTo>
                  <a:pt x="554332" y="918102"/>
                </a:lnTo>
                <a:lnTo>
                  <a:pt x="529367" y="942980"/>
                </a:lnTo>
                <a:lnTo>
                  <a:pt x="533208" y="953505"/>
                </a:lnTo>
                <a:lnTo>
                  <a:pt x="537369" y="966262"/>
                </a:lnTo>
                <a:lnTo>
                  <a:pt x="540890" y="981252"/>
                </a:lnTo>
                <a:lnTo>
                  <a:pt x="544410" y="998794"/>
                </a:lnTo>
                <a:lnTo>
                  <a:pt x="547291" y="1017293"/>
                </a:lnTo>
                <a:lnTo>
                  <a:pt x="549531" y="1037705"/>
                </a:lnTo>
                <a:lnTo>
                  <a:pt x="551452" y="1059711"/>
                </a:lnTo>
                <a:lnTo>
                  <a:pt x="552732" y="1082675"/>
                </a:lnTo>
                <a:lnTo>
                  <a:pt x="481999" y="1082675"/>
                </a:lnTo>
                <a:lnTo>
                  <a:pt x="483279" y="1059711"/>
                </a:lnTo>
                <a:lnTo>
                  <a:pt x="484879" y="1037705"/>
                </a:lnTo>
                <a:lnTo>
                  <a:pt x="487120" y="1017293"/>
                </a:lnTo>
                <a:lnTo>
                  <a:pt x="490320" y="998794"/>
                </a:lnTo>
                <a:lnTo>
                  <a:pt x="493521" y="981252"/>
                </a:lnTo>
                <a:lnTo>
                  <a:pt x="497682" y="966262"/>
                </a:lnTo>
                <a:lnTo>
                  <a:pt x="501202" y="953505"/>
                </a:lnTo>
                <a:lnTo>
                  <a:pt x="505363" y="942980"/>
                </a:lnTo>
                <a:lnTo>
                  <a:pt x="480398" y="918102"/>
                </a:lnTo>
                <a:lnTo>
                  <a:pt x="479438" y="916508"/>
                </a:lnTo>
                <a:lnTo>
                  <a:pt x="478158" y="914913"/>
                </a:lnTo>
                <a:lnTo>
                  <a:pt x="477838" y="912999"/>
                </a:lnTo>
                <a:lnTo>
                  <a:pt x="477838" y="910767"/>
                </a:lnTo>
                <a:lnTo>
                  <a:pt x="477838" y="909491"/>
                </a:lnTo>
                <a:lnTo>
                  <a:pt x="478478" y="907258"/>
                </a:lnTo>
                <a:lnTo>
                  <a:pt x="479438" y="905345"/>
                </a:lnTo>
                <a:lnTo>
                  <a:pt x="480398" y="903750"/>
                </a:lnTo>
                <a:lnTo>
                  <a:pt x="510164" y="874408"/>
                </a:lnTo>
                <a:lnTo>
                  <a:pt x="511764" y="873451"/>
                </a:lnTo>
                <a:lnTo>
                  <a:pt x="513364" y="872175"/>
                </a:lnTo>
                <a:lnTo>
                  <a:pt x="515285" y="871856"/>
                </a:lnTo>
                <a:lnTo>
                  <a:pt x="517525" y="871537"/>
                </a:lnTo>
                <a:close/>
                <a:moveTo>
                  <a:pt x="613411" y="817562"/>
                </a:moveTo>
                <a:lnTo>
                  <a:pt x="626428" y="823602"/>
                </a:lnTo>
                <a:lnTo>
                  <a:pt x="639446" y="828688"/>
                </a:lnTo>
                <a:lnTo>
                  <a:pt x="652463" y="833774"/>
                </a:lnTo>
                <a:lnTo>
                  <a:pt x="665163" y="838542"/>
                </a:lnTo>
                <a:lnTo>
                  <a:pt x="689611" y="846807"/>
                </a:lnTo>
                <a:lnTo>
                  <a:pt x="713105" y="854436"/>
                </a:lnTo>
                <a:lnTo>
                  <a:pt x="735648" y="861430"/>
                </a:lnTo>
                <a:lnTo>
                  <a:pt x="756285" y="868423"/>
                </a:lnTo>
                <a:lnTo>
                  <a:pt x="766128" y="872238"/>
                </a:lnTo>
                <a:lnTo>
                  <a:pt x="775971" y="875734"/>
                </a:lnTo>
                <a:lnTo>
                  <a:pt x="785178" y="879549"/>
                </a:lnTo>
                <a:lnTo>
                  <a:pt x="793751" y="883364"/>
                </a:lnTo>
                <a:lnTo>
                  <a:pt x="796925" y="884953"/>
                </a:lnTo>
                <a:lnTo>
                  <a:pt x="799783" y="887178"/>
                </a:lnTo>
                <a:lnTo>
                  <a:pt x="802323" y="889085"/>
                </a:lnTo>
                <a:lnTo>
                  <a:pt x="804863" y="891946"/>
                </a:lnTo>
                <a:lnTo>
                  <a:pt x="809625" y="897032"/>
                </a:lnTo>
                <a:lnTo>
                  <a:pt x="814388" y="902754"/>
                </a:lnTo>
                <a:lnTo>
                  <a:pt x="802958" y="912291"/>
                </a:lnTo>
                <a:lnTo>
                  <a:pt x="791845" y="922145"/>
                </a:lnTo>
                <a:lnTo>
                  <a:pt x="781051" y="932317"/>
                </a:lnTo>
                <a:lnTo>
                  <a:pt x="770573" y="942489"/>
                </a:lnTo>
                <a:lnTo>
                  <a:pt x="760095" y="952980"/>
                </a:lnTo>
                <a:lnTo>
                  <a:pt x="749618" y="963470"/>
                </a:lnTo>
                <a:lnTo>
                  <a:pt x="739775" y="974278"/>
                </a:lnTo>
                <a:lnTo>
                  <a:pt x="729933" y="985086"/>
                </a:lnTo>
                <a:lnTo>
                  <a:pt x="720725" y="996529"/>
                </a:lnTo>
                <a:lnTo>
                  <a:pt x="711201" y="1007973"/>
                </a:lnTo>
                <a:lnTo>
                  <a:pt x="701676" y="1019417"/>
                </a:lnTo>
                <a:lnTo>
                  <a:pt x="693103" y="1031178"/>
                </a:lnTo>
                <a:lnTo>
                  <a:pt x="683896" y="1043258"/>
                </a:lnTo>
                <a:lnTo>
                  <a:pt x="675641" y="1055337"/>
                </a:lnTo>
                <a:lnTo>
                  <a:pt x="667386" y="1067417"/>
                </a:lnTo>
                <a:lnTo>
                  <a:pt x="659131" y="1079814"/>
                </a:lnTo>
                <a:lnTo>
                  <a:pt x="638811" y="1081086"/>
                </a:lnTo>
                <a:lnTo>
                  <a:pt x="617221" y="1081721"/>
                </a:lnTo>
                <a:lnTo>
                  <a:pt x="594360" y="1082039"/>
                </a:lnTo>
                <a:lnTo>
                  <a:pt x="569913" y="1082675"/>
                </a:lnTo>
                <a:lnTo>
                  <a:pt x="613411" y="817562"/>
                </a:lnTo>
                <a:close/>
                <a:moveTo>
                  <a:pt x="421057" y="817562"/>
                </a:moveTo>
                <a:lnTo>
                  <a:pt x="465138" y="1082675"/>
                </a:lnTo>
                <a:lnTo>
                  <a:pt x="428034" y="1082039"/>
                </a:lnTo>
                <a:lnTo>
                  <a:pt x="394101" y="1081086"/>
                </a:lnTo>
                <a:lnTo>
                  <a:pt x="363022" y="1079496"/>
                </a:lnTo>
                <a:lnTo>
                  <a:pt x="334480" y="1076953"/>
                </a:lnTo>
                <a:lnTo>
                  <a:pt x="308793" y="1073774"/>
                </a:lnTo>
                <a:lnTo>
                  <a:pt x="285642" y="1070596"/>
                </a:lnTo>
                <a:lnTo>
                  <a:pt x="265029" y="1066781"/>
                </a:lnTo>
                <a:lnTo>
                  <a:pt x="246635" y="1062966"/>
                </a:lnTo>
                <a:lnTo>
                  <a:pt x="239341" y="1054066"/>
                </a:lnTo>
                <a:lnTo>
                  <a:pt x="231730" y="1045483"/>
                </a:lnTo>
                <a:lnTo>
                  <a:pt x="224753" y="1036264"/>
                </a:lnTo>
                <a:lnTo>
                  <a:pt x="218094" y="1027046"/>
                </a:lnTo>
                <a:lnTo>
                  <a:pt x="211434" y="1017509"/>
                </a:lnTo>
                <a:lnTo>
                  <a:pt x="205409" y="1007973"/>
                </a:lnTo>
                <a:lnTo>
                  <a:pt x="199700" y="997801"/>
                </a:lnTo>
                <a:lnTo>
                  <a:pt x="193675" y="987947"/>
                </a:lnTo>
                <a:lnTo>
                  <a:pt x="196212" y="973006"/>
                </a:lnTo>
                <a:lnTo>
                  <a:pt x="198749" y="957112"/>
                </a:lnTo>
                <a:lnTo>
                  <a:pt x="200652" y="949483"/>
                </a:lnTo>
                <a:lnTo>
                  <a:pt x="202872" y="941536"/>
                </a:lnTo>
                <a:lnTo>
                  <a:pt x="205091" y="933907"/>
                </a:lnTo>
                <a:lnTo>
                  <a:pt x="207946" y="926595"/>
                </a:lnTo>
                <a:lnTo>
                  <a:pt x="211117" y="919284"/>
                </a:lnTo>
                <a:lnTo>
                  <a:pt x="214288" y="912609"/>
                </a:lnTo>
                <a:lnTo>
                  <a:pt x="217777" y="906251"/>
                </a:lnTo>
                <a:lnTo>
                  <a:pt x="221582" y="900529"/>
                </a:lnTo>
                <a:lnTo>
                  <a:pt x="226022" y="895443"/>
                </a:lnTo>
                <a:lnTo>
                  <a:pt x="230779" y="890675"/>
                </a:lnTo>
                <a:lnTo>
                  <a:pt x="235853" y="886542"/>
                </a:lnTo>
                <a:lnTo>
                  <a:pt x="241244" y="883364"/>
                </a:lnTo>
                <a:lnTo>
                  <a:pt x="249807" y="879549"/>
                </a:lnTo>
                <a:lnTo>
                  <a:pt x="259003" y="875734"/>
                </a:lnTo>
                <a:lnTo>
                  <a:pt x="268517" y="872238"/>
                </a:lnTo>
                <a:lnTo>
                  <a:pt x="278666" y="868423"/>
                </a:lnTo>
                <a:lnTo>
                  <a:pt x="299596" y="861430"/>
                </a:lnTo>
                <a:lnTo>
                  <a:pt x="321478" y="854436"/>
                </a:lnTo>
                <a:lnTo>
                  <a:pt x="344946" y="846807"/>
                </a:lnTo>
                <a:lnTo>
                  <a:pt x="369365" y="838542"/>
                </a:lnTo>
                <a:lnTo>
                  <a:pt x="382050" y="833774"/>
                </a:lnTo>
                <a:lnTo>
                  <a:pt x="395052" y="828688"/>
                </a:lnTo>
                <a:lnTo>
                  <a:pt x="408054" y="823602"/>
                </a:lnTo>
                <a:lnTo>
                  <a:pt x="421057" y="817562"/>
                </a:lnTo>
                <a:close/>
                <a:moveTo>
                  <a:pt x="1293650" y="782637"/>
                </a:moveTo>
                <a:lnTo>
                  <a:pt x="1312387" y="782637"/>
                </a:lnTo>
                <a:lnTo>
                  <a:pt x="1330489" y="782637"/>
                </a:lnTo>
                <a:lnTo>
                  <a:pt x="1348908" y="783590"/>
                </a:lnTo>
                <a:lnTo>
                  <a:pt x="1367009" y="784860"/>
                </a:lnTo>
                <a:lnTo>
                  <a:pt x="1385111" y="786130"/>
                </a:lnTo>
                <a:lnTo>
                  <a:pt x="1402895" y="788353"/>
                </a:lnTo>
                <a:lnTo>
                  <a:pt x="1420679" y="790894"/>
                </a:lnTo>
                <a:lnTo>
                  <a:pt x="1438145" y="793752"/>
                </a:lnTo>
                <a:lnTo>
                  <a:pt x="1455611" y="797245"/>
                </a:lnTo>
                <a:lnTo>
                  <a:pt x="1472760" y="800739"/>
                </a:lnTo>
                <a:lnTo>
                  <a:pt x="1490227" y="805185"/>
                </a:lnTo>
                <a:lnTo>
                  <a:pt x="1507058" y="809948"/>
                </a:lnTo>
                <a:lnTo>
                  <a:pt x="1524207" y="814712"/>
                </a:lnTo>
                <a:lnTo>
                  <a:pt x="1540720" y="820110"/>
                </a:lnTo>
                <a:lnTo>
                  <a:pt x="1557234" y="826144"/>
                </a:lnTo>
                <a:lnTo>
                  <a:pt x="1573748" y="832496"/>
                </a:lnTo>
                <a:lnTo>
                  <a:pt x="1589309" y="839165"/>
                </a:lnTo>
                <a:lnTo>
                  <a:pt x="1605505" y="845834"/>
                </a:lnTo>
                <a:lnTo>
                  <a:pt x="1621383" y="853138"/>
                </a:lnTo>
                <a:lnTo>
                  <a:pt x="1636627" y="860760"/>
                </a:lnTo>
                <a:lnTo>
                  <a:pt x="1651870" y="869016"/>
                </a:lnTo>
                <a:lnTo>
                  <a:pt x="1667114" y="877273"/>
                </a:lnTo>
                <a:lnTo>
                  <a:pt x="1682039" y="886165"/>
                </a:lnTo>
                <a:lnTo>
                  <a:pt x="1696648" y="895375"/>
                </a:lnTo>
                <a:lnTo>
                  <a:pt x="1710621" y="904902"/>
                </a:lnTo>
                <a:lnTo>
                  <a:pt x="1724911" y="914747"/>
                </a:lnTo>
                <a:lnTo>
                  <a:pt x="1738567" y="924591"/>
                </a:lnTo>
                <a:lnTo>
                  <a:pt x="1752540" y="935071"/>
                </a:lnTo>
                <a:lnTo>
                  <a:pt x="1765878" y="945869"/>
                </a:lnTo>
                <a:lnTo>
                  <a:pt x="1778899" y="956666"/>
                </a:lnTo>
                <a:lnTo>
                  <a:pt x="1791284" y="968098"/>
                </a:lnTo>
                <a:lnTo>
                  <a:pt x="1803987" y="979849"/>
                </a:lnTo>
                <a:lnTo>
                  <a:pt x="1816054" y="991916"/>
                </a:lnTo>
                <a:lnTo>
                  <a:pt x="1828439" y="1003984"/>
                </a:lnTo>
                <a:lnTo>
                  <a:pt x="1839872" y="1016687"/>
                </a:lnTo>
                <a:lnTo>
                  <a:pt x="1851305" y="1029707"/>
                </a:lnTo>
                <a:lnTo>
                  <a:pt x="1862102" y="1042728"/>
                </a:lnTo>
                <a:lnTo>
                  <a:pt x="1873217" y="1056066"/>
                </a:lnTo>
                <a:lnTo>
                  <a:pt x="1883379" y="1069721"/>
                </a:lnTo>
                <a:lnTo>
                  <a:pt x="1893859" y="1083377"/>
                </a:lnTo>
                <a:lnTo>
                  <a:pt x="1903704" y="1097667"/>
                </a:lnTo>
                <a:lnTo>
                  <a:pt x="1912913" y="1111958"/>
                </a:lnTo>
                <a:lnTo>
                  <a:pt x="1922123" y="1126566"/>
                </a:lnTo>
                <a:lnTo>
                  <a:pt x="1930697" y="1141492"/>
                </a:lnTo>
                <a:lnTo>
                  <a:pt x="1939272" y="1156418"/>
                </a:lnTo>
                <a:lnTo>
                  <a:pt x="1947211" y="1171661"/>
                </a:lnTo>
                <a:lnTo>
                  <a:pt x="1955150" y="1187222"/>
                </a:lnTo>
                <a:lnTo>
                  <a:pt x="1962137" y="1202783"/>
                </a:lnTo>
                <a:lnTo>
                  <a:pt x="1969441" y="1218662"/>
                </a:lnTo>
                <a:lnTo>
                  <a:pt x="1976110" y="1234858"/>
                </a:lnTo>
                <a:lnTo>
                  <a:pt x="1982461" y="1251372"/>
                </a:lnTo>
                <a:lnTo>
                  <a:pt x="1987860" y="1267885"/>
                </a:lnTo>
                <a:lnTo>
                  <a:pt x="1993259" y="1284399"/>
                </a:lnTo>
                <a:lnTo>
                  <a:pt x="1998340" y="1301230"/>
                </a:lnTo>
                <a:lnTo>
                  <a:pt x="2003103" y="1318061"/>
                </a:lnTo>
                <a:lnTo>
                  <a:pt x="2007232" y="1335210"/>
                </a:lnTo>
                <a:lnTo>
                  <a:pt x="2011043" y="1352359"/>
                </a:lnTo>
                <a:lnTo>
                  <a:pt x="2014219" y="1370143"/>
                </a:lnTo>
                <a:lnTo>
                  <a:pt x="2017394" y="1387927"/>
                </a:lnTo>
                <a:lnTo>
                  <a:pt x="2019617" y="1405711"/>
                </a:lnTo>
                <a:lnTo>
                  <a:pt x="2021840" y="1423177"/>
                </a:lnTo>
                <a:lnTo>
                  <a:pt x="2023428" y="1441279"/>
                </a:lnTo>
                <a:lnTo>
                  <a:pt x="2024381" y="1459380"/>
                </a:lnTo>
                <a:lnTo>
                  <a:pt x="2025333" y="1478117"/>
                </a:lnTo>
                <a:lnTo>
                  <a:pt x="2025651" y="1496219"/>
                </a:lnTo>
                <a:lnTo>
                  <a:pt x="2025333" y="1514638"/>
                </a:lnTo>
                <a:lnTo>
                  <a:pt x="2024381" y="1532739"/>
                </a:lnTo>
                <a:lnTo>
                  <a:pt x="2023428" y="1550841"/>
                </a:lnTo>
                <a:lnTo>
                  <a:pt x="2021840" y="1568942"/>
                </a:lnTo>
                <a:lnTo>
                  <a:pt x="2019617" y="1587044"/>
                </a:lnTo>
                <a:lnTo>
                  <a:pt x="2017394" y="1604828"/>
                </a:lnTo>
                <a:lnTo>
                  <a:pt x="2014219" y="1622612"/>
                </a:lnTo>
                <a:lnTo>
                  <a:pt x="2011043" y="1639761"/>
                </a:lnTo>
                <a:lnTo>
                  <a:pt x="2007232" y="1657227"/>
                </a:lnTo>
                <a:lnTo>
                  <a:pt x="2003103" y="1674376"/>
                </a:lnTo>
                <a:lnTo>
                  <a:pt x="1998340" y="1691525"/>
                </a:lnTo>
                <a:lnTo>
                  <a:pt x="1993259" y="1708356"/>
                </a:lnTo>
                <a:lnTo>
                  <a:pt x="1987860" y="1724870"/>
                </a:lnTo>
                <a:lnTo>
                  <a:pt x="1982461" y="1741383"/>
                </a:lnTo>
                <a:lnTo>
                  <a:pt x="1976110" y="1757579"/>
                </a:lnTo>
                <a:lnTo>
                  <a:pt x="1969441" y="1773776"/>
                </a:lnTo>
                <a:lnTo>
                  <a:pt x="1962137" y="1789337"/>
                </a:lnTo>
                <a:lnTo>
                  <a:pt x="1955150" y="1805215"/>
                </a:lnTo>
                <a:lnTo>
                  <a:pt x="1947211" y="1821094"/>
                </a:lnTo>
                <a:lnTo>
                  <a:pt x="1939272" y="1836019"/>
                </a:lnTo>
                <a:lnTo>
                  <a:pt x="1930697" y="1851263"/>
                </a:lnTo>
                <a:lnTo>
                  <a:pt x="1922123" y="1865871"/>
                </a:lnTo>
                <a:lnTo>
                  <a:pt x="1912913" y="1880479"/>
                </a:lnTo>
                <a:lnTo>
                  <a:pt x="1903704" y="1895088"/>
                </a:lnTo>
                <a:lnTo>
                  <a:pt x="1893859" y="1909061"/>
                </a:lnTo>
                <a:lnTo>
                  <a:pt x="1883379" y="1923034"/>
                </a:lnTo>
                <a:lnTo>
                  <a:pt x="1873217" y="1936372"/>
                </a:lnTo>
                <a:lnTo>
                  <a:pt x="1862102" y="1949710"/>
                </a:lnTo>
                <a:lnTo>
                  <a:pt x="1851305" y="1963048"/>
                </a:lnTo>
                <a:lnTo>
                  <a:pt x="1839872" y="1975751"/>
                </a:lnTo>
                <a:lnTo>
                  <a:pt x="1828439" y="1988136"/>
                </a:lnTo>
                <a:lnTo>
                  <a:pt x="1816054" y="2000521"/>
                </a:lnTo>
                <a:lnTo>
                  <a:pt x="1803987" y="2012589"/>
                </a:lnTo>
                <a:lnTo>
                  <a:pt x="1791284" y="2024021"/>
                </a:lnTo>
                <a:lnTo>
                  <a:pt x="1778899" y="2035454"/>
                </a:lnTo>
                <a:lnTo>
                  <a:pt x="1765878" y="2046569"/>
                </a:lnTo>
                <a:lnTo>
                  <a:pt x="1752540" y="2057684"/>
                </a:lnTo>
                <a:lnTo>
                  <a:pt x="1738567" y="2067846"/>
                </a:lnTo>
                <a:lnTo>
                  <a:pt x="1724911" y="2078008"/>
                </a:lnTo>
                <a:lnTo>
                  <a:pt x="1710621" y="2087853"/>
                </a:lnTo>
                <a:lnTo>
                  <a:pt x="1696648" y="2097380"/>
                </a:lnTo>
                <a:lnTo>
                  <a:pt x="1682039" y="2106272"/>
                </a:lnTo>
                <a:lnTo>
                  <a:pt x="1667114" y="2115164"/>
                </a:lnTo>
                <a:lnTo>
                  <a:pt x="1651870" y="2123739"/>
                </a:lnTo>
                <a:lnTo>
                  <a:pt x="1636627" y="2131678"/>
                </a:lnTo>
                <a:lnTo>
                  <a:pt x="1621383" y="2139299"/>
                </a:lnTo>
                <a:lnTo>
                  <a:pt x="1605505" y="2146604"/>
                </a:lnTo>
                <a:lnTo>
                  <a:pt x="1589309" y="2153590"/>
                </a:lnTo>
                <a:lnTo>
                  <a:pt x="1573748" y="2160259"/>
                </a:lnTo>
                <a:lnTo>
                  <a:pt x="1557234" y="2166293"/>
                </a:lnTo>
                <a:lnTo>
                  <a:pt x="1540720" y="2172009"/>
                </a:lnTo>
                <a:lnTo>
                  <a:pt x="1524207" y="2177726"/>
                </a:lnTo>
                <a:lnTo>
                  <a:pt x="1507058" y="2182807"/>
                </a:lnTo>
                <a:lnTo>
                  <a:pt x="1490227" y="2186935"/>
                </a:lnTo>
                <a:lnTo>
                  <a:pt x="1472760" y="2191381"/>
                </a:lnTo>
                <a:lnTo>
                  <a:pt x="1455611" y="2195510"/>
                </a:lnTo>
                <a:lnTo>
                  <a:pt x="1438145" y="2198368"/>
                </a:lnTo>
                <a:lnTo>
                  <a:pt x="1420679" y="2201543"/>
                </a:lnTo>
                <a:lnTo>
                  <a:pt x="1402895" y="2204084"/>
                </a:lnTo>
                <a:lnTo>
                  <a:pt x="1385111" y="2205989"/>
                </a:lnTo>
                <a:lnTo>
                  <a:pt x="1367009" y="2207577"/>
                </a:lnTo>
                <a:lnTo>
                  <a:pt x="1348908" y="2208847"/>
                </a:lnTo>
                <a:lnTo>
                  <a:pt x="1330489" y="2209483"/>
                </a:lnTo>
                <a:lnTo>
                  <a:pt x="1312387" y="2209800"/>
                </a:lnTo>
                <a:lnTo>
                  <a:pt x="1293650" y="2209483"/>
                </a:lnTo>
                <a:lnTo>
                  <a:pt x="1275549" y="2208847"/>
                </a:lnTo>
                <a:lnTo>
                  <a:pt x="1257130" y="2207577"/>
                </a:lnTo>
                <a:lnTo>
                  <a:pt x="1239346" y="2205989"/>
                </a:lnTo>
                <a:lnTo>
                  <a:pt x="1221244" y="2204084"/>
                </a:lnTo>
                <a:lnTo>
                  <a:pt x="1203460" y="2201543"/>
                </a:lnTo>
                <a:lnTo>
                  <a:pt x="1185994" y="2198368"/>
                </a:lnTo>
                <a:lnTo>
                  <a:pt x="1168527" y="2195510"/>
                </a:lnTo>
                <a:lnTo>
                  <a:pt x="1151379" y="2191381"/>
                </a:lnTo>
                <a:lnTo>
                  <a:pt x="1133912" y="2186935"/>
                </a:lnTo>
                <a:lnTo>
                  <a:pt x="1117081" y="2182807"/>
                </a:lnTo>
                <a:lnTo>
                  <a:pt x="1099932" y="2177726"/>
                </a:lnTo>
                <a:lnTo>
                  <a:pt x="1083419" y="2172009"/>
                </a:lnTo>
                <a:lnTo>
                  <a:pt x="1066905" y="2166293"/>
                </a:lnTo>
                <a:lnTo>
                  <a:pt x="1050709" y="2160259"/>
                </a:lnTo>
                <a:lnTo>
                  <a:pt x="1034830" y="2153590"/>
                </a:lnTo>
                <a:lnTo>
                  <a:pt x="1018634" y="2146604"/>
                </a:lnTo>
                <a:lnTo>
                  <a:pt x="1003073" y="2139299"/>
                </a:lnTo>
                <a:lnTo>
                  <a:pt x="987512" y="2131678"/>
                </a:lnTo>
                <a:lnTo>
                  <a:pt x="971951" y="2123739"/>
                </a:lnTo>
                <a:lnTo>
                  <a:pt x="957025" y="2115164"/>
                </a:lnTo>
                <a:lnTo>
                  <a:pt x="942735" y="2106272"/>
                </a:lnTo>
                <a:lnTo>
                  <a:pt x="928126" y="2097380"/>
                </a:lnTo>
                <a:lnTo>
                  <a:pt x="913518" y="2087853"/>
                </a:lnTo>
                <a:lnTo>
                  <a:pt x="899227" y="2078008"/>
                </a:lnTo>
                <a:lnTo>
                  <a:pt x="885572" y="2067846"/>
                </a:lnTo>
                <a:lnTo>
                  <a:pt x="871599" y="2057684"/>
                </a:lnTo>
                <a:lnTo>
                  <a:pt x="858261" y="2046569"/>
                </a:lnTo>
                <a:lnTo>
                  <a:pt x="845240" y="2035454"/>
                </a:lnTo>
                <a:lnTo>
                  <a:pt x="832855" y="2024021"/>
                </a:lnTo>
                <a:lnTo>
                  <a:pt x="820152" y="2012589"/>
                </a:lnTo>
                <a:lnTo>
                  <a:pt x="808085" y="2000521"/>
                </a:lnTo>
                <a:lnTo>
                  <a:pt x="795699" y="1988136"/>
                </a:lnTo>
                <a:lnTo>
                  <a:pt x="784267" y="1975751"/>
                </a:lnTo>
                <a:lnTo>
                  <a:pt x="772834" y="1963048"/>
                </a:lnTo>
                <a:lnTo>
                  <a:pt x="761719" y="1949710"/>
                </a:lnTo>
                <a:lnTo>
                  <a:pt x="750922" y="1936372"/>
                </a:lnTo>
                <a:lnTo>
                  <a:pt x="740760" y="1923034"/>
                </a:lnTo>
                <a:lnTo>
                  <a:pt x="730280" y="1909061"/>
                </a:lnTo>
                <a:lnTo>
                  <a:pt x="720435" y="1895088"/>
                </a:lnTo>
                <a:lnTo>
                  <a:pt x="711226" y="1880479"/>
                </a:lnTo>
                <a:lnTo>
                  <a:pt x="702016" y="1865871"/>
                </a:lnTo>
                <a:lnTo>
                  <a:pt x="693442" y="1851263"/>
                </a:lnTo>
                <a:lnTo>
                  <a:pt x="684867" y="1836019"/>
                </a:lnTo>
                <a:lnTo>
                  <a:pt x="676928" y="1821094"/>
                </a:lnTo>
                <a:lnTo>
                  <a:pt x="668989" y="1805215"/>
                </a:lnTo>
                <a:lnTo>
                  <a:pt x="662002" y="1789337"/>
                </a:lnTo>
                <a:lnTo>
                  <a:pt x="654698" y="1773776"/>
                </a:lnTo>
                <a:lnTo>
                  <a:pt x="648029" y="1757579"/>
                </a:lnTo>
                <a:lnTo>
                  <a:pt x="641678" y="1741383"/>
                </a:lnTo>
                <a:lnTo>
                  <a:pt x="636279" y="1724870"/>
                </a:lnTo>
                <a:lnTo>
                  <a:pt x="630880" y="1708356"/>
                </a:lnTo>
                <a:lnTo>
                  <a:pt x="625799" y="1691525"/>
                </a:lnTo>
                <a:lnTo>
                  <a:pt x="621036" y="1674376"/>
                </a:lnTo>
                <a:lnTo>
                  <a:pt x="616907" y="1657227"/>
                </a:lnTo>
                <a:lnTo>
                  <a:pt x="613097" y="1639761"/>
                </a:lnTo>
                <a:lnTo>
                  <a:pt x="609921" y="1622612"/>
                </a:lnTo>
                <a:lnTo>
                  <a:pt x="606745" y="1604828"/>
                </a:lnTo>
                <a:lnTo>
                  <a:pt x="604522" y="1587044"/>
                </a:lnTo>
                <a:lnTo>
                  <a:pt x="602299" y="1568942"/>
                </a:lnTo>
                <a:lnTo>
                  <a:pt x="600711" y="1550841"/>
                </a:lnTo>
                <a:lnTo>
                  <a:pt x="599759" y="1532739"/>
                </a:lnTo>
                <a:lnTo>
                  <a:pt x="598806" y="1514638"/>
                </a:lnTo>
                <a:lnTo>
                  <a:pt x="598488" y="1496219"/>
                </a:lnTo>
                <a:lnTo>
                  <a:pt x="598806" y="1478117"/>
                </a:lnTo>
                <a:lnTo>
                  <a:pt x="599759" y="1459380"/>
                </a:lnTo>
                <a:lnTo>
                  <a:pt x="600711" y="1441279"/>
                </a:lnTo>
                <a:lnTo>
                  <a:pt x="602299" y="1423177"/>
                </a:lnTo>
                <a:lnTo>
                  <a:pt x="604522" y="1405711"/>
                </a:lnTo>
                <a:lnTo>
                  <a:pt x="606745" y="1387927"/>
                </a:lnTo>
                <a:lnTo>
                  <a:pt x="609921" y="1370143"/>
                </a:lnTo>
                <a:lnTo>
                  <a:pt x="613097" y="1352359"/>
                </a:lnTo>
                <a:lnTo>
                  <a:pt x="616907" y="1335210"/>
                </a:lnTo>
                <a:lnTo>
                  <a:pt x="621036" y="1318061"/>
                </a:lnTo>
                <a:lnTo>
                  <a:pt x="625799" y="1301230"/>
                </a:lnTo>
                <a:lnTo>
                  <a:pt x="630880" y="1284399"/>
                </a:lnTo>
                <a:lnTo>
                  <a:pt x="636279" y="1267885"/>
                </a:lnTo>
                <a:lnTo>
                  <a:pt x="641678" y="1251372"/>
                </a:lnTo>
                <a:lnTo>
                  <a:pt x="648029" y="1234858"/>
                </a:lnTo>
                <a:lnTo>
                  <a:pt x="654698" y="1218662"/>
                </a:lnTo>
                <a:lnTo>
                  <a:pt x="662002" y="1202783"/>
                </a:lnTo>
                <a:lnTo>
                  <a:pt x="668989" y="1187222"/>
                </a:lnTo>
                <a:lnTo>
                  <a:pt x="676928" y="1171661"/>
                </a:lnTo>
                <a:lnTo>
                  <a:pt x="684867" y="1156418"/>
                </a:lnTo>
                <a:lnTo>
                  <a:pt x="693442" y="1141492"/>
                </a:lnTo>
                <a:lnTo>
                  <a:pt x="702016" y="1126566"/>
                </a:lnTo>
                <a:lnTo>
                  <a:pt x="711226" y="1111958"/>
                </a:lnTo>
                <a:lnTo>
                  <a:pt x="720435" y="1097667"/>
                </a:lnTo>
                <a:lnTo>
                  <a:pt x="730280" y="1083377"/>
                </a:lnTo>
                <a:lnTo>
                  <a:pt x="740760" y="1069721"/>
                </a:lnTo>
                <a:lnTo>
                  <a:pt x="750922" y="1056066"/>
                </a:lnTo>
                <a:lnTo>
                  <a:pt x="761719" y="1042728"/>
                </a:lnTo>
                <a:lnTo>
                  <a:pt x="772834" y="1029707"/>
                </a:lnTo>
                <a:lnTo>
                  <a:pt x="784267" y="1016687"/>
                </a:lnTo>
                <a:lnTo>
                  <a:pt x="795699" y="1003984"/>
                </a:lnTo>
                <a:lnTo>
                  <a:pt x="808085" y="991916"/>
                </a:lnTo>
                <a:lnTo>
                  <a:pt x="820152" y="979849"/>
                </a:lnTo>
                <a:lnTo>
                  <a:pt x="832855" y="968098"/>
                </a:lnTo>
                <a:lnTo>
                  <a:pt x="845240" y="956666"/>
                </a:lnTo>
                <a:lnTo>
                  <a:pt x="858261" y="945869"/>
                </a:lnTo>
                <a:lnTo>
                  <a:pt x="871599" y="935071"/>
                </a:lnTo>
                <a:lnTo>
                  <a:pt x="885572" y="924591"/>
                </a:lnTo>
                <a:lnTo>
                  <a:pt x="899227" y="914747"/>
                </a:lnTo>
                <a:lnTo>
                  <a:pt x="913518" y="904902"/>
                </a:lnTo>
                <a:lnTo>
                  <a:pt x="928126" y="895375"/>
                </a:lnTo>
                <a:lnTo>
                  <a:pt x="942735" y="886165"/>
                </a:lnTo>
                <a:lnTo>
                  <a:pt x="957025" y="877273"/>
                </a:lnTo>
                <a:lnTo>
                  <a:pt x="971951" y="869016"/>
                </a:lnTo>
                <a:lnTo>
                  <a:pt x="987512" y="860760"/>
                </a:lnTo>
                <a:lnTo>
                  <a:pt x="1003073" y="853138"/>
                </a:lnTo>
                <a:lnTo>
                  <a:pt x="1018634" y="845834"/>
                </a:lnTo>
                <a:lnTo>
                  <a:pt x="1034830" y="839165"/>
                </a:lnTo>
                <a:lnTo>
                  <a:pt x="1050709" y="832496"/>
                </a:lnTo>
                <a:lnTo>
                  <a:pt x="1066905" y="826144"/>
                </a:lnTo>
                <a:lnTo>
                  <a:pt x="1083419" y="820110"/>
                </a:lnTo>
                <a:lnTo>
                  <a:pt x="1099932" y="814712"/>
                </a:lnTo>
                <a:lnTo>
                  <a:pt x="1117081" y="809948"/>
                </a:lnTo>
                <a:lnTo>
                  <a:pt x="1133912" y="805185"/>
                </a:lnTo>
                <a:lnTo>
                  <a:pt x="1151379" y="800739"/>
                </a:lnTo>
                <a:lnTo>
                  <a:pt x="1168527" y="797245"/>
                </a:lnTo>
                <a:lnTo>
                  <a:pt x="1185994" y="793752"/>
                </a:lnTo>
                <a:lnTo>
                  <a:pt x="1203460" y="790894"/>
                </a:lnTo>
                <a:lnTo>
                  <a:pt x="1221244" y="788353"/>
                </a:lnTo>
                <a:lnTo>
                  <a:pt x="1239346" y="786130"/>
                </a:lnTo>
                <a:lnTo>
                  <a:pt x="1257130" y="784860"/>
                </a:lnTo>
                <a:lnTo>
                  <a:pt x="1275549" y="783590"/>
                </a:lnTo>
                <a:lnTo>
                  <a:pt x="1293650" y="782637"/>
                </a:lnTo>
                <a:close/>
                <a:moveTo>
                  <a:pt x="1063625" y="644525"/>
                </a:moveTo>
                <a:lnTo>
                  <a:pt x="1070325" y="651450"/>
                </a:lnTo>
                <a:lnTo>
                  <a:pt x="1077663" y="658060"/>
                </a:lnTo>
                <a:lnTo>
                  <a:pt x="1084683" y="664670"/>
                </a:lnTo>
                <a:lnTo>
                  <a:pt x="1092340" y="671280"/>
                </a:lnTo>
                <a:lnTo>
                  <a:pt x="1099678" y="677575"/>
                </a:lnTo>
                <a:lnTo>
                  <a:pt x="1107655" y="683556"/>
                </a:lnTo>
                <a:lnTo>
                  <a:pt x="1115631" y="689221"/>
                </a:lnTo>
                <a:lnTo>
                  <a:pt x="1123608" y="694887"/>
                </a:lnTo>
                <a:lnTo>
                  <a:pt x="1131903" y="700238"/>
                </a:lnTo>
                <a:lnTo>
                  <a:pt x="1140518" y="705274"/>
                </a:lnTo>
                <a:lnTo>
                  <a:pt x="1148813" y="710311"/>
                </a:lnTo>
                <a:lnTo>
                  <a:pt x="1157428" y="714717"/>
                </a:lnTo>
                <a:lnTo>
                  <a:pt x="1166680" y="719439"/>
                </a:lnTo>
                <a:lnTo>
                  <a:pt x="1175614" y="723216"/>
                </a:lnTo>
                <a:lnTo>
                  <a:pt x="1184866" y="727308"/>
                </a:lnTo>
                <a:lnTo>
                  <a:pt x="1193800" y="730770"/>
                </a:lnTo>
                <a:lnTo>
                  <a:pt x="1166999" y="735492"/>
                </a:lnTo>
                <a:lnTo>
                  <a:pt x="1140199" y="740843"/>
                </a:lnTo>
                <a:lnTo>
                  <a:pt x="1126479" y="743676"/>
                </a:lnTo>
                <a:lnTo>
                  <a:pt x="1113079" y="747138"/>
                </a:lnTo>
                <a:lnTo>
                  <a:pt x="1099997" y="750600"/>
                </a:lnTo>
                <a:lnTo>
                  <a:pt x="1086916" y="754063"/>
                </a:lnTo>
                <a:lnTo>
                  <a:pt x="1085640" y="739898"/>
                </a:lnTo>
                <a:lnTo>
                  <a:pt x="1083406" y="726049"/>
                </a:lnTo>
                <a:lnTo>
                  <a:pt x="1081173" y="711884"/>
                </a:lnTo>
                <a:lnTo>
                  <a:pt x="1078302" y="698350"/>
                </a:lnTo>
                <a:lnTo>
                  <a:pt x="1075111" y="684500"/>
                </a:lnTo>
                <a:lnTo>
                  <a:pt x="1071601" y="670965"/>
                </a:lnTo>
                <a:lnTo>
                  <a:pt x="1068092" y="657745"/>
                </a:lnTo>
                <a:lnTo>
                  <a:pt x="1063625" y="644525"/>
                </a:lnTo>
                <a:close/>
                <a:moveTo>
                  <a:pt x="511342" y="468312"/>
                </a:moveTo>
                <a:lnTo>
                  <a:pt x="517684" y="468312"/>
                </a:lnTo>
                <a:lnTo>
                  <a:pt x="523708" y="468312"/>
                </a:lnTo>
                <a:lnTo>
                  <a:pt x="530050" y="469264"/>
                </a:lnTo>
                <a:lnTo>
                  <a:pt x="536075" y="469899"/>
                </a:lnTo>
                <a:lnTo>
                  <a:pt x="542417" y="471169"/>
                </a:lnTo>
                <a:lnTo>
                  <a:pt x="548124" y="472757"/>
                </a:lnTo>
                <a:lnTo>
                  <a:pt x="553832" y="474662"/>
                </a:lnTo>
                <a:lnTo>
                  <a:pt x="559539" y="476567"/>
                </a:lnTo>
                <a:lnTo>
                  <a:pt x="565247" y="479424"/>
                </a:lnTo>
                <a:lnTo>
                  <a:pt x="570638" y="482282"/>
                </a:lnTo>
                <a:lnTo>
                  <a:pt x="575711" y="485457"/>
                </a:lnTo>
                <a:lnTo>
                  <a:pt x="580784" y="488632"/>
                </a:lnTo>
                <a:lnTo>
                  <a:pt x="585858" y="492442"/>
                </a:lnTo>
                <a:lnTo>
                  <a:pt x="590614" y="496252"/>
                </a:lnTo>
                <a:lnTo>
                  <a:pt x="595370" y="500379"/>
                </a:lnTo>
                <a:lnTo>
                  <a:pt x="599810" y="504507"/>
                </a:lnTo>
                <a:lnTo>
                  <a:pt x="603932" y="509269"/>
                </a:lnTo>
                <a:lnTo>
                  <a:pt x="608054" y="514349"/>
                </a:lnTo>
                <a:lnTo>
                  <a:pt x="611859" y="519429"/>
                </a:lnTo>
                <a:lnTo>
                  <a:pt x="615347" y="524827"/>
                </a:lnTo>
                <a:lnTo>
                  <a:pt x="618835" y="530224"/>
                </a:lnTo>
                <a:lnTo>
                  <a:pt x="622006" y="536257"/>
                </a:lnTo>
                <a:lnTo>
                  <a:pt x="624860" y="541972"/>
                </a:lnTo>
                <a:lnTo>
                  <a:pt x="627714" y="548004"/>
                </a:lnTo>
                <a:lnTo>
                  <a:pt x="629934" y="554354"/>
                </a:lnTo>
                <a:lnTo>
                  <a:pt x="632470" y="560387"/>
                </a:lnTo>
                <a:lnTo>
                  <a:pt x="634373" y="567054"/>
                </a:lnTo>
                <a:lnTo>
                  <a:pt x="635958" y="574040"/>
                </a:lnTo>
                <a:lnTo>
                  <a:pt x="637544" y="580707"/>
                </a:lnTo>
                <a:lnTo>
                  <a:pt x="638178" y="587375"/>
                </a:lnTo>
                <a:lnTo>
                  <a:pt x="639129" y="594360"/>
                </a:lnTo>
                <a:lnTo>
                  <a:pt x="639763" y="601345"/>
                </a:lnTo>
                <a:lnTo>
                  <a:pt x="639763" y="608965"/>
                </a:lnTo>
                <a:lnTo>
                  <a:pt x="639446" y="617537"/>
                </a:lnTo>
                <a:lnTo>
                  <a:pt x="639129" y="626745"/>
                </a:lnTo>
                <a:lnTo>
                  <a:pt x="637861" y="635635"/>
                </a:lnTo>
                <a:lnTo>
                  <a:pt x="636275" y="644842"/>
                </a:lnTo>
                <a:lnTo>
                  <a:pt x="634373" y="654050"/>
                </a:lnTo>
                <a:lnTo>
                  <a:pt x="631836" y="663257"/>
                </a:lnTo>
                <a:lnTo>
                  <a:pt x="629299" y="672782"/>
                </a:lnTo>
                <a:lnTo>
                  <a:pt x="626446" y="681672"/>
                </a:lnTo>
                <a:lnTo>
                  <a:pt x="622958" y="691197"/>
                </a:lnTo>
                <a:lnTo>
                  <a:pt x="619470" y="699770"/>
                </a:lnTo>
                <a:lnTo>
                  <a:pt x="615030" y="708977"/>
                </a:lnTo>
                <a:lnTo>
                  <a:pt x="610591" y="717550"/>
                </a:lnTo>
                <a:lnTo>
                  <a:pt x="606152" y="725805"/>
                </a:lnTo>
                <a:lnTo>
                  <a:pt x="601396" y="733742"/>
                </a:lnTo>
                <a:lnTo>
                  <a:pt x="595687" y="741045"/>
                </a:lnTo>
                <a:lnTo>
                  <a:pt x="590297" y="748665"/>
                </a:lnTo>
                <a:lnTo>
                  <a:pt x="590297" y="797878"/>
                </a:lnTo>
                <a:lnTo>
                  <a:pt x="581101" y="808038"/>
                </a:lnTo>
                <a:lnTo>
                  <a:pt x="571272" y="818833"/>
                </a:lnTo>
                <a:lnTo>
                  <a:pt x="559539" y="830580"/>
                </a:lnTo>
                <a:lnTo>
                  <a:pt x="547490" y="842645"/>
                </a:lnTo>
                <a:lnTo>
                  <a:pt x="541148" y="848360"/>
                </a:lnTo>
                <a:lnTo>
                  <a:pt x="535124" y="853440"/>
                </a:lnTo>
                <a:lnTo>
                  <a:pt x="529733" y="857568"/>
                </a:lnTo>
                <a:lnTo>
                  <a:pt x="524977" y="860743"/>
                </a:lnTo>
                <a:lnTo>
                  <a:pt x="520855" y="862965"/>
                </a:lnTo>
                <a:lnTo>
                  <a:pt x="519269" y="863600"/>
                </a:lnTo>
                <a:lnTo>
                  <a:pt x="517684" y="863600"/>
                </a:lnTo>
                <a:lnTo>
                  <a:pt x="516098" y="863600"/>
                </a:lnTo>
                <a:lnTo>
                  <a:pt x="513879" y="862965"/>
                </a:lnTo>
                <a:lnTo>
                  <a:pt x="510074" y="860743"/>
                </a:lnTo>
                <a:lnTo>
                  <a:pt x="505000" y="857568"/>
                </a:lnTo>
                <a:lnTo>
                  <a:pt x="499927" y="853440"/>
                </a:lnTo>
                <a:lnTo>
                  <a:pt x="493902" y="848360"/>
                </a:lnTo>
                <a:lnTo>
                  <a:pt x="487560" y="842645"/>
                </a:lnTo>
                <a:lnTo>
                  <a:pt x="475194" y="830580"/>
                </a:lnTo>
                <a:lnTo>
                  <a:pt x="463779" y="818833"/>
                </a:lnTo>
                <a:lnTo>
                  <a:pt x="453949" y="808038"/>
                </a:lnTo>
                <a:lnTo>
                  <a:pt x="444436" y="797878"/>
                </a:lnTo>
                <a:lnTo>
                  <a:pt x="444436" y="748665"/>
                </a:lnTo>
                <a:lnTo>
                  <a:pt x="439046" y="741045"/>
                </a:lnTo>
                <a:lnTo>
                  <a:pt x="433973" y="733742"/>
                </a:lnTo>
                <a:lnTo>
                  <a:pt x="428582" y="725805"/>
                </a:lnTo>
                <a:lnTo>
                  <a:pt x="424143" y="717550"/>
                </a:lnTo>
                <a:lnTo>
                  <a:pt x="419704" y="708977"/>
                </a:lnTo>
                <a:lnTo>
                  <a:pt x="415898" y="699770"/>
                </a:lnTo>
                <a:lnTo>
                  <a:pt x="411776" y="691197"/>
                </a:lnTo>
                <a:lnTo>
                  <a:pt x="408605" y="681672"/>
                </a:lnTo>
                <a:lnTo>
                  <a:pt x="405435" y="672782"/>
                </a:lnTo>
                <a:lnTo>
                  <a:pt x="402898" y="663257"/>
                </a:lnTo>
                <a:lnTo>
                  <a:pt x="400361" y="654050"/>
                </a:lnTo>
                <a:lnTo>
                  <a:pt x="398459" y="644842"/>
                </a:lnTo>
                <a:lnTo>
                  <a:pt x="397190" y="635635"/>
                </a:lnTo>
                <a:lnTo>
                  <a:pt x="396239" y="626745"/>
                </a:lnTo>
                <a:lnTo>
                  <a:pt x="395288" y="617537"/>
                </a:lnTo>
                <a:lnTo>
                  <a:pt x="395288" y="608965"/>
                </a:lnTo>
                <a:lnTo>
                  <a:pt x="395288" y="601345"/>
                </a:lnTo>
                <a:lnTo>
                  <a:pt x="395605" y="594360"/>
                </a:lnTo>
                <a:lnTo>
                  <a:pt x="396556" y="587375"/>
                </a:lnTo>
                <a:lnTo>
                  <a:pt x="397824" y="580707"/>
                </a:lnTo>
                <a:lnTo>
                  <a:pt x="398776" y="574040"/>
                </a:lnTo>
                <a:lnTo>
                  <a:pt x="400678" y="567054"/>
                </a:lnTo>
                <a:lnTo>
                  <a:pt x="402898" y="560387"/>
                </a:lnTo>
                <a:lnTo>
                  <a:pt x="404800" y="554354"/>
                </a:lnTo>
                <a:lnTo>
                  <a:pt x="407020" y="548004"/>
                </a:lnTo>
                <a:lnTo>
                  <a:pt x="409874" y="541972"/>
                </a:lnTo>
                <a:lnTo>
                  <a:pt x="413045" y="536257"/>
                </a:lnTo>
                <a:lnTo>
                  <a:pt x="416216" y="530224"/>
                </a:lnTo>
                <a:lnTo>
                  <a:pt x="419386" y="524827"/>
                </a:lnTo>
                <a:lnTo>
                  <a:pt x="423192" y="519429"/>
                </a:lnTo>
                <a:lnTo>
                  <a:pt x="426679" y="514349"/>
                </a:lnTo>
                <a:lnTo>
                  <a:pt x="431119" y="509269"/>
                </a:lnTo>
                <a:lnTo>
                  <a:pt x="435558" y="504507"/>
                </a:lnTo>
                <a:lnTo>
                  <a:pt x="439680" y="500379"/>
                </a:lnTo>
                <a:lnTo>
                  <a:pt x="444436" y="496252"/>
                </a:lnTo>
                <a:lnTo>
                  <a:pt x="449193" y="492442"/>
                </a:lnTo>
                <a:lnTo>
                  <a:pt x="453949" y="488632"/>
                </a:lnTo>
                <a:lnTo>
                  <a:pt x="459340" y="485457"/>
                </a:lnTo>
                <a:lnTo>
                  <a:pt x="464413" y="482282"/>
                </a:lnTo>
                <a:lnTo>
                  <a:pt x="470121" y="479424"/>
                </a:lnTo>
                <a:lnTo>
                  <a:pt x="475511" y="476567"/>
                </a:lnTo>
                <a:lnTo>
                  <a:pt x="480902" y="474662"/>
                </a:lnTo>
                <a:lnTo>
                  <a:pt x="486926" y="472757"/>
                </a:lnTo>
                <a:lnTo>
                  <a:pt x="492951" y="471169"/>
                </a:lnTo>
                <a:lnTo>
                  <a:pt x="498976" y="469899"/>
                </a:lnTo>
                <a:lnTo>
                  <a:pt x="505000" y="469264"/>
                </a:lnTo>
                <a:lnTo>
                  <a:pt x="511342" y="468312"/>
                </a:lnTo>
                <a:close/>
                <a:moveTo>
                  <a:pt x="1316038" y="455612"/>
                </a:moveTo>
                <a:lnTo>
                  <a:pt x="1317642" y="456252"/>
                </a:lnTo>
                <a:lnTo>
                  <a:pt x="1319245" y="456572"/>
                </a:lnTo>
                <a:lnTo>
                  <a:pt x="1320849" y="457211"/>
                </a:lnTo>
                <a:lnTo>
                  <a:pt x="1321811" y="458171"/>
                </a:lnTo>
                <a:lnTo>
                  <a:pt x="1345864" y="481843"/>
                </a:lnTo>
                <a:lnTo>
                  <a:pt x="1346505" y="483123"/>
                </a:lnTo>
                <a:lnTo>
                  <a:pt x="1347467" y="484722"/>
                </a:lnTo>
                <a:lnTo>
                  <a:pt x="1347788" y="486322"/>
                </a:lnTo>
                <a:lnTo>
                  <a:pt x="1347788" y="487921"/>
                </a:lnTo>
                <a:lnTo>
                  <a:pt x="1347788" y="488881"/>
                </a:lnTo>
                <a:lnTo>
                  <a:pt x="1347467" y="490480"/>
                </a:lnTo>
                <a:lnTo>
                  <a:pt x="1346505" y="492080"/>
                </a:lnTo>
                <a:lnTo>
                  <a:pt x="1345864" y="493359"/>
                </a:lnTo>
                <a:lnTo>
                  <a:pt x="1325980" y="513193"/>
                </a:lnTo>
                <a:lnTo>
                  <a:pt x="1329187" y="521510"/>
                </a:lnTo>
                <a:lnTo>
                  <a:pt x="1331753" y="531746"/>
                </a:lnTo>
                <a:lnTo>
                  <a:pt x="1334960" y="544222"/>
                </a:lnTo>
                <a:lnTo>
                  <a:pt x="1337846" y="557978"/>
                </a:lnTo>
                <a:lnTo>
                  <a:pt x="1340091" y="573012"/>
                </a:lnTo>
                <a:lnTo>
                  <a:pt x="1342336" y="589327"/>
                </a:lnTo>
                <a:lnTo>
                  <a:pt x="1343298" y="606921"/>
                </a:lnTo>
                <a:lnTo>
                  <a:pt x="1344260" y="625475"/>
                </a:lnTo>
                <a:lnTo>
                  <a:pt x="1287816" y="625475"/>
                </a:lnTo>
                <a:lnTo>
                  <a:pt x="1288457" y="606921"/>
                </a:lnTo>
                <a:lnTo>
                  <a:pt x="1290061" y="589327"/>
                </a:lnTo>
                <a:lnTo>
                  <a:pt x="1291985" y="573012"/>
                </a:lnTo>
                <a:lnTo>
                  <a:pt x="1294551" y="557978"/>
                </a:lnTo>
                <a:lnTo>
                  <a:pt x="1297116" y="544222"/>
                </a:lnTo>
                <a:lnTo>
                  <a:pt x="1300003" y="531746"/>
                </a:lnTo>
                <a:lnTo>
                  <a:pt x="1303210" y="521510"/>
                </a:lnTo>
                <a:lnTo>
                  <a:pt x="1306417" y="513193"/>
                </a:lnTo>
                <a:lnTo>
                  <a:pt x="1286533" y="493359"/>
                </a:lnTo>
                <a:lnTo>
                  <a:pt x="1285250" y="492080"/>
                </a:lnTo>
                <a:lnTo>
                  <a:pt x="1284929" y="490480"/>
                </a:lnTo>
                <a:lnTo>
                  <a:pt x="1284288" y="488881"/>
                </a:lnTo>
                <a:lnTo>
                  <a:pt x="1284288" y="487921"/>
                </a:lnTo>
                <a:lnTo>
                  <a:pt x="1284288" y="486322"/>
                </a:lnTo>
                <a:lnTo>
                  <a:pt x="1284929" y="484722"/>
                </a:lnTo>
                <a:lnTo>
                  <a:pt x="1285250" y="483123"/>
                </a:lnTo>
                <a:lnTo>
                  <a:pt x="1286533" y="481843"/>
                </a:lnTo>
                <a:lnTo>
                  <a:pt x="1310265" y="458171"/>
                </a:lnTo>
                <a:lnTo>
                  <a:pt x="1311548" y="457211"/>
                </a:lnTo>
                <a:lnTo>
                  <a:pt x="1313152" y="456572"/>
                </a:lnTo>
                <a:lnTo>
                  <a:pt x="1314434" y="456252"/>
                </a:lnTo>
                <a:lnTo>
                  <a:pt x="1316038" y="455612"/>
                </a:lnTo>
                <a:close/>
                <a:moveTo>
                  <a:pt x="1393774" y="412750"/>
                </a:moveTo>
                <a:lnTo>
                  <a:pt x="1404237" y="417527"/>
                </a:lnTo>
                <a:lnTo>
                  <a:pt x="1414699" y="421666"/>
                </a:lnTo>
                <a:lnTo>
                  <a:pt x="1434990" y="429628"/>
                </a:lnTo>
                <a:lnTo>
                  <a:pt x="1454646" y="436315"/>
                </a:lnTo>
                <a:lnTo>
                  <a:pt x="1473035" y="442366"/>
                </a:lnTo>
                <a:lnTo>
                  <a:pt x="1491106" y="448098"/>
                </a:lnTo>
                <a:lnTo>
                  <a:pt x="1507592" y="453830"/>
                </a:lnTo>
                <a:lnTo>
                  <a:pt x="1523444" y="459244"/>
                </a:lnTo>
                <a:lnTo>
                  <a:pt x="1531053" y="462428"/>
                </a:lnTo>
                <a:lnTo>
                  <a:pt x="1537711" y="465613"/>
                </a:lnTo>
                <a:lnTo>
                  <a:pt x="1541198" y="467523"/>
                </a:lnTo>
                <a:lnTo>
                  <a:pt x="1544369" y="469753"/>
                </a:lnTo>
                <a:lnTo>
                  <a:pt x="1546905" y="472300"/>
                </a:lnTo>
                <a:lnTo>
                  <a:pt x="1550075" y="475485"/>
                </a:lnTo>
                <a:lnTo>
                  <a:pt x="1552612" y="478669"/>
                </a:lnTo>
                <a:lnTo>
                  <a:pt x="1554831" y="481854"/>
                </a:lnTo>
                <a:lnTo>
                  <a:pt x="1557367" y="485675"/>
                </a:lnTo>
                <a:lnTo>
                  <a:pt x="1559587" y="489178"/>
                </a:lnTo>
                <a:lnTo>
                  <a:pt x="1563074" y="497458"/>
                </a:lnTo>
                <a:lnTo>
                  <a:pt x="1566562" y="506693"/>
                </a:lnTo>
                <a:lnTo>
                  <a:pt x="1569415" y="515609"/>
                </a:lnTo>
                <a:lnTo>
                  <a:pt x="1571951" y="525163"/>
                </a:lnTo>
                <a:lnTo>
                  <a:pt x="1573536" y="534716"/>
                </a:lnTo>
                <a:lnTo>
                  <a:pt x="1574805" y="544270"/>
                </a:lnTo>
                <a:lnTo>
                  <a:pt x="1576073" y="552868"/>
                </a:lnTo>
                <a:lnTo>
                  <a:pt x="1577024" y="561148"/>
                </a:lnTo>
                <a:lnTo>
                  <a:pt x="1577975" y="575478"/>
                </a:lnTo>
                <a:lnTo>
                  <a:pt x="1577975" y="584713"/>
                </a:lnTo>
                <a:lnTo>
                  <a:pt x="1577975" y="586624"/>
                </a:lnTo>
                <a:lnTo>
                  <a:pt x="1577341" y="588216"/>
                </a:lnTo>
                <a:lnTo>
                  <a:pt x="1576073" y="589808"/>
                </a:lnTo>
                <a:lnTo>
                  <a:pt x="1574805" y="592038"/>
                </a:lnTo>
                <a:lnTo>
                  <a:pt x="1572902" y="593630"/>
                </a:lnTo>
                <a:lnTo>
                  <a:pt x="1570683" y="595541"/>
                </a:lnTo>
                <a:lnTo>
                  <a:pt x="1564659" y="598725"/>
                </a:lnTo>
                <a:lnTo>
                  <a:pt x="1557367" y="602228"/>
                </a:lnTo>
                <a:lnTo>
                  <a:pt x="1547856" y="605731"/>
                </a:lnTo>
                <a:lnTo>
                  <a:pt x="1536760" y="608915"/>
                </a:lnTo>
                <a:lnTo>
                  <a:pt x="1524395" y="611781"/>
                </a:lnTo>
                <a:lnTo>
                  <a:pt x="1509811" y="614648"/>
                </a:lnTo>
                <a:lnTo>
                  <a:pt x="1493642" y="617195"/>
                </a:lnTo>
                <a:lnTo>
                  <a:pt x="1475571" y="619424"/>
                </a:lnTo>
                <a:lnTo>
                  <a:pt x="1455914" y="621653"/>
                </a:lnTo>
                <a:lnTo>
                  <a:pt x="1434356" y="623246"/>
                </a:lnTo>
                <a:lnTo>
                  <a:pt x="1411212" y="624201"/>
                </a:lnTo>
                <a:lnTo>
                  <a:pt x="1385848" y="625156"/>
                </a:lnTo>
                <a:lnTo>
                  <a:pt x="1358900" y="625475"/>
                </a:lnTo>
                <a:lnTo>
                  <a:pt x="1393774" y="412750"/>
                </a:lnTo>
                <a:close/>
                <a:moveTo>
                  <a:pt x="1238401" y="412750"/>
                </a:moveTo>
                <a:lnTo>
                  <a:pt x="1273175" y="625475"/>
                </a:lnTo>
                <a:lnTo>
                  <a:pt x="1246304" y="625156"/>
                </a:lnTo>
                <a:lnTo>
                  <a:pt x="1221014" y="624201"/>
                </a:lnTo>
                <a:lnTo>
                  <a:pt x="1197937" y="623246"/>
                </a:lnTo>
                <a:lnTo>
                  <a:pt x="1176441" y="621653"/>
                </a:lnTo>
                <a:lnTo>
                  <a:pt x="1156525" y="619424"/>
                </a:lnTo>
                <a:lnTo>
                  <a:pt x="1138822" y="617195"/>
                </a:lnTo>
                <a:lnTo>
                  <a:pt x="1122383" y="614648"/>
                </a:lnTo>
                <a:lnTo>
                  <a:pt x="1107841" y="611781"/>
                </a:lnTo>
                <a:lnTo>
                  <a:pt x="1095196" y="608915"/>
                </a:lnTo>
                <a:lnTo>
                  <a:pt x="1084448" y="605731"/>
                </a:lnTo>
                <a:lnTo>
                  <a:pt x="1075280" y="602228"/>
                </a:lnTo>
                <a:lnTo>
                  <a:pt x="1067377" y="598725"/>
                </a:lnTo>
                <a:lnTo>
                  <a:pt x="1061687" y="595541"/>
                </a:lnTo>
                <a:lnTo>
                  <a:pt x="1059158" y="593630"/>
                </a:lnTo>
                <a:lnTo>
                  <a:pt x="1057577" y="592038"/>
                </a:lnTo>
                <a:lnTo>
                  <a:pt x="1055997" y="589808"/>
                </a:lnTo>
                <a:lnTo>
                  <a:pt x="1055048" y="588216"/>
                </a:lnTo>
                <a:lnTo>
                  <a:pt x="1054416" y="586624"/>
                </a:lnTo>
                <a:lnTo>
                  <a:pt x="1054100" y="584713"/>
                </a:lnTo>
                <a:lnTo>
                  <a:pt x="1054416" y="575478"/>
                </a:lnTo>
                <a:lnTo>
                  <a:pt x="1055365" y="561148"/>
                </a:lnTo>
                <a:lnTo>
                  <a:pt x="1055997" y="552868"/>
                </a:lnTo>
                <a:lnTo>
                  <a:pt x="1057261" y="544270"/>
                </a:lnTo>
                <a:lnTo>
                  <a:pt x="1058842" y="534716"/>
                </a:lnTo>
                <a:lnTo>
                  <a:pt x="1060739" y="525163"/>
                </a:lnTo>
                <a:lnTo>
                  <a:pt x="1063268" y="515609"/>
                </a:lnTo>
                <a:lnTo>
                  <a:pt x="1065797" y="506693"/>
                </a:lnTo>
                <a:lnTo>
                  <a:pt x="1068958" y="497458"/>
                </a:lnTo>
                <a:lnTo>
                  <a:pt x="1073068" y="489178"/>
                </a:lnTo>
                <a:lnTo>
                  <a:pt x="1074964" y="485675"/>
                </a:lnTo>
                <a:lnTo>
                  <a:pt x="1077177" y="481854"/>
                </a:lnTo>
                <a:lnTo>
                  <a:pt x="1079706" y="478669"/>
                </a:lnTo>
                <a:lnTo>
                  <a:pt x="1082235" y="475485"/>
                </a:lnTo>
                <a:lnTo>
                  <a:pt x="1085080" y="472300"/>
                </a:lnTo>
                <a:lnTo>
                  <a:pt x="1088242" y="469753"/>
                </a:lnTo>
                <a:lnTo>
                  <a:pt x="1091403" y="467523"/>
                </a:lnTo>
                <a:lnTo>
                  <a:pt x="1094564" y="465613"/>
                </a:lnTo>
                <a:lnTo>
                  <a:pt x="1101519" y="462428"/>
                </a:lnTo>
                <a:lnTo>
                  <a:pt x="1108474" y="459244"/>
                </a:lnTo>
                <a:lnTo>
                  <a:pt x="1124280" y="453830"/>
                </a:lnTo>
                <a:lnTo>
                  <a:pt x="1141035" y="448098"/>
                </a:lnTo>
                <a:lnTo>
                  <a:pt x="1158738" y="442366"/>
                </a:lnTo>
                <a:lnTo>
                  <a:pt x="1177705" y="436315"/>
                </a:lnTo>
                <a:lnTo>
                  <a:pt x="1197305" y="429628"/>
                </a:lnTo>
                <a:lnTo>
                  <a:pt x="1217537" y="421666"/>
                </a:lnTo>
                <a:lnTo>
                  <a:pt x="1227653" y="417527"/>
                </a:lnTo>
                <a:lnTo>
                  <a:pt x="1238401" y="412750"/>
                </a:lnTo>
                <a:close/>
                <a:moveTo>
                  <a:pt x="501333" y="303212"/>
                </a:moveTo>
                <a:lnTo>
                  <a:pt x="514668" y="303212"/>
                </a:lnTo>
                <a:lnTo>
                  <a:pt x="527050" y="303212"/>
                </a:lnTo>
                <a:lnTo>
                  <a:pt x="539750" y="303846"/>
                </a:lnTo>
                <a:lnTo>
                  <a:pt x="552450" y="304481"/>
                </a:lnTo>
                <a:lnTo>
                  <a:pt x="564515" y="305433"/>
                </a:lnTo>
                <a:lnTo>
                  <a:pt x="576898" y="307020"/>
                </a:lnTo>
                <a:lnTo>
                  <a:pt x="588963" y="308606"/>
                </a:lnTo>
                <a:lnTo>
                  <a:pt x="601028" y="310510"/>
                </a:lnTo>
                <a:lnTo>
                  <a:pt x="613411" y="312731"/>
                </a:lnTo>
                <a:lnTo>
                  <a:pt x="625158" y="314952"/>
                </a:lnTo>
                <a:lnTo>
                  <a:pt x="636906" y="317808"/>
                </a:lnTo>
                <a:lnTo>
                  <a:pt x="648653" y="320981"/>
                </a:lnTo>
                <a:lnTo>
                  <a:pt x="660083" y="324154"/>
                </a:lnTo>
                <a:lnTo>
                  <a:pt x="671513" y="327644"/>
                </a:lnTo>
                <a:lnTo>
                  <a:pt x="682943" y="331452"/>
                </a:lnTo>
                <a:lnTo>
                  <a:pt x="694373" y="335577"/>
                </a:lnTo>
                <a:lnTo>
                  <a:pt x="705486" y="339702"/>
                </a:lnTo>
                <a:lnTo>
                  <a:pt x="716598" y="344461"/>
                </a:lnTo>
                <a:lnTo>
                  <a:pt x="727393" y="349221"/>
                </a:lnTo>
                <a:lnTo>
                  <a:pt x="738188" y="354298"/>
                </a:lnTo>
                <a:lnTo>
                  <a:pt x="748665" y="359692"/>
                </a:lnTo>
                <a:lnTo>
                  <a:pt x="759460" y="365403"/>
                </a:lnTo>
                <a:lnTo>
                  <a:pt x="769620" y="370798"/>
                </a:lnTo>
                <a:lnTo>
                  <a:pt x="779780" y="377144"/>
                </a:lnTo>
                <a:lnTo>
                  <a:pt x="789623" y="383173"/>
                </a:lnTo>
                <a:lnTo>
                  <a:pt x="799465" y="389836"/>
                </a:lnTo>
                <a:lnTo>
                  <a:pt x="809308" y="396499"/>
                </a:lnTo>
                <a:lnTo>
                  <a:pt x="818833" y="403163"/>
                </a:lnTo>
                <a:lnTo>
                  <a:pt x="828358" y="410143"/>
                </a:lnTo>
                <a:lnTo>
                  <a:pt x="837248" y="417759"/>
                </a:lnTo>
                <a:lnTo>
                  <a:pt x="846455" y="425057"/>
                </a:lnTo>
                <a:lnTo>
                  <a:pt x="855345" y="432672"/>
                </a:lnTo>
                <a:lnTo>
                  <a:pt x="864235" y="440605"/>
                </a:lnTo>
                <a:lnTo>
                  <a:pt x="872808" y="448854"/>
                </a:lnTo>
                <a:lnTo>
                  <a:pt x="881063" y="457104"/>
                </a:lnTo>
                <a:lnTo>
                  <a:pt x="889000" y="465672"/>
                </a:lnTo>
                <a:lnTo>
                  <a:pt x="897255" y="474239"/>
                </a:lnTo>
                <a:lnTo>
                  <a:pt x="904558" y="482806"/>
                </a:lnTo>
                <a:lnTo>
                  <a:pt x="912178" y="492008"/>
                </a:lnTo>
                <a:lnTo>
                  <a:pt x="919480" y="500892"/>
                </a:lnTo>
                <a:lnTo>
                  <a:pt x="926783" y="510411"/>
                </a:lnTo>
                <a:lnTo>
                  <a:pt x="933768" y="519931"/>
                </a:lnTo>
                <a:lnTo>
                  <a:pt x="940435" y="529767"/>
                </a:lnTo>
                <a:lnTo>
                  <a:pt x="946785" y="539603"/>
                </a:lnTo>
                <a:lnTo>
                  <a:pt x="953135" y="549440"/>
                </a:lnTo>
                <a:lnTo>
                  <a:pt x="959485" y="559594"/>
                </a:lnTo>
                <a:lnTo>
                  <a:pt x="965201" y="569747"/>
                </a:lnTo>
                <a:lnTo>
                  <a:pt x="970915" y="580218"/>
                </a:lnTo>
                <a:lnTo>
                  <a:pt x="975995" y="590689"/>
                </a:lnTo>
                <a:lnTo>
                  <a:pt x="981075" y="601795"/>
                </a:lnTo>
                <a:lnTo>
                  <a:pt x="986155" y="612266"/>
                </a:lnTo>
                <a:lnTo>
                  <a:pt x="990918" y="623372"/>
                </a:lnTo>
                <a:lnTo>
                  <a:pt x="995045" y="634477"/>
                </a:lnTo>
                <a:lnTo>
                  <a:pt x="999173" y="645900"/>
                </a:lnTo>
                <a:lnTo>
                  <a:pt x="1002983" y="657323"/>
                </a:lnTo>
                <a:lnTo>
                  <a:pt x="1006475" y="668746"/>
                </a:lnTo>
                <a:lnTo>
                  <a:pt x="1010285" y="680169"/>
                </a:lnTo>
                <a:lnTo>
                  <a:pt x="1013143" y="691909"/>
                </a:lnTo>
                <a:lnTo>
                  <a:pt x="1016001" y="703650"/>
                </a:lnTo>
                <a:lnTo>
                  <a:pt x="1018541" y="715390"/>
                </a:lnTo>
                <a:lnTo>
                  <a:pt x="1020763" y="727130"/>
                </a:lnTo>
                <a:lnTo>
                  <a:pt x="1022668" y="739505"/>
                </a:lnTo>
                <a:lnTo>
                  <a:pt x="1024255" y="751563"/>
                </a:lnTo>
                <a:lnTo>
                  <a:pt x="1025843" y="763937"/>
                </a:lnTo>
                <a:lnTo>
                  <a:pt x="1027113" y="776312"/>
                </a:lnTo>
                <a:lnTo>
                  <a:pt x="1004571" y="785514"/>
                </a:lnTo>
                <a:lnTo>
                  <a:pt x="982663" y="795351"/>
                </a:lnTo>
                <a:lnTo>
                  <a:pt x="961073" y="805505"/>
                </a:lnTo>
                <a:lnTo>
                  <a:pt x="940118" y="816928"/>
                </a:lnTo>
                <a:lnTo>
                  <a:pt x="939800" y="805822"/>
                </a:lnTo>
                <a:lnTo>
                  <a:pt x="939165" y="795034"/>
                </a:lnTo>
                <a:lnTo>
                  <a:pt x="938530" y="784245"/>
                </a:lnTo>
                <a:lnTo>
                  <a:pt x="937578" y="773774"/>
                </a:lnTo>
                <a:lnTo>
                  <a:pt x="936625" y="762668"/>
                </a:lnTo>
                <a:lnTo>
                  <a:pt x="935038" y="752515"/>
                </a:lnTo>
                <a:lnTo>
                  <a:pt x="933133" y="741726"/>
                </a:lnTo>
                <a:lnTo>
                  <a:pt x="930910" y="731255"/>
                </a:lnTo>
                <a:lnTo>
                  <a:pt x="929005" y="720784"/>
                </a:lnTo>
                <a:lnTo>
                  <a:pt x="926148" y="710630"/>
                </a:lnTo>
                <a:lnTo>
                  <a:pt x="923608" y="700794"/>
                </a:lnTo>
                <a:lnTo>
                  <a:pt x="920750" y="690640"/>
                </a:lnTo>
                <a:lnTo>
                  <a:pt x="917258" y="680804"/>
                </a:lnTo>
                <a:lnTo>
                  <a:pt x="913765" y="670967"/>
                </a:lnTo>
                <a:lnTo>
                  <a:pt x="910273" y="661131"/>
                </a:lnTo>
                <a:lnTo>
                  <a:pt x="906145" y="651612"/>
                </a:lnTo>
                <a:lnTo>
                  <a:pt x="902018" y="642410"/>
                </a:lnTo>
                <a:lnTo>
                  <a:pt x="897573" y="632891"/>
                </a:lnTo>
                <a:lnTo>
                  <a:pt x="893128" y="623689"/>
                </a:lnTo>
                <a:lnTo>
                  <a:pt x="888048" y="614805"/>
                </a:lnTo>
                <a:lnTo>
                  <a:pt x="883285" y="605603"/>
                </a:lnTo>
                <a:lnTo>
                  <a:pt x="877888" y="597035"/>
                </a:lnTo>
                <a:lnTo>
                  <a:pt x="872808" y="588468"/>
                </a:lnTo>
                <a:lnTo>
                  <a:pt x="866775" y="579584"/>
                </a:lnTo>
                <a:lnTo>
                  <a:pt x="861060" y="571017"/>
                </a:lnTo>
                <a:lnTo>
                  <a:pt x="855028" y="563084"/>
                </a:lnTo>
                <a:lnTo>
                  <a:pt x="848678" y="554834"/>
                </a:lnTo>
                <a:lnTo>
                  <a:pt x="842328" y="546901"/>
                </a:lnTo>
                <a:lnTo>
                  <a:pt x="835660" y="539286"/>
                </a:lnTo>
                <a:lnTo>
                  <a:pt x="828993" y="531671"/>
                </a:lnTo>
                <a:lnTo>
                  <a:pt x="822008" y="524373"/>
                </a:lnTo>
                <a:lnTo>
                  <a:pt x="815023" y="516758"/>
                </a:lnTo>
                <a:lnTo>
                  <a:pt x="807720" y="509777"/>
                </a:lnTo>
                <a:lnTo>
                  <a:pt x="800418" y="502479"/>
                </a:lnTo>
                <a:lnTo>
                  <a:pt x="792480" y="495815"/>
                </a:lnTo>
                <a:lnTo>
                  <a:pt x="784543" y="489152"/>
                </a:lnTo>
                <a:lnTo>
                  <a:pt x="776605" y="482806"/>
                </a:lnTo>
                <a:lnTo>
                  <a:pt x="768985" y="476777"/>
                </a:lnTo>
                <a:lnTo>
                  <a:pt x="760730" y="470748"/>
                </a:lnTo>
                <a:lnTo>
                  <a:pt x="751840" y="464720"/>
                </a:lnTo>
                <a:lnTo>
                  <a:pt x="743585" y="459326"/>
                </a:lnTo>
                <a:lnTo>
                  <a:pt x="735013" y="453931"/>
                </a:lnTo>
                <a:lnTo>
                  <a:pt x="725805" y="448854"/>
                </a:lnTo>
                <a:lnTo>
                  <a:pt x="716915" y="443460"/>
                </a:lnTo>
                <a:lnTo>
                  <a:pt x="707708" y="439018"/>
                </a:lnTo>
                <a:lnTo>
                  <a:pt x="698818" y="434258"/>
                </a:lnTo>
                <a:lnTo>
                  <a:pt x="689293" y="429816"/>
                </a:lnTo>
                <a:lnTo>
                  <a:pt x="679768" y="426009"/>
                </a:lnTo>
                <a:lnTo>
                  <a:pt x="670561" y="421884"/>
                </a:lnTo>
                <a:lnTo>
                  <a:pt x="660718" y="418076"/>
                </a:lnTo>
                <a:lnTo>
                  <a:pt x="650876" y="414903"/>
                </a:lnTo>
                <a:lnTo>
                  <a:pt x="641033" y="411413"/>
                </a:lnTo>
                <a:lnTo>
                  <a:pt x="630556" y="408557"/>
                </a:lnTo>
                <a:lnTo>
                  <a:pt x="620713" y="405701"/>
                </a:lnTo>
                <a:lnTo>
                  <a:pt x="610553" y="403163"/>
                </a:lnTo>
                <a:lnTo>
                  <a:pt x="600076" y="401259"/>
                </a:lnTo>
                <a:lnTo>
                  <a:pt x="589915" y="399038"/>
                </a:lnTo>
                <a:lnTo>
                  <a:pt x="579120" y="397134"/>
                </a:lnTo>
                <a:lnTo>
                  <a:pt x="568643" y="395547"/>
                </a:lnTo>
                <a:lnTo>
                  <a:pt x="557848" y="394278"/>
                </a:lnTo>
                <a:lnTo>
                  <a:pt x="547370" y="393644"/>
                </a:lnTo>
                <a:lnTo>
                  <a:pt x="536575" y="393009"/>
                </a:lnTo>
                <a:lnTo>
                  <a:pt x="525463" y="392374"/>
                </a:lnTo>
                <a:lnTo>
                  <a:pt x="514668" y="392374"/>
                </a:lnTo>
                <a:lnTo>
                  <a:pt x="503555" y="392374"/>
                </a:lnTo>
                <a:lnTo>
                  <a:pt x="493078" y="393009"/>
                </a:lnTo>
                <a:lnTo>
                  <a:pt x="481965" y="393644"/>
                </a:lnTo>
                <a:lnTo>
                  <a:pt x="471170" y="394278"/>
                </a:lnTo>
                <a:lnTo>
                  <a:pt x="460692" y="395547"/>
                </a:lnTo>
                <a:lnTo>
                  <a:pt x="449897" y="397134"/>
                </a:lnTo>
                <a:lnTo>
                  <a:pt x="439420" y="399038"/>
                </a:lnTo>
                <a:lnTo>
                  <a:pt x="429260" y="401259"/>
                </a:lnTo>
                <a:lnTo>
                  <a:pt x="418465" y="403163"/>
                </a:lnTo>
                <a:lnTo>
                  <a:pt x="408305" y="405701"/>
                </a:lnTo>
                <a:lnTo>
                  <a:pt x="398462" y="408557"/>
                </a:lnTo>
                <a:lnTo>
                  <a:pt x="388302" y="411413"/>
                </a:lnTo>
                <a:lnTo>
                  <a:pt x="378460" y="414903"/>
                </a:lnTo>
                <a:lnTo>
                  <a:pt x="368617" y="418076"/>
                </a:lnTo>
                <a:lnTo>
                  <a:pt x="358775" y="421884"/>
                </a:lnTo>
                <a:lnTo>
                  <a:pt x="349250" y="426009"/>
                </a:lnTo>
                <a:lnTo>
                  <a:pt x="339725" y="429816"/>
                </a:lnTo>
                <a:lnTo>
                  <a:pt x="330517" y="434576"/>
                </a:lnTo>
                <a:lnTo>
                  <a:pt x="320992" y="439018"/>
                </a:lnTo>
                <a:lnTo>
                  <a:pt x="311785" y="443460"/>
                </a:lnTo>
                <a:lnTo>
                  <a:pt x="303212" y="448854"/>
                </a:lnTo>
                <a:lnTo>
                  <a:pt x="294005" y="453931"/>
                </a:lnTo>
                <a:lnTo>
                  <a:pt x="285432" y="459326"/>
                </a:lnTo>
                <a:lnTo>
                  <a:pt x="276860" y="465354"/>
                </a:lnTo>
                <a:lnTo>
                  <a:pt x="268605" y="470748"/>
                </a:lnTo>
                <a:lnTo>
                  <a:pt x="260350" y="477095"/>
                </a:lnTo>
                <a:lnTo>
                  <a:pt x="252095" y="483441"/>
                </a:lnTo>
                <a:lnTo>
                  <a:pt x="244157" y="489469"/>
                </a:lnTo>
                <a:lnTo>
                  <a:pt x="236220" y="496450"/>
                </a:lnTo>
                <a:lnTo>
                  <a:pt x="228917" y="503113"/>
                </a:lnTo>
                <a:lnTo>
                  <a:pt x="221297" y="510094"/>
                </a:lnTo>
                <a:lnTo>
                  <a:pt x="213995" y="517075"/>
                </a:lnTo>
                <a:lnTo>
                  <a:pt x="206692" y="524373"/>
                </a:lnTo>
                <a:lnTo>
                  <a:pt x="199707" y="531671"/>
                </a:lnTo>
                <a:lnTo>
                  <a:pt x="193040" y="539603"/>
                </a:lnTo>
                <a:lnTo>
                  <a:pt x="186372" y="546901"/>
                </a:lnTo>
                <a:lnTo>
                  <a:pt x="180022" y="555469"/>
                </a:lnTo>
                <a:lnTo>
                  <a:pt x="173672" y="563084"/>
                </a:lnTo>
                <a:lnTo>
                  <a:pt x="167957" y="571334"/>
                </a:lnTo>
                <a:lnTo>
                  <a:pt x="161925" y="580218"/>
                </a:lnTo>
                <a:lnTo>
                  <a:pt x="156527" y="588468"/>
                </a:lnTo>
                <a:lnTo>
                  <a:pt x="150812" y="597353"/>
                </a:lnTo>
                <a:lnTo>
                  <a:pt x="145732" y="605920"/>
                </a:lnTo>
                <a:lnTo>
                  <a:pt x="140652" y="615122"/>
                </a:lnTo>
                <a:lnTo>
                  <a:pt x="135890" y="624006"/>
                </a:lnTo>
                <a:lnTo>
                  <a:pt x="131127" y="633208"/>
                </a:lnTo>
                <a:lnTo>
                  <a:pt x="127000" y="642727"/>
                </a:lnTo>
                <a:lnTo>
                  <a:pt x="122555" y="651929"/>
                </a:lnTo>
                <a:lnTo>
                  <a:pt x="118745" y="661766"/>
                </a:lnTo>
                <a:lnTo>
                  <a:pt x="114935" y="671285"/>
                </a:lnTo>
                <a:lnTo>
                  <a:pt x="111442" y="681121"/>
                </a:lnTo>
                <a:lnTo>
                  <a:pt x="108267" y="691275"/>
                </a:lnTo>
                <a:lnTo>
                  <a:pt x="105092" y="701111"/>
                </a:lnTo>
                <a:lnTo>
                  <a:pt x="102552" y="711582"/>
                </a:lnTo>
                <a:lnTo>
                  <a:pt x="100012" y="721736"/>
                </a:lnTo>
                <a:lnTo>
                  <a:pt x="97790" y="731890"/>
                </a:lnTo>
                <a:lnTo>
                  <a:pt x="95885" y="742043"/>
                </a:lnTo>
                <a:lnTo>
                  <a:pt x="94297" y="752832"/>
                </a:lnTo>
                <a:lnTo>
                  <a:pt x="92710" y="763303"/>
                </a:lnTo>
                <a:lnTo>
                  <a:pt x="91440" y="774091"/>
                </a:lnTo>
                <a:lnTo>
                  <a:pt x="90170" y="785197"/>
                </a:lnTo>
                <a:lnTo>
                  <a:pt x="89852" y="795668"/>
                </a:lnTo>
                <a:lnTo>
                  <a:pt x="89535" y="806774"/>
                </a:lnTo>
                <a:lnTo>
                  <a:pt x="89217" y="817562"/>
                </a:lnTo>
                <a:lnTo>
                  <a:pt x="89535" y="828350"/>
                </a:lnTo>
                <a:lnTo>
                  <a:pt x="89852" y="839456"/>
                </a:lnTo>
                <a:lnTo>
                  <a:pt x="90170" y="850244"/>
                </a:lnTo>
                <a:lnTo>
                  <a:pt x="91440" y="861033"/>
                </a:lnTo>
                <a:lnTo>
                  <a:pt x="92710" y="871504"/>
                </a:lnTo>
                <a:lnTo>
                  <a:pt x="94297" y="882292"/>
                </a:lnTo>
                <a:lnTo>
                  <a:pt x="95885" y="892763"/>
                </a:lnTo>
                <a:lnTo>
                  <a:pt x="97790" y="902917"/>
                </a:lnTo>
                <a:lnTo>
                  <a:pt x="100012" y="913388"/>
                </a:lnTo>
                <a:lnTo>
                  <a:pt x="102552" y="923542"/>
                </a:lnTo>
                <a:lnTo>
                  <a:pt x="105092" y="933695"/>
                </a:lnTo>
                <a:lnTo>
                  <a:pt x="108267" y="943532"/>
                </a:lnTo>
                <a:lnTo>
                  <a:pt x="111442" y="953686"/>
                </a:lnTo>
                <a:lnTo>
                  <a:pt x="114935" y="963522"/>
                </a:lnTo>
                <a:lnTo>
                  <a:pt x="118745" y="973041"/>
                </a:lnTo>
                <a:lnTo>
                  <a:pt x="122555" y="982878"/>
                </a:lnTo>
                <a:lnTo>
                  <a:pt x="127000" y="992397"/>
                </a:lnTo>
                <a:lnTo>
                  <a:pt x="131127" y="1001916"/>
                </a:lnTo>
                <a:lnTo>
                  <a:pt x="135890" y="1010800"/>
                </a:lnTo>
                <a:lnTo>
                  <a:pt x="140652" y="1020002"/>
                </a:lnTo>
                <a:lnTo>
                  <a:pt x="145732" y="1028887"/>
                </a:lnTo>
                <a:lnTo>
                  <a:pt x="150812" y="1037454"/>
                </a:lnTo>
                <a:lnTo>
                  <a:pt x="156527" y="1046656"/>
                </a:lnTo>
                <a:lnTo>
                  <a:pt x="161925" y="1054906"/>
                </a:lnTo>
                <a:lnTo>
                  <a:pt x="167957" y="1063473"/>
                </a:lnTo>
                <a:lnTo>
                  <a:pt x="173672" y="1071723"/>
                </a:lnTo>
                <a:lnTo>
                  <a:pt x="180022" y="1079655"/>
                </a:lnTo>
                <a:lnTo>
                  <a:pt x="186372" y="1087905"/>
                </a:lnTo>
                <a:lnTo>
                  <a:pt x="193040" y="1095521"/>
                </a:lnTo>
                <a:lnTo>
                  <a:pt x="199707" y="1103136"/>
                </a:lnTo>
                <a:lnTo>
                  <a:pt x="206692" y="1110751"/>
                </a:lnTo>
                <a:lnTo>
                  <a:pt x="213995" y="1117732"/>
                </a:lnTo>
                <a:lnTo>
                  <a:pt x="221297" y="1125030"/>
                </a:lnTo>
                <a:lnTo>
                  <a:pt x="228917" y="1132011"/>
                </a:lnTo>
                <a:lnTo>
                  <a:pt x="236220" y="1138674"/>
                </a:lnTo>
                <a:lnTo>
                  <a:pt x="244157" y="1145337"/>
                </a:lnTo>
                <a:lnTo>
                  <a:pt x="252095" y="1151683"/>
                </a:lnTo>
                <a:lnTo>
                  <a:pt x="260350" y="1158029"/>
                </a:lnTo>
                <a:lnTo>
                  <a:pt x="268605" y="1164376"/>
                </a:lnTo>
                <a:lnTo>
                  <a:pt x="276860" y="1169770"/>
                </a:lnTo>
                <a:lnTo>
                  <a:pt x="285432" y="1175799"/>
                </a:lnTo>
                <a:lnTo>
                  <a:pt x="294005" y="1181193"/>
                </a:lnTo>
                <a:lnTo>
                  <a:pt x="303212" y="1186270"/>
                </a:lnTo>
                <a:lnTo>
                  <a:pt x="311785" y="1191346"/>
                </a:lnTo>
                <a:lnTo>
                  <a:pt x="320992" y="1196106"/>
                </a:lnTo>
                <a:lnTo>
                  <a:pt x="330517" y="1200866"/>
                </a:lnTo>
                <a:lnTo>
                  <a:pt x="339725" y="1205308"/>
                </a:lnTo>
                <a:lnTo>
                  <a:pt x="349250" y="1209115"/>
                </a:lnTo>
                <a:lnTo>
                  <a:pt x="358775" y="1212923"/>
                </a:lnTo>
                <a:lnTo>
                  <a:pt x="368617" y="1217048"/>
                </a:lnTo>
                <a:lnTo>
                  <a:pt x="378460" y="1220221"/>
                </a:lnTo>
                <a:lnTo>
                  <a:pt x="388302" y="1223711"/>
                </a:lnTo>
                <a:lnTo>
                  <a:pt x="398462" y="1226567"/>
                </a:lnTo>
                <a:lnTo>
                  <a:pt x="408305" y="1229106"/>
                </a:lnTo>
                <a:lnTo>
                  <a:pt x="418465" y="1231961"/>
                </a:lnTo>
                <a:lnTo>
                  <a:pt x="429260" y="1233865"/>
                </a:lnTo>
                <a:lnTo>
                  <a:pt x="439420" y="1235769"/>
                </a:lnTo>
                <a:lnTo>
                  <a:pt x="449897" y="1237673"/>
                </a:lnTo>
                <a:lnTo>
                  <a:pt x="460692" y="1239259"/>
                </a:lnTo>
                <a:lnTo>
                  <a:pt x="471170" y="1240529"/>
                </a:lnTo>
                <a:lnTo>
                  <a:pt x="481965" y="1241480"/>
                </a:lnTo>
                <a:lnTo>
                  <a:pt x="493078" y="1242115"/>
                </a:lnTo>
                <a:lnTo>
                  <a:pt x="503555" y="1242432"/>
                </a:lnTo>
                <a:lnTo>
                  <a:pt x="514668" y="1242432"/>
                </a:lnTo>
                <a:lnTo>
                  <a:pt x="531813" y="1242115"/>
                </a:lnTo>
                <a:lnTo>
                  <a:pt x="548958" y="1240846"/>
                </a:lnTo>
                <a:lnTo>
                  <a:pt x="566103" y="1238942"/>
                </a:lnTo>
                <a:lnTo>
                  <a:pt x="582613" y="1236721"/>
                </a:lnTo>
                <a:lnTo>
                  <a:pt x="574675" y="1259567"/>
                </a:lnTo>
                <a:lnTo>
                  <a:pt x="567690" y="1282730"/>
                </a:lnTo>
                <a:lnTo>
                  <a:pt x="561340" y="1305893"/>
                </a:lnTo>
                <a:lnTo>
                  <a:pt x="558165" y="1317633"/>
                </a:lnTo>
                <a:lnTo>
                  <a:pt x="555625" y="1329374"/>
                </a:lnTo>
                <a:lnTo>
                  <a:pt x="534988" y="1330960"/>
                </a:lnTo>
                <a:lnTo>
                  <a:pt x="524828" y="1331595"/>
                </a:lnTo>
                <a:lnTo>
                  <a:pt x="514668" y="1331912"/>
                </a:lnTo>
                <a:lnTo>
                  <a:pt x="501333" y="1331595"/>
                </a:lnTo>
                <a:lnTo>
                  <a:pt x="488315" y="1330960"/>
                </a:lnTo>
                <a:lnTo>
                  <a:pt x="475297" y="1330326"/>
                </a:lnTo>
                <a:lnTo>
                  <a:pt x="462280" y="1329056"/>
                </a:lnTo>
                <a:lnTo>
                  <a:pt x="449262" y="1327470"/>
                </a:lnTo>
                <a:lnTo>
                  <a:pt x="436245" y="1325883"/>
                </a:lnTo>
                <a:lnTo>
                  <a:pt x="423545" y="1323662"/>
                </a:lnTo>
                <a:lnTo>
                  <a:pt x="411162" y="1321124"/>
                </a:lnTo>
                <a:lnTo>
                  <a:pt x="398462" y="1318585"/>
                </a:lnTo>
                <a:lnTo>
                  <a:pt x="386397" y="1315730"/>
                </a:lnTo>
                <a:lnTo>
                  <a:pt x="374015" y="1312239"/>
                </a:lnTo>
                <a:lnTo>
                  <a:pt x="361950" y="1308749"/>
                </a:lnTo>
                <a:lnTo>
                  <a:pt x="349567" y="1304624"/>
                </a:lnTo>
                <a:lnTo>
                  <a:pt x="337820" y="1300499"/>
                </a:lnTo>
                <a:lnTo>
                  <a:pt x="326072" y="1296057"/>
                </a:lnTo>
                <a:lnTo>
                  <a:pt x="314642" y="1291297"/>
                </a:lnTo>
                <a:lnTo>
                  <a:pt x="303212" y="1286220"/>
                </a:lnTo>
                <a:lnTo>
                  <a:pt x="291782" y="1281143"/>
                </a:lnTo>
                <a:lnTo>
                  <a:pt x="280352" y="1275432"/>
                </a:lnTo>
                <a:lnTo>
                  <a:pt x="269240" y="1269721"/>
                </a:lnTo>
                <a:lnTo>
                  <a:pt x="258762" y="1263374"/>
                </a:lnTo>
                <a:lnTo>
                  <a:pt x="247967" y="1257028"/>
                </a:lnTo>
                <a:lnTo>
                  <a:pt x="237490" y="1250365"/>
                </a:lnTo>
                <a:lnTo>
                  <a:pt x="227330" y="1243702"/>
                </a:lnTo>
                <a:lnTo>
                  <a:pt x="217170" y="1236721"/>
                </a:lnTo>
                <a:lnTo>
                  <a:pt x="206692" y="1229423"/>
                </a:lnTo>
                <a:lnTo>
                  <a:pt x="196850" y="1222125"/>
                </a:lnTo>
                <a:lnTo>
                  <a:pt x="187642" y="1214192"/>
                </a:lnTo>
                <a:lnTo>
                  <a:pt x="178117" y="1206260"/>
                </a:lnTo>
                <a:lnTo>
                  <a:pt x="168592" y="1198010"/>
                </a:lnTo>
                <a:lnTo>
                  <a:pt x="159702" y="1189443"/>
                </a:lnTo>
                <a:lnTo>
                  <a:pt x="150812" y="1180875"/>
                </a:lnTo>
                <a:lnTo>
                  <a:pt x="142240" y="1171991"/>
                </a:lnTo>
                <a:lnTo>
                  <a:pt x="133985" y="1163106"/>
                </a:lnTo>
                <a:lnTo>
                  <a:pt x="125730" y="1153587"/>
                </a:lnTo>
                <a:lnTo>
                  <a:pt x="117792" y="1144703"/>
                </a:lnTo>
                <a:lnTo>
                  <a:pt x="109855" y="1134866"/>
                </a:lnTo>
                <a:lnTo>
                  <a:pt x="102552" y="1125030"/>
                </a:lnTo>
                <a:lnTo>
                  <a:pt x="94932" y="1115193"/>
                </a:lnTo>
                <a:lnTo>
                  <a:pt x="87947" y="1104722"/>
                </a:lnTo>
                <a:lnTo>
                  <a:pt x="81280" y="1094569"/>
                </a:lnTo>
                <a:lnTo>
                  <a:pt x="74612" y="1084098"/>
                </a:lnTo>
                <a:lnTo>
                  <a:pt x="68262" y="1073309"/>
                </a:lnTo>
                <a:lnTo>
                  <a:pt x="62230" y="1062521"/>
                </a:lnTo>
                <a:lnTo>
                  <a:pt x="56515" y="1051415"/>
                </a:lnTo>
                <a:lnTo>
                  <a:pt x="50800" y="1040310"/>
                </a:lnTo>
                <a:lnTo>
                  <a:pt x="45402" y="1028887"/>
                </a:lnTo>
                <a:lnTo>
                  <a:pt x="40322" y="1017464"/>
                </a:lnTo>
                <a:lnTo>
                  <a:pt x="35560" y="1005724"/>
                </a:lnTo>
                <a:lnTo>
                  <a:pt x="31115" y="993983"/>
                </a:lnTo>
                <a:lnTo>
                  <a:pt x="26987" y="982243"/>
                </a:lnTo>
                <a:lnTo>
                  <a:pt x="22860" y="970185"/>
                </a:lnTo>
                <a:lnTo>
                  <a:pt x="19367" y="958128"/>
                </a:lnTo>
                <a:lnTo>
                  <a:pt x="16192" y="946070"/>
                </a:lnTo>
                <a:lnTo>
                  <a:pt x="13017" y="933378"/>
                </a:lnTo>
                <a:lnTo>
                  <a:pt x="10477" y="921003"/>
                </a:lnTo>
                <a:lnTo>
                  <a:pt x="7937" y="908628"/>
                </a:lnTo>
                <a:lnTo>
                  <a:pt x="6032" y="895619"/>
                </a:lnTo>
                <a:lnTo>
                  <a:pt x="4127" y="882927"/>
                </a:lnTo>
                <a:lnTo>
                  <a:pt x="2540" y="869917"/>
                </a:lnTo>
                <a:lnTo>
                  <a:pt x="1270" y="856908"/>
                </a:lnTo>
                <a:lnTo>
                  <a:pt x="635" y="843898"/>
                </a:lnTo>
                <a:lnTo>
                  <a:pt x="0" y="830572"/>
                </a:lnTo>
                <a:lnTo>
                  <a:pt x="0" y="817562"/>
                </a:lnTo>
                <a:lnTo>
                  <a:pt x="0" y="804235"/>
                </a:lnTo>
                <a:lnTo>
                  <a:pt x="635" y="790909"/>
                </a:lnTo>
                <a:lnTo>
                  <a:pt x="1270" y="777899"/>
                </a:lnTo>
                <a:lnTo>
                  <a:pt x="2540" y="764889"/>
                </a:lnTo>
                <a:lnTo>
                  <a:pt x="4127" y="751880"/>
                </a:lnTo>
                <a:lnTo>
                  <a:pt x="6032" y="739505"/>
                </a:lnTo>
                <a:lnTo>
                  <a:pt x="7937" y="726496"/>
                </a:lnTo>
                <a:lnTo>
                  <a:pt x="10477" y="713803"/>
                </a:lnTo>
                <a:lnTo>
                  <a:pt x="13017" y="701746"/>
                </a:lnTo>
                <a:lnTo>
                  <a:pt x="16192" y="689054"/>
                </a:lnTo>
                <a:lnTo>
                  <a:pt x="19367" y="676996"/>
                </a:lnTo>
                <a:lnTo>
                  <a:pt x="22860" y="664621"/>
                </a:lnTo>
                <a:lnTo>
                  <a:pt x="26987" y="652881"/>
                </a:lnTo>
                <a:lnTo>
                  <a:pt x="31115" y="640823"/>
                </a:lnTo>
                <a:lnTo>
                  <a:pt x="35560" y="629401"/>
                </a:lnTo>
                <a:lnTo>
                  <a:pt x="40322" y="617343"/>
                </a:lnTo>
                <a:lnTo>
                  <a:pt x="45402" y="605920"/>
                </a:lnTo>
                <a:lnTo>
                  <a:pt x="50800" y="594497"/>
                </a:lnTo>
                <a:lnTo>
                  <a:pt x="56515" y="583709"/>
                </a:lnTo>
                <a:lnTo>
                  <a:pt x="62230" y="572603"/>
                </a:lnTo>
                <a:lnTo>
                  <a:pt x="68262" y="561497"/>
                </a:lnTo>
                <a:lnTo>
                  <a:pt x="74612" y="551026"/>
                </a:lnTo>
                <a:lnTo>
                  <a:pt x="81280" y="540238"/>
                </a:lnTo>
                <a:lnTo>
                  <a:pt x="87947" y="530084"/>
                </a:lnTo>
                <a:lnTo>
                  <a:pt x="94932" y="519931"/>
                </a:lnTo>
                <a:lnTo>
                  <a:pt x="102552" y="510094"/>
                </a:lnTo>
                <a:lnTo>
                  <a:pt x="109855" y="500258"/>
                </a:lnTo>
                <a:lnTo>
                  <a:pt x="117792" y="490421"/>
                </a:lnTo>
                <a:lnTo>
                  <a:pt x="125730" y="480902"/>
                </a:lnTo>
                <a:lnTo>
                  <a:pt x="133985" y="472018"/>
                </a:lnTo>
                <a:lnTo>
                  <a:pt x="142240" y="462816"/>
                </a:lnTo>
                <a:lnTo>
                  <a:pt x="150812" y="453931"/>
                </a:lnTo>
                <a:lnTo>
                  <a:pt x="159702" y="445681"/>
                </a:lnTo>
                <a:lnTo>
                  <a:pt x="168592" y="436797"/>
                </a:lnTo>
                <a:lnTo>
                  <a:pt x="178117" y="428547"/>
                </a:lnTo>
                <a:lnTo>
                  <a:pt x="187642" y="420932"/>
                </a:lnTo>
                <a:lnTo>
                  <a:pt x="196850" y="412999"/>
                </a:lnTo>
                <a:lnTo>
                  <a:pt x="206692" y="405384"/>
                </a:lnTo>
                <a:lnTo>
                  <a:pt x="217170" y="398403"/>
                </a:lnTo>
                <a:lnTo>
                  <a:pt x="227330" y="391422"/>
                </a:lnTo>
                <a:lnTo>
                  <a:pt x="237490" y="384124"/>
                </a:lnTo>
                <a:lnTo>
                  <a:pt x="247967" y="377778"/>
                </a:lnTo>
                <a:lnTo>
                  <a:pt x="258762" y="371750"/>
                </a:lnTo>
                <a:lnTo>
                  <a:pt x="269240" y="365403"/>
                </a:lnTo>
                <a:lnTo>
                  <a:pt x="280352" y="359375"/>
                </a:lnTo>
                <a:lnTo>
                  <a:pt x="291782" y="353981"/>
                </a:lnTo>
                <a:lnTo>
                  <a:pt x="303212" y="348904"/>
                </a:lnTo>
                <a:lnTo>
                  <a:pt x="314642" y="343827"/>
                </a:lnTo>
                <a:lnTo>
                  <a:pt x="326072" y="339067"/>
                </a:lnTo>
                <a:lnTo>
                  <a:pt x="337820" y="334308"/>
                </a:lnTo>
                <a:lnTo>
                  <a:pt x="349567" y="330183"/>
                </a:lnTo>
                <a:lnTo>
                  <a:pt x="361950" y="326375"/>
                </a:lnTo>
                <a:lnTo>
                  <a:pt x="374015" y="322885"/>
                </a:lnTo>
                <a:lnTo>
                  <a:pt x="386397" y="319394"/>
                </a:lnTo>
                <a:lnTo>
                  <a:pt x="398462" y="316539"/>
                </a:lnTo>
                <a:lnTo>
                  <a:pt x="411162" y="313683"/>
                </a:lnTo>
                <a:lnTo>
                  <a:pt x="423545" y="311144"/>
                </a:lnTo>
                <a:lnTo>
                  <a:pt x="436245" y="308923"/>
                </a:lnTo>
                <a:lnTo>
                  <a:pt x="449262" y="307337"/>
                </a:lnTo>
                <a:lnTo>
                  <a:pt x="462280" y="306068"/>
                </a:lnTo>
                <a:lnTo>
                  <a:pt x="475297" y="304798"/>
                </a:lnTo>
                <a:lnTo>
                  <a:pt x="488315" y="303846"/>
                </a:lnTo>
                <a:lnTo>
                  <a:pt x="501333" y="303212"/>
                </a:lnTo>
                <a:close/>
                <a:moveTo>
                  <a:pt x="1311093" y="133350"/>
                </a:moveTo>
                <a:lnTo>
                  <a:pt x="1316198" y="133350"/>
                </a:lnTo>
                <a:lnTo>
                  <a:pt x="1321302" y="133350"/>
                </a:lnTo>
                <a:lnTo>
                  <a:pt x="1326407" y="133984"/>
                </a:lnTo>
                <a:lnTo>
                  <a:pt x="1331193" y="134617"/>
                </a:lnTo>
                <a:lnTo>
                  <a:pt x="1335978" y="135251"/>
                </a:lnTo>
                <a:lnTo>
                  <a:pt x="1340764" y="136835"/>
                </a:lnTo>
                <a:lnTo>
                  <a:pt x="1345231" y="138103"/>
                </a:lnTo>
                <a:lnTo>
                  <a:pt x="1350016" y="140004"/>
                </a:lnTo>
                <a:lnTo>
                  <a:pt x="1354483" y="142222"/>
                </a:lnTo>
                <a:lnTo>
                  <a:pt x="1358949" y="144440"/>
                </a:lnTo>
                <a:lnTo>
                  <a:pt x="1363097" y="146658"/>
                </a:lnTo>
                <a:lnTo>
                  <a:pt x="1367245" y="149510"/>
                </a:lnTo>
                <a:lnTo>
                  <a:pt x="1371392" y="152362"/>
                </a:lnTo>
                <a:lnTo>
                  <a:pt x="1374902" y="155530"/>
                </a:lnTo>
                <a:lnTo>
                  <a:pt x="1379049" y="159016"/>
                </a:lnTo>
                <a:lnTo>
                  <a:pt x="1382559" y="162501"/>
                </a:lnTo>
                <a:lnTo>
                  <a:pt x="1385749" y="165987"/>
                </a:lnTo>
                <a:lnTo>
                  <a:pt x="1389259" y="170106"/>
                </a:lnTo>
                <a:lnTo>
                  <a:pt x="1392130" y="174225"/>
                </a:lnTo>
                <a:lnTo>
                  <a:pt x="1395320" y="178345"/>
                </a:lnTo>
                <a:lnTo>
                  <a:pt x="1397873" y="182781"/>
                </a:lnTo>
                <a:lnTo>
                  <a:pt x="1400425" y="187217"/>
                </a:lnTo>
                <a:lnTo>
                  <a:pt x="1402658" y="191970"/>
                </a:lnTo>
                <a:lnTo>
                  <a:pt x="1405211" y="197039"/>
                </a:lnTo>
                <a:lnTo>
                  <a:pt x="1407125" y="201792"/>
                </a:lnTo>
                <a:lnTo>
                  <a:pt x="1408720" y="206862"/>
                </a:lnTo>
                <a:lnTo>
                  <a:pt x="1410315" y="211932"/>
                </a:lnTo>
                <a:lnTo>
                  <a:pt x="1411911" y="217636"/>
                </a:lnTo>
                <a:lnTo>
                  <a:pt x="1412549" y="223022"/>
                </a:lnTo>
                <a:lnTo>
                  <a:pt x="1413506" y="228409"/>
                </a:lnTo>
                <a:lnTo>
                  <a:pt x="1414144" y="234112"/>
                </a:lnTo>
                <a:lnTo>
                  <a:pt x="1414463" y="239816"/>
                </a:lnTo>
                <a:lnTo>
                  <a:pt x="1414463" y="245520"/>
                </a:lnTo>
                <a:lnTo>
                  <a:pt x="1414463" y="252491"/>
                </a:lnTo>
                <a:lnTo>
                  <a:pt x="1414144" y="259778"/>
                </a:lnTo>
                <a:lnTo>
                  <a:pt x="1412868" y="267066"/>
                </a:lnTo>
                <a:lnTo>
                  <a:pt x="1411911" y="274354"/>
                </a:lnTo>
                <a:lnTo>
                  <a:pt x="1410315" y="281959"/>
                </a:lnTo>
                <a:lnTo>
                  <a:pt x="1408720" y="288930"/>
                </a:lnTo>
                <a:lnTo>
                  <a:pt x="1406168" y="296535"/>
                </a:lnTo>
                <a:lnTo>
                  <a:pt x="1403935" y="303822"/>
                </a:lnTo>
                <a:lnTo>
                  <a:pt x="1401063" y="311427"/>
                </a:lnTo>
                <a:lnTo>
                  <a:pt x="1397873" y="318398"/>
                </a:lnTo>
                <a:lnTo>
                  <a:pt x="1394682" y="325686"/>
                </a:lnTo>
                <a:lnTo>
                  <a:pt x="1391173" y="332340"/>
                </a:lnTo>
                <a:lnTo>
                  <a:pt x="1387663" y="338994"/>
                </a:lnTo>
                <a:lnTo>
                  <a:pt x="1383835" y="345332"/>
                </a:lnTo>
                <a:lnTo>
                  <a:pt x="1379368" y="351352"/>
                </a:lnTo>
                <a:lnTo>
                  <a:pt x="1374902" y="357372"/>
                </a:lnTo>
                <a:lnTo>
                  <a:pt x="1374902" y="396664"/>
                </a:lnTo>
                <a:lnTo>
                  <a:pt x="1367564" y="404902"/>
                </a:lnTo>
                <a:lnTo>
                  <a:pt x="1359587" y="413140"/>
                </a:lnTo>
                <a:lnTo>
                  <a:pt x="1350016" y="422963"/>
                </a:lnTo>
                <a:lnTo>
                  <a:pt x="1340126" y="432469"/>
                </a:lnTo>
                <a:lnTo>
                  <a:pt x="1330235" y="441024"/>
                </a:lnTo>
                <a:lnTo>
                  <a:pt x="1326088" y="444193"/>
                </a:lnTo>
                <a:lnTo>
                  <a:pt x="1321940" y="447045"/>
                </a:lnTo>
                <a:lnTo>
                  <a:pt x="1318750" y="448629"/>
                </a:lnTo>
                <a:lnTo>
                  <a:pt x="1317155" y="448946"/>
                </a:lnTo>
                <a:lnTo>
                  <a:pt x="1316198" y="449263"/>
                </a:lnTo>
                <a:lnTo>
                  <a:pt x="1314921" y="448946"/>
                </a:lnTo>
                <a:lnTo>
                  <a:pt x="1313326" y="448629"/>
                </a:lnTo>
                <a:lnTo>
                  <a:pt x="1310136" y="447045"/>
                </a:lnTo>
                <a:lnTo>
                  <a:pt x="1306307" y="444193"/>
                </a:lnTo>
                <a:lnTo>
                  <a:pt x="1301841" y="441024"/>
                </a:lnTo>
                <a:lnTo>
                  <a:pt x="1292269" y="432469"/>
                </a:lnTo>
                <a:lnTo>
                  <a:pt x="1282060" y="422963"/>
                </a:lnTo>
                <a:lnTo>
                  <a:pt x="1273127" y="413140"/>
                </a:lnTo>
                <a:lnTo>
                  <a:pt x="1265151" y="404902"/>
                </a:lnTo>
                <a:lnTo>
                  <a:pt x="1257493" y="396664"/>
                </a:lnTo>
                <a:lnTo>
                  <a:pt x="1257493" y="357372"/>
                </a:lnTo>
                <a:lnTo>
                  <a:pt x="1252708" y="351352"/>
                </a:lnTo>
                <a:lnTo>
                  <a:pt x="1248879" y="345332"/>
                </a:lnTo>
                <a:lnTo>
                  <a:pt x="1245051" y="338994"/>
                </a:lnTo>
                <a:lnTo>
                  <a:pt x="1240903" y="332340"/>
                </a:lnTo>
                <a:lnTo>
                  <a:pt x="1237394" y="325686"/>
                </a:lnTo>
                <a:lnTo>
                  <a:pt x="1234203" y="318398"/>
                </a:lnTo>
                <a:lnTo>
                  <a:pt x="1231013" y="311427"/>
                </a:lnTo>
                <a:lnTo>
                  <a:pt x="1228460" y="303822"/>
                </a:lnTo>
                <a:lnTo>
                  <a:pt x="1225908" y="296535"/>
                </a:lnTo>
                <a:lnTo>
                  <a:pt x="1223994" y="288930"/>
                </a:lnTo>
                <a:lnTo>
                  <a:pt x="1222080" y="281959"/>
                </a:lnTo>
                <a:lnTo>
                  <a:pt x="1220484" y="274354"/>
                </a:lnTo>
                <a:lnTo>
                  <a:pt x="1219208" y="267066"/>
                </a:lnTo>
                <a:lnTo>
                  <a:pt x="1218570" y="259778"/>
                </a:lnTo>
                <a:lnTo>
                  <a:pt x="1217932" y="252491"/>
                </a:lnTo>
                <a:lnTo>
                  <a:pt x="1217613" y="245520"/>
                </a:lnTo>
                <a:lnTo>
                  <a:pt x="1217613" y="239816"/>
                </a:lnTo>
                <a:lnTo>
                  <a:pt x="1217932" y="234112"/>
                </a:lnTo>
                <a:lnTo>
                  <a:pt x="1218889" y="228409"/>
                </a:lnTo>
                <a:lnTo>
                  <a:pt x="1219527" y="223022"/>
                </a:lnTo>
                <a:lnTo>
                  <a:pt x="1220803" y="217636"/>
                </a:lnTo>
                <a:lnTo>
                  <a:pt x="1222080" y="211932"/>
                </a:lnTo>
                <a:lnTo>
                  <a:pt x="1223675" y="206862"/>
                </a:lnTo>
                <a:lnTo>
                  <a:pt x="1225589" y="201792"/>
                </a:lnTo>
                <a:lnTo>
                  <a:pt x="1227503" y="197039"/>
                </a:lnTo>
                <a:lnTo>
                  <a:pt x="1229418" y="191970"/>
                </a:lnTo>
                <a:lnTo>
                  <a:pt x="1231970" y="187217"/>
                </a:lnTo>
                <a:lnTo>
                  <a:pt x="1234522" y="182781"/>
                </a:lnTo>
                <a:lnTo>
                  <a:pt x="1237394" y="178345"/>
                </a:lnTo>
                <a:lnTo>
                  <a:pt x="1240265" y="174225"/>
                </a:lnTo>
                <a:lnTo>
                  <a:pt x="1243456" y="170106"/>
                </a:lnTo>
                <a:lnTo>
                  <a:pt x="1246646" y="165987"/>
                </a:lnTo>
                <a:lnTo>
                  <a:pt x="1250155" y="162501"/>
                </a:lnTo>
                <a:lnTo>
                  <a:pt x="1253665" y="159016"/>
                </a:lnTo>
                <a:lnTo>
                  <a:pt x="1257174" y="155530"/>
                </a:lnTo>
                <a:lnTo>
                  <a:pt x="1261003" y="152362"/>
                </a:lnTo>
                <a:lnTo>
                  <a:pt x="1265151" y="149510"/>
                </a:lnTo>
                <a:lnTo>
                  <a:pt x="1268979" y="146658"/>
                </a:lnTo>
                <a:lnTo>
                  <a:pt x="1273446" y="144440"/>
                </a:lnTo>
                <a:lnTo>
                  <a:pt x="1277912" y="142222"/>
                </a:lnTo>
                <a:lnTo>
                  <a:pt x="1282060" y="140004"/>
                </a:lnTo>
                <a:lnTo>
                  <a:pt x="1286845" y="138103"/>
                </a:lnTo>
                <a:lnTo>
                  <a:pt x="1291631" y="136835"/>
                </a:lnTo>
                <a:lnTo>
                  <a:pt x="1296417" y="135251"/>
                </a:lnTo>
                <a:lnTo>
                  <a:pt x="1301202" y="134617"/>
                </a:lnTo>
                <a:lnTo>
                  <a:pt x="1306307" y="133984"/>
                </a:lnTo>
                <a:lnTo>
                  <a:pt x="1311093" y="133350"/>
                </a:lnTo>
                <a:close/>
                <a:moveTo>
                  <a:pt x="1313816" y="0"/>
                </a:moveTo>
                <a:lnTo>
                  <a:pt x="1324603" y="318"/>
                </a:lnTo>
                <a:lnTo>
                  <a:pt x="1335072" y="635"/>
                </a:lnTo>
                <a:lnTo>
                  <a:pt x="1345224" y="953"/>
                </a:lnTo>
                <a:lnTo>
                  <a:pt x="1356011" y="2223"/>
                </a:lnTo>
                <a:lnTo>
                  <a:pt x="1366163" y="3494"/>
                </a:lnTo>
                <a:lnTo>
                  <a:pt x="1376315" y="5082"/>
                </a:lnTo>
                <a:lnTo>
                  <a:pt x="1386785" y="6670"/>
                </a:lnTo>
                <a:lnTo>
                  <a:pt x="1396937" y="8576"/>
                </a:lnTo>
                <a:lnTo>
                  <a:pt x="1406772" y="10482"/>
                </a:lnTo>
                <a:lnTo>
                  <a:pt x="1416607" y="13023"/>
                </a:lnTo>
                <a:lnTo>
                  <a:pt x="1426442" y="15564"/>
                </a:lnTo>
                <a:lnTo>
                  <a:pt x="1436276" y="18740"/>
                </a:lnTo>
                <a:lnTo>
                  <a:pt x="1445794" y="21917"/>
                </a:lnTo>
                <a:lnTo>
                  <a:pt x="1455629" y="25093"/>
                </a:lnTo>
                <a:lnTo>
                  <a:pt x="1464512" y="28587"/>
                </a:lnTo>
                <a:lnTo>
                  <a:pt x="1474030" y="32716"/>
                </a:lnTo>
                <a:lnTo>
                  <a:pt x="1482913" y="36528"/>
                </a:lnTo>
                <a:lnTo>
                  <a:pt x="1492113" y="40975"/>
                </a:lnTo>
                <a:lnTo>
                  <a:pt x="1500996" y="45104"/>
                </a:lnTo>
                <a:lnTo>
                  <a:pt x="1510197" y="49868"/>
                </a:lnTo>
                <a:lnTo>
                  <a:pt x="1518763" y="54633"/>
                </a:lnTo>
                <a:lnTo>
                  <a:pt x="1527011" y="59715"/>
                </a:lnTo>
                <a:lnTo>
                  <a:pt x="1535895" y="65432"/>
                </a:lnTo>
                <a:lnTo>
                  <a:pt x="1544143" y="70514"/>
                </a:lnTo>
                <a:lnTo>
                  <a:pt x="1552392" y="76232"/>
                </a:lnTo>
                <a:lnTo>
                  <a:pt x="1560006" y="82267"/>
                </a:lnTo>
                <a:lnTo>
                  <a:pt x="1567937" y="87984"/>
                </a:lnTo>
                <a:lnTo>
                  <a:pt x="1575869" y="94337"/>
                </a:lnTo>
                <a:lnTo>
                  <a:pt x="1590780" y="107360"/>
                </a:lnTo>
                <a:lnTo>
                  <a:pt x="1605056" y="120701"/>
                </a:lnTo>
                <a:lnTo>
                  <a:pt x="1618698" y="135312"/>
                </a:lnTo>
                <a:lnTo>
                  <a:pt x="1631705" y="150240"/>
                </a:lnTo>
                <a:lnTo>
                  <a:pt x="1637733" y="157864"/>
                </a:lnTo>
                <a:lnTo>
                  <a:pt x="1643761" y="165805"/>
                </a:lnTo>
                <a:lnTo>
                  <a:pt x="1649789" y="174063"/>
                </a:lnTo>
                <a:lnTo>
                  <a:pt x="1655182" y="181686"/>
                </a:lnTo>
                <a:lnTo>
                  <a:pt x="1660893" y="190262"/>
                </a:lnTo>
                <a:lnTo>
                  <a:pt x="1665969" y="198838"/>
                </a:lnTo>
                <a:lnTo>
                  <a:pt x="1671045" y="207097"/>
                </a:lnTo>
                <a:lnTo>
                  <a:pt x="1675804" y="215991"/>
                </a:lnTo>
                <a:lnTo>
                  <a:pt x="1680563" y="224884"/>
                </a:lnTo>
                <a:lnTo>
                  <a:pt x="1685322" y="233778"/>
                </a:lnTo>
                <a:lnTo>
                  <a:pt x="1689129" y="242989"/>
                </a:lnTo>
                <a:lnTo>
                  <a:pt x="1693570" y="251883"/>
                </a:lnTo>
                <a:lnTo>
                  <a:pt x="1697060" y="261412"/>
                </a:lnTo>
                <a:lnTo>
                  <a:pt x="1700550" y="270941"/>
                </a:lnTo>
                <a:lnTo>
                  <a:pt x="1704040" y="280153"/>
                </a:lnTo>
                <a:lnTo>
                  <a:pt x="1707212" y="289682"/>
                </a:lnTo>
                <a:lnTo>
                  <a:pt x="1710067" y="299528"/>
                </a:lnTo>
                <a:lnTo>
                  <a:pt x="1712606" y="309375"/>
                </a:lnTo>
                <a:lnTo>
                  <a:pt x="1715144" y="319221"/>
                </a:lnTo>
                <a:lnTo>
                  <a:pt x="1717364" y="329068"/>
                </a:lnTo>
                <a:lnTo>
                  <a:pt x="1719268" y="339232"/>
                </a:lnTo>
                <a:lnTo>
                  <a:pt x="1720854" y="349714"/>
                </a:lnTo>
                <a:lnTo>
                  <a:pt x="1722440" y="359879"/>
                </a:lnTo>
                <a:lnTo>
                  <a:pt x="1723709" y="370043"/>
                </a:lnTo>
                <a:lnTo>
                  <a:pt x="1724661" y="380842"/>
                </a:lnTo>
                <a:lnTo>
                  <a:pt x="1725296" y="391007"/>
                </a:lnTo>
                <a:lnTo>
                  <a:pt x="1725613" y="401489"/>
                </a:lnTo>
                <a:lnTo>
                  <a:pt x="1725613" y="412288"/>
                </a:lnTo>
                <a:lnTo>
                  <a:pt x="1725613" y="425629"/>
                </a:lnTo>
                <a:lnTo>
                  <a:pt x="1724979" y="438969"/>
                </a:lnTo>
                <a:lnTo>
                  <a:pt x="1723709" y="451992"/>
                </a:lnTo>
                <a:lnTo>
                  <a:pt x="1722440" y="465015"/>
                </a:lnTo>
                <a:lnTo>
                  <a:pt x="1720537" y="478038"/>
                </a:lnTo>
                <a:lnTo>
                  <a:pt x="1718316" y="490426"/>
                </a:lnTo>
                <a:lnTo>
                  <a:pt x="1715461" y="503449"/>
                </a:lnTo>
                <a:lnTo>
                  <a:pt x="1712606" y="515837"/>
                </a:lnTo>
                <a:lnTo>
                  <a:pt x="1709116" y="528224"/>
                </a:lnTo>
                <a:lnTo>
                  <a:pt x="1705309" y="540612"/>
                </a:lnTo>
                <a:lnTo>
                  <a:pt x="1701184" y="552364"/>
                </a:lnTo>
                <a:lnTo>
                  <a:pt x="1696743" y="564117"/>
                </a:lnTo>
                <a:lnTo>
                  <a:pt x="1691984" y="575869"/>
                </a:lnTo>
                <a:lnTo>
                  <a:pt x="1686908" y="587304"/>
                </a:lnTo>
                <a:lnTo>
                  <a:pt x="1681197" y="598739"/>
                </a:lnTo>
                <a:lnTo>
                  <a:pt x="1675487" y="609856"/>
                </a:lnTo>
                <a:lnTo>
                  <a:pt x="1669142" y="620973"/>
                </a:lnTo>
                <a:lnTo>
                  <a:pt x="1662479" y="631455"/>
                </a:lnTo>
                <a:lnTo>
                  <a:pt x="1655817" y="641937"/>
                </a:lnTo>
                <a:lnTo>
                  <a:pt x="1648520" y="652101"/>
                </a:lnTo>
                <a:lnTo>
                  <a:pt x="1641223" y="662266"/>
                </a:lnTo>
                <a:lnTo>
                  <a:pt x="1633292" y="672112"/>
                </a:lnTo>
                <a:lnTo>
                  <a:pt x="1625360" y="681641"/>
                </a:lnTo>
                <a:lnTo>
                  <a:pt x="1617112" y="690853"/>
                </a:lnTo>
                <a:lnTo>
                  <a:pt x="1608546" y="700064"/>
                </a:lnTo>
                <a:lnTo>
                  <a:pt x="1599980" y="708640"/>
                </a:lnTo>
                <a:lnTo>
                  <a:pt x="1590462" y="717534"/>
                </a:lnTo>
                <a:lnTo>
                  <a:pt x="1581262" y="725157"/>
                </a:lnTo>
                <a:lnTo>
                  <a:pt x="1571427" y="733416"/>
                </a:lnTo>
                <a:lnTo>
                  <a:pt x="1561592" y="741039"/>
                </a:lnTo>
                <a:lnTo>
                  <a:pt x="1551757" y="748344"/>
                </a:lnTo>
                <a:lnTo>
                  <a:pt x="1541605" y="755650"/>
                </a:lnTo>
                <a:lnTo>
                  <a:pt x="1528280" y="751521"/>
                </a:lnTo>
                <a:lnTo>
                  <a:pt x="1514956" y="748027"/>
                </a:lnTo>
                <a:lnTo>
                  <a:pt x="1501631" y="744533"/>
                </a:lnTo>
                <a:lnTo>
                  <a:pt x="1487672" y="741356"/>
                </a:lnTo>
                <a:lnTo>
                  <a:pt x="1474347" y="738498"/>
                </a:lnTo>
                <a:lnTo>
                  <a:pt x="1460705" y="735957"/>
                </a:lnTo>
                <a:lnTo>
                  <a:pt x="1432787" y="731192"/>
                </a:lnTo>
                <a:lnTo>
                  <a:pt x="1444842" y="726428"/>
                </a:lnTo>
                <a:lnTo>
                  <a:pt x="1456581" y="721345"/>
                </a:lnTo>
                <a:lnTo>
                  <a:pt x="1468002" y="715946"/>
                </a:lnTo>
                <a:lnTo>
                  <a:pt x="1479423" y="709593"/>
                </a:lnTo>
                <a:lnTo>
                  <a:pt x="1490527" y="703240"/>
                </a:lnTo>
                <a:lnTo>
                  <a:pt x="1500996" y="696570"/>
                </a:lnTo>
                <a:lnTo>
                  <a:pt x="1511783" y="688947"/>
                </a:lnTo>
                <a:lnTo>
                  <a:pt x="1521935" y="681641"/>
                </a:lnTo>
                <a:lnTo>
                  <a:pt x="1531770" y="673700"/>
                </a:lnTo>
                <a:lnTo>
                  <a:pt x="1541288" y="665442"/>
                </a:lnTo>
                <a:lnTo>
                  <a:pt x="1550805" y="656231"/>
                </a:lnTo>
                <a:lnTo>
                  <a:pt x="1559689" y="647654"/>
                </a:lnTo>
                <a:lnTo>
                  <a:pt x="1568255" y="638125"/>
                </a:lnTo>
                <a:lnTo>
                  <a:pt x="1576503" y="628279"/>
                </a:lnTo>
                <a:lnTo>
                  <a:pt x="1584435" y="618432"/>
                </a:lnTo>
                <a:lnTo>
                  <a:pt x="1592049" y="608268"/>
                </a:lnTo>
                <a:lnTo>
                  <a:pt x="1599028" y="597786"/>
                </a:lnTo>
                <a:lnTo>
                  <a:pt x="1605691" y="586986"/>
                </a:lnTo>
                <a:lnTo>
                  <a:pt x="1612353" y="575869"/>
                </a:lnTo>
                <a:lnTo>
                  <a:pt x="1618381" y="564752"/>
                </a:lnTo>
                <a:lnTo>
                  <a:pt x="1623774" y="553317"/>
                </a:lnTo>
                <a:lnTo>
                  <a:pt x="1628850" y="541247"/>
                </a:lnTo>
                <a:lnTo>
                  <a:pt x="1633609" y="529177"/>
                </a:lnTo>
                <a:lnTo>
                  <a:pt x="1638051" y="517107"/>
                </a:lnTo>
                <a:lnTo>
                  <a:pt x="1641540" y="504402"/>
                </a:lnTo>
                <a:lnTo>
                  <a:pt x="1645030" y="491696"/>
                </a:lnTo>
                <a:lnTo>
                  <a:pt x="1647885" y="478673"/>
                </a:lnTo>
                <a:lnTo>
                  <a:pt x="1650106" y="465651"/>
                </a:lnTo>
                <a:lnTo>
                  <a:pt x="1651693" y="452628"/>
                </a:lnTo>
                <a:lnTo>
                  <a:pt x="1653279" y="439287"/>
                </a:lnTo>
                <a:lnTo>
                  <a:pt x="1654231" y="425946"/>
                </a:lnTo>
                <a:lnTo>
                  <a:pt x="1654231" y="412288"/>
                </a:lnTo>
                <a:lnTo>
                  <a:pt x="1653596" y="394818"/>
                </a:lnTo>
                <a:lnTo>
                  <a:pt x="1652644" y="377666"/>
                </a:lnTo>
                <a:lnTo>
                  <a:pt x="1650106" y="360514"/>
                </a:lnTo>
                <a:lnTo>
                  <a:pt x="1647568" y="343679"/>
                </a:lnTo>
                <a:lnTo>
                  <a:pt x="1643444" y="327162"/>
                </a:lnTo>
                <a:lnTo>
                  <a:pt x="1638685" y="310963"/>
                </a:lnTo>
                <a:lnTo>
                  <a:pt x="1633609" y="295399"/>
                </a:lnTo>
                <a:lnTo>
                  <a:pt x="1627264" y="279835"/>
                </a:lnTo>
                <a:lnTo>
                  <a:pt x="1620602" y="264589"/>
                </a:lnTo>
                <a:lnTo>
                  <a:pt x="1613305" y="249977"/>
                </a:lnTo>
                <a:lnTo>
                  <a:pt x="1605056" y="235684"/>
                </a:lnTo>
                <a:lnTo>
                  <a:pt x="1595856" y="222026"/>
                </a:lnTo>
                <a:lnTo>
                  <a:pt x="1586338" y="208685"/>
                </a:lnTo>
                <a:lnTo>
                  <a:pt x="1576503" y="195662"/>
                </a:lnTo>
                <a:lnTo>
                  <a:pt x="1565717" y="183274"/>
                </a:lnTo>
                <a:lnTo>
                  <a:pt x="1554613" y="171522"/>
                </a:lnTo>
                <a:lnTo>
                  <a:pt x="1542874" y="160087"/>
                </a:lnTo>
                <a:lnTo>
                  <a:pt x="1530184" y="149605"/>
                </a:lnTo>
                <a:lnTo>
                  <a:pt x="1517176" y="139441"/>
                </a:lnTo>
                <a:lnTo>
                  <a:pt x="1503852" y="129912"/>
                </a:lnTo>
                <a:lnTo>
                  <a:pt x="1490210" y="120701"/>
                </a:lnTo>
                <a:lnTo>
                  <a:pt x="1475933" y="112442"/>
                </a:lnTo>
                <a:lnTo>
                  <a:pt x="1461340" y="105137"/>
                </a:lnTo>
                <a:lnTo>
                  <a:pt x="1446111" y="98466"/>
                </a:lnTo>
                <a:lnTo>
                  <a:pt x="1430883" y="92114"/>
                </a:lnTo>
                <a:lnTo>
                  <a:pt x="1415020" y="87031"/>
                </a:lnTo>
                <a:lnTo>
                  <a:pt x="1398840" y="82267"/>
                </a:lnTo>
                <a:lnTo>
                  <a:pt x="1382343" y="78138"/>
                </a:lnTo>
                <a:lnTo>
                  <a:pt x="1365529" y="75597"/>
                </a:lnTo>
                <a:lnTo>
                  <a:pt x="1348397" y="73056"/>
                </a:lnTo>
                <a:lnTo>
                  <a:pt x="1331265" y="72103"/>
                </a:lnTo>
                <a:lnTo>
                  <a:pt x="1313816" y="71467"/>
                </a:lnTo>
                <a:lnTo>
                  <a:pt x="1296367" y="72103"/>
                </a:lnTo>
                <a:lnTo>
                  <a:pt x="1278918" y="73056"/>
                </a:lnTo>
                <a:lnTo>
                  <a:pt x="1262103" y="75597"/>
                </a:lnTo>
                <a:lnTo>
                  <a:pt x="1245606" y="78138"/>
                </a:lnTo>
                <a:lnTo>
                  <a:pt x="1229109" y="82267"/>
                </a:lnTo>
                <a:lnTo>
                  <a:pt x="1212929" y="87031"/>
                </a:lnTo>
                <a:lnTo>
                  <a:pt x="1197066" y="92114"/>
                </a:lnTo>
                <a:lnTo>
                  <a:pt x="1181521" y="98466"/>
                </a:lnTo>
                <a:lnTo>
                  <a:pt x="1166292" y="105137"/>
                </a:lnTo>
                <a:lnTo>
                  <a:pt x="1152016" y="112442"/>
                </a:lnTo>
                <a:lnTo>
                  <a:pt x="1137422" y="120701"/>
                </a:lnTo>
                <a:lnTo>
                  <a:pt x="1123463" y="129912"/>
                </a:lnTo>
                <a:lnTo>
                  <a:pt x="1110138" y="139441"/>
                </a:lnTo>
                <a:lnTo>
                  <a:pt x="1097448" y="149605"/>
                </a:lnTo>
                <a:lnTo>
                  <a:pt x="1085075" y="160087"/>
                </a:lnTo>
                <a:lnTo>
                  <a:pt x="1073337" y="171522"/>
                </a:lnTo>
                <a:lnTo>
                  <a:pt x="1062233" y="183274"/>
                </a:lnTo>
                <a:lnTo>
                  <a:pt x="1051129" y="195662"/>
                </a:lnTo>
                <a:lnTo>
                  <a:pt x="1041294" y="208685"/>
                </a:lnTo>
                <a:lnTo>
                  <a:pt x="1031459" y="222026"/>
                </a:lnTo>
                <a:lnTo>
                  <a:pt x="1022893" y="235684"/>
                </a:lnTo>
                <a:lnTo>
                  <a:pt x="1014645" y="249977"/>
                </a:lnTo>
                <a:lnTo>
                  <a:pt x="1007030" y="264589"/>
                </a:lnTo>
                <a:lnTo>
                  <a:pt x="1000368" y="279835"/>
                </a:lnTo>
                <a:lnTo>
                  <a:pt x="994023" y="295399"/>
                </a:lnTo>
                <a:lnTo>
                  <a:pt x="988630" y="310963"/>
                </a:lnTo>
                <a:lnTo>
                  <a:pt x="984188" y="327162"/>
                </a:lnTo>
                <a:lnTo>
                  <a:pt x="980381" y="343679"/>
                </a:lnTo>
                <a:lnTo>
                  <a:pt x="977208" y="360514"/>
                </a:lnTo>
                <a:lnTo>
                  <a:pt x="975305" y="377666"/>
                </a:lnTo>
                <a:lnTo>
                  <a:pt x="974036" y="394818"/>
                </a:lnTo>
                <a:lnTo>
                  <a:pt x="973401" y="412288"/>
                </a:lnTo>
                <a:lnTo>
                  <a:pt x="974036" y="428805"/>
                </a:lnTo>
                <a:lnTo>
                  <a:pt x="975305" y="445322"/>
                </a:lnTo>
                <a:lnTo>
                  <a:pt x="977208" y="461521"/>
                </a:lnTo>
                <a:lnTo>
                  <a:pt x="980064" y="477721"/>
                </a:lnTo>
                <a:lnTo>
                  <a:pt x="971498" y="466286"/>
                </a:lnTo>
                <a:lnTo>
                  <a:pt x="962297" y="454851"/>
                </a:lnTo>
                <a:lnTo>
                  <a:pt x="953414" y="443734"/>
                </a:lnTo>
                <a:lnTo>
                  <a:pt x="943897" y="432617"/>
                </a:lnTo>
                <a:lnTo>
                  <a:pt x="934062" y="422452"/>
                </a:lnTo>
                <a:lnTo>
                  <a:pt x="923910" y="411653"/>
                </a:lnTo>
                <a:lnTo>
                  <a:pt x="913440" y="402124"/>
                </a:lnTo>
                <a:lnTo>
                  <a:pt x="903288" y="392277"/>
                </a:lnTo>
                <a:lnTo>
                  <a:pt x="903605" y="381795"/>
                </a:lnTo>
                <a:lnTo>
                  <a:pt x="904557" y="371631"/>
                </a:lnTo>
                <a:lnTo>
                  <a:pt x="905826" y="361784"/>
                </a:lnTo>
                <a:lnTo>
                  <a:pt x="907095" y="351620"/>
                </a:lnTo>
                <a:lnTo>
                  <a:pt x="908681" y="341773"/>
                </a:lnTo>
                <a:lnTo>
                  <a:pt x="910268" y="331927"/>
                </a:lnTo>
                <a:lnTo>
                  <a:pt x="912806" y="322398"/>
                </a:lnTo>
                <a:lnTo>
                  <a:pt x="914709" y="312551"/>
                </a:lnTo>
                <a:lnTo>
                  <a:pt x="917564" y="303022"/>
                </a:lnTo>
                <a:lnTo>
                  <a:pt x="920103" y="293811"/>
                </a:lnTo>
                <a:lnTo>
                  <a:pt x="926130" y="274753"/>
                </a:lnTo>
                <a:lnTo>
                  <a:pt x="933110" y="256648"/>
                </a:lnTo>
                <a:lnTo>
                  <a:pt x="941041" y="238860"/>
                </a:lnTo>
                <a:lnTo>
                  <a:pt x="949290" y="221708"/>
                </a:lnTo>
                <a:lnTo>
                  <a:pt x="958808" y="204556"/>
                </a:lnTo>
                <a:lnTo>
                  <a:pt x="968960" y="188039"/>
                </a:lnTo>
                <a:lnTo>
                  <a:pt x="979746" y="172475"/>
                </a:lnTo>
                <a:lnTo>
                  <a:pt x="991485" y="156911"/>
                </a:lnTo>
                <a:lnTo>
                  <a:pt x="1003541" y="141982"/>
                </a:lnTo>
                <a:lnTo>
                  <a:pt x="1016548" y="128006"/>
                </a:lnTo>
                <a:lnTo>
                  <a:pt x="1029873" y="114348"/>
                </a:lnTo>
                <a:lnTo>
                  <a:pt x="1044149" y="101643"/>
                </a:lnTo>
                <a:lnTo>
                  <a:pt x="1059060" y="89255"/>
                </a:lnTo>
                <a:lnTo>
                  <a:pt x="1073971" y="77502"/>
                </a:lnTo>
                <a:lnTo>
                  <a:pt x="1090151" y="66385"/>
                </a:lnTo>
                <a:lnTo>
                  <a:pt x="1106331" y="56539"/>
                </a:lnTo>
                <a:lnTo>
                  <a:pt x="1123146" y="47010"/>
                </a:lnTo>
                <a:lnTo>
                  <a:pt x="1140595" y="38434"/>
                </a:lnTo>
                <a:lnTo>
                  <a:pt x="1158044" y="30493"/>
                </a:lnTo>
                <a:lnTo>
                  <a:pt x="1176762" y="23505"/>
                </a:lnTo>
                <a:lnTo>
                  <a:pt x="1185645" y="20328"/>
                </a:lnTo>
                <a:lnTo>
                  <a:pt x="1195163" y="17787"/>
                </a:lnTo>
                <a:lnTo>
                  <a:pt x="1204680" y="14929"/>
                </a:lnTo>
                <a:lnTo>
                  <a:pt x="1213881" y="12388"/>
                </a:lnTo>
                <a:lnTo>
                  <a:pt x="1223716" y="10164"/>
                </a:lnTo>
                <a:lnTo>
                  <a:pt x="1233233" y="8258"/>
                </a:lnTo>
                <a:lnTo>
                  <a:pt x="1243068" y="6353"/>
                </a:lnTo>
                <a:lnTo>
                  <a:pt x="1252903" y="4764"/>
                </a:lnTo>
                <a:lnTo>
                  <a:pt x="1263055" y="3176"/>
                </a:lnTo>
                <a:lnTo>
                  <a:pt x="1272890" y="2223"/>
                </a:lnTo>
                <a:lnTo>
                  <a:pt x="1283359" y="953"/>
                </a:lnTo>
                <a:lnTo>
                  <a:pt x="1293512" y="635"/>
                </a:lnTo>
                <a:lnTo>
                  <a:pt x="1303664" y="318"/>
                </a:lnTo>
                <a:lnTo>
                  <a:pt x="1313816"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123" name="矩形 122"/>
          <p:cNvSpPr/>
          <p:nvPr/>
        </p:nvSpPr>
        <p:spPr>
          <a:xfrm>
            <a:off x="971600" y="3937720"/>
            <a:ext cx="3168352" cy="72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200" b="1" dirty="0">
                <a:solidFill>
                  <a:srgbClr val="192F44"/>
                </a:solidFill>
                <a:latin typeface="微软雅黑" panose="020B0503020204020204" pitchFamily="34" charset="-122"/>
                <a:ea typeface="微软雅黑" panose="020B0503020204020204" pitchFamily="34" charset="-122"/>
              </a:rPr>
              <a:t>| </a:t>
            </a:r>
            <a:r>
              <a:rPr lang="zh-CN" altLang="en-US" sz="1200" b="1" dirty="0">
                <a:solidFill>
                  <a:schemeClr val="accent5"/>
                </a:solidFill>
                <a:latin typeface="微软雅黑" panose="020B0503020204020204" pitchFamily="34" charset="-122"/>
                <a:ea typeface="微软雅黑" panose="020B0503020204020204" pitchFamily="34" charset="-122"/>
              </a:rPr>
              <a:t>良好的媒体关系</a:t>
            </a:r>
            <a:endParaRPr lang="en-US" altLang="zh-CN" sz="1200" b="1"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solidFill>
                <a:latin typeface="微软雅黑" panose="020B0503020204020204" pitchFamily="34" charset="-122"/>
                <a:ea typeface="微软雅黑" panose="020B0503020204020204" pitchFamily="34" charset="-122"/>
              </a:rPr>
              <a:t>与百度、谷歌等搜索引擎媒体，以及</a:t>
            </a:r>
            <a:r>
              <a:rPr lang="zh-CN" altLang="en-US" sz="1050" dirty="0" smtClean="0">
                <a:solidFill>
                  <a:schemeClr val="tx1"/>
                </a:solidFill>
                <a:latin typeface="微软雅黑" panose="020B0503020204020204" pitchFamily="34" charset="-122"/>
                <a:ea typeface="微软雅黑" panose="020B0503020204020204" pitchFamily="34" charset="-122"/>
              </a:rPr>
              <a:t>近</a:t>
            </a:r>
            <a:r>
              <a:rPr lang="en-US" altLang="zh-CN" sz="1050" dirty="0" smtClean="0">
                <a:solidFill>
                  <a:schemeClr val="tx1"/>
                </a:solidFill>
                <a:latin typeface="微软雅黑" panose="020B0503020204020204" pitchFamily="34" charset="-122"/>
                <a:ea typeface="微软雅黑" panose="020B0503020204020204" pitchFamily="34" charset="-122"/>
              </a:rPr>
              <a:t>50</a:t>
            </a:r>
            <a:r>
              <a:rPr lang="zh-CN" altLang="en-US" sz="1050" dirty="0" smtClean="0">
                <a:solidFill>
                  <a:schemeClr val="tx1"/>
                </a:solidFill>
                <a:latin typeface="微软雅黑" panose="020B0503020204020204" pitchFamily="34" charset="-122"/>
                <a:ea typeface="微软雅黑" panose="020B0503020204020204" pitchFamily="34" charset="-122"/>
              </a:rPr>
              <a:t>家</a:t>
            </a:r>
            <a:r>
              <a:rPr lang="zh-CN" altLang="en-US" sz="1050" dirty="0">
                <a:solidFill>
                  <a:schemeClr val="tx1"/>
                </a:solidFill>
                <a:latin typeface="微软雅黑" panose="020B0503020204020204" pitchFamily="34" charset="-122"/>
                <a:ea typeface="微软雅黑" panose="020B0503020204020204" pitchFamily="34" charset="-122"/>
              </a:rPr>
              <a:t>知名广告公司</a:t>
            </a:r>
            <a:r>
              <a:rPr lang="zh-CN" altLang="en-US" sz="1050" dirty="0" smtClean="0">
                <a:solidFill>
                  <a:schemeClr val="tx1"/>
                </a:solidFill>
                <a:latin typeface="微软雅黑" panose="020B0503020204020204" pitchFamily="34" charset="-122"/>
                <a:ea typeface="微软雅黑" panose="020B0503020204020204" pitchFamily="34" charset="-122"/>
              </a:rPr>
              <a:t>、</a:t>
            </a:r>
            <a:r>
              <a:rPr lang="en-US" altLang="zh-CN" sz="1050" dirty="0" smtClean="0">
                <a:solidFill>
                  <a:schemeClr val="tx1"/>
                </a:solidFill>
                <a:latin typeface="微软雅黑" panose="020B0503020204020204" pitchFamily="34" charset="-122"/>
                <a:ea typeface="微软雅黑" panose="020B0503020204020204" pitchFamily="34" charset="-122"/>
              </a:rPr>
              <a:t>8</a:t>
            </a:r>
            <a:r>
              <a:rPr lang="en-US" altLang="zh-CN" sz="1050" dirty="0" smtClean="0">
                <a:solidFill>
                  <a:schemeClr val="tx1"/>
                </a:solidFill>
                <a:latin typeface="微软雅黑" panose="020B0503020204020204" pitchFamily="34" charset="-122"/>
                <a:ea typeface="微软雅黑" panose="020B0503020204020204" pitchFamily="34" charset="-122"/>
              </a:rPr>
              <a:t>7</a:t>
            </a:r>
            <a:r>
              <a:rPr lang="zh-CN" altLang="en-US" sz="1050" dirty="0" smtClean="0">
                <a:solidFill>
                  <a:schemeClr val="tx1"/>
                </a:solidFill>
                <a:latin typeface="微软雅黑" panose="020B0503020204020204" pitchFamily="34" charset="-122"/>
                <a:ea typeface="微软雅黑" panose="020B0503020204020204" pitchFamily="34" charset="-122"/>
              </a:rPr>
              <a:t>家</a:t>
            </a:r>
            <a:r>
              <a:rPr lang="zh-CN" altLang="en-US" sz="1050" dirty="0">
                <a:solidFill>
                  <a:schemeClr val="tx1"/>
                </a:solidFill>
                <a:latin typeface="微软雅黑" panose="020B0503020204020204" pitchFamily="34" charset="-122"/>
                <a:ea typeface="微软雅黑" panose="020B0503020204020204" pitchFamily="34" charset="-122"/>
              </a:rPr>
              <a:t>代理建立了良好的合作关系</a:t>
            </a:r>
            <a:endParaRPr lang="zh-CN" altLang="en-US" sz="1050" dirty="0">
              <a:solidFill>
                <a:schemeClr val="tx1"/>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3158495" y="3247831"/>
            <a:ext cx="432048" cy="303603"/>
            <a:chOff x="3275856" y="3291830"/>
            <a:chExt cx="132159" cy="92869"/>
          </a:xfrm>
          <a:solidFill>
            <a:srgbClr val="0070C0"/>
          </a:solidFill>
        </p:grpSpPr>
        <p:sp>
          <p:nvSpPr>
            <p:cNvPr id="125" name="Freeform 606"/>
            <p:cNvSpPr/>
            <p:nvPr/>
          </p:nvSpPr>
          <p:spPr bwMode="auto">
            <a:xfrm>
              <a:off x="3275856" y="3291830"/>
              <a:ext cx="107156" cy="92869"/>
            </a:xfrm>
            <a:custGeom>
              <a:avLst/>
              <a:gdLst>
                <a:gd name="T0" fmla="*/ 203 w 232"/>
                <a:gd name="T1" fmla="*/ 152 h 203"/>
                <a:gd name="T2" fmla="*/ 137 w 232"/>
                <a:gd name="T3" fmla="*/ 124 h 203"/>
                <a:gd name="T4" fmla="*/ 157 w 232"/>
                <a:gd name="T5" fmla="*/ 87 h 203"/>
                <a:gd name="T6" fmla="*/ 160 w 232"/>
                <a:gd name="T7" fmla="*/ 59 h 203"/>
                <a:gd name="T8" fmla="*/ 159 w 232"/>
                <a:gd name="T9" fmla="*/ 31 h 203"/>
                <a:gd name="T10" fmla="*/ 115 w 232"/>
                <a:gd name="T11" fmla="*/ 0 h 203"/>
                <a:gd name="T12" fmla="*/ 71 w 232"/>
                <a:gd name="T13" fmla="*/ 31 h 203"/>
                <a:gd name="T14" fmla="*/ 71 w 232"/>
                <a:gd name="T15" fmla="*/ 59 h 203"/>
                <a:gd name="T16" fmla="*/ 74 w 232"/>
                <a:gd name="T17" fmla="*/ 87 h 203"/>
                <a:gd name="T18" fmla="*/ 94 w 232"/>
                <a:gd name="T19" fmla="*/ 124 h 203"/>
                <a:gd name="T20" fmla="*/ 29 w 232"/>
                <a:gd name="T21" fmla="*/ 152 h 203"/>
                <a:gd name="T22" fmla="*/ 0 w 232"/>
                <a:gd name="T23" fmla="*/ 179 h 203"/>
                <a:gd name="T24" fmla="*/ 0 w 232"/>
                <a:gd name="T25" fmla="*/ 203 h 203"/>
                <a:gd name="T26" fmla="*/ 232 w 232"/>
                <a:gd name="T27" fmla="*/ 203 h 203"/>
                <a:gd name="T28" fmla="*/ 232 w 232"/>
                <a:gd name="T29" fmla="*/ 179 h 203"/>
                <a:gd name="T30" fmla="*/ 203 w 232"/>
                <a:gd name="T31" fmla="*/ 15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03">
                  <a:moveTo>
                    <a:pt x="203" y="152"/>
                  </a:moveTo>
                  <a:cubicBezTo>
                    <a:pt x="189" y="146"/>
                    <a:pt x="168" y="130"/>
                    <a:pt x="137" y="124"/>
                  </a:cubicBezTo>
                  <a:cubicBezTo>
                    <a:pt x="145" y="116"/>
                    <a:pt x="151" y="103"/>
                    <a:pt x="157" y="87"/>
                  </a:cubicBezTo>
                  <a:cubicBezTo>
                    <a:pt x="161" y="78"/>
                    <a:pt x="160" y="70"/>
                    <a:pt x="160" y="59"/>
                  </a:cubicBezTo>
                  <a:cubicBezTo>
                    <a:pt x="160" y="51"/>
                    <a:pt x="162" y="38"/>
                    <a:pt x="159" y="31"/>
                  </a:cubicBezTo>
                  <a:cubicBezTo>
                    <a:pt x="153" y="7"/>
                    <a:pt x="136" y="0"/>
                    <a:pt x="115" y="0"/>
                  </a:cubicBezTo>
                  <a:cubicBezTo>
                    <a:pt x="95" y="0"/>
                    <a:pt x="78" y="7"/>
                    <a:pt x="71" y="31"/>
                  </a:cubicBezTo>
                  <a:cubicBezTo>
                    <a:pt x="69" y="38"/>
                    <a:pt x="71" y="51"/>
                    <a:pt x="71" y="59"/>
                  </a:cubicBezTo>
                  <a:cubicBezTo>
                    <a:pt x="71" y="70"/>
                    <a:pt x="70" y="78"/>
                    <a:pt x="74" y="87"/>
                  </a:cubicBezTo>
                  <a:cubicBezTo>
                    <a:pt x="80" y="103"/>
                    <a:pt x="86" y="116"/>
                    <a:pt x="94" y="124"/>
                  </a:cubicBezTo>
                  <a:cubicBezTo>
                    <a:pt x="63" y="130"/>
                    <a:pt x="42" y="146"/>
                    <a:pt x="29" y="152"/>
                  </a:cubicBezTo>
                  <a:cubicBezTo>
                    <a:pt x="0" y="165"/>
                    <a:pt x="0" y="179"/>
                    <a:pt x="0" y="179"/>
                  </a:cubicBezTo>
                  <a:cubicBezTo>
                    <a:pt x="0" y="203"/>
                    <a:pt x="0" y="203"/>
                    <a:pt x="0" y="203"/>
                  </a:cubicBezTo>
                  <a:cubicBezTo>
                    <a:pt x="232" y="203"/>
                    <a:pt x="232" y="203"/>
                    <a:pt x="232" y="203"/>
                  </a:cubicBezTo>
                  <a:cubicBezTo>
                    <a:pt x="232" y="179"/>
                    <a:pt x="232" y="179"/>
                    <a:pt x="232" y="179"/>
                  </a:cubicBezTo>
                  <a:cubicBezTo>
                    <a:pt x="232" y="179"/>
                    <a:pt x="232" y="165"/>
                    <a:pt x="203"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26" name="Rectangle 608"/>
            <p:cNvSpPr>
              <a:spLocks noChangeArrowheads="1"/>
            </p:cNvSpPr>
            <p:nvPr/>
          </p:nvSpPr>
          <p:spPr bwMode="auto">
            <a:xfrm>
              <a:off x="3365152" y="3294211"/>
              <a:ext cx="4286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27" name="Rectangle 609"/>
            <p:cNvSpPr>
              <a:spLocks noChangeArrowheads="1"/>
            </p:cNvSpPr>
            <p:nvPr/>
          </p:nvSpPr>
          <p:spPr bwMode="auto">
            <a:xfrm>
              <a:off x="3365152" y="3314452"/>
              <a:ext cx="25004"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28" name="Rectangle 610"/>
            <p:cNvSpPr>
              <a:spLocks noChangeArrowheads="1"/>
            </p:cNvSpPr>
            <p:nvPr/>
          </p:nvSpPr>
          <p:spPr bwMode="auto">
            <a:xfrm>
              <a:off x="3365152" y="3334693"/>
              <a:ext cx="35719" cy="83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grpSp>
      <p:sp>
        <p:nvSpPr>
          <p:cNvPr id="129" name="矩形 128"/>
          <p:cNvSpPr/>
          <p:nvPr/>
        </p:nvSpPr>
        <p:spPr>
          <a:xfrm>
            <a:off x="5940152" y="1345432"/>
            <a:ext cx="2256220" cy="50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200" b="1" dirty="0">
                <a:solidFill>
                  <a:srgbClr val="192F44"/>
                </a:solidFill>
                <a:latin typeface="微软雅黑" panose="020B0503020204020204" pitchFamily="34" charset="-122"/>
                <a:ea typeface="微软雅黑" panose="020B0503020204020204" pitchFamily="34" charset="-122"/>
              </a:rPr>
              <a:t>|</a:t>
            </a:r>
            <a:r>
              <a:rPr lang="en-US" altLang="zh-CN" sz="1200" b="1" dirty="0">
                <a:solidFill>
                  <a:srgbClr val="C00000"/>
                </a:solidFill>
                <a:latin typeface="微软雅黑" panose="020B0503020204020204" pitchFamily="34" charset="-122"/>
                <a:ea typeface="微软雅黑" panose="020B0503020204020204" pitchFamily="34" charset="-122"/>
              </a:rPr>
              <a:t> </a:t>
            </a:r>
            <a:r>
              <a:rPr lang="zh-CN" altLang="en-US" sz="1200" b="1" dirty="0">
                <a:solidFill>
                  <a:schemeClr val="accent5"/>
                </a:solidFill>
                <a:latin typeface="微软雅黑" panose="020B0503020204020204" pitchFamily="34" charset="-122"/>
                <a:ea typeface="微软雅黑" panose="020B0503020204020204" pitchFamily="34" charset="-122"/>
              </a:rPr>
              <a:t>稳定的核心团队</a:t>
            </a:r>
            <a:endParaRPr lang="en-US" altLang="zh-CN" sz="1200" b="1"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050" dirty="0" smtClean="0">
                <a:solidFill>
                  <a:schemeClr val="tx1"/>
                </a:solidFill>
                <a:latin typeface="微软雅黑" panose="020B0503020204020204" pitchFamily="34" charset="-122"/>
                <a:ea typeface="微软雅黑" panose="020B0503020204020204" pitchFamily="34" charset="-122"/>
              </a:rPr>
              <a:t>今标拥有</a:t>
            </a:r>
            <a:r>
              <a:rPr lang="en-US" altLang="zh-CN" sz="1050" dirty="0" smtClean="0">
                <a:solidFill>
                  <a:schemeClr val="tx1"/>
                </a:solidFill>
                <a:latin typeface="微软雅黑" panose="020B0503020204020204" pitchFamily="34" charset="-122"/>
                <a:ea typeface="微软雅黑" panose="020B0503020204020204" pitchFamily="34" charset="-122"/>
              </a:rPr>
              <a:t>30</a:t>
            </a:r>
            <a:r>
              <a:rPr lang="zh-CN" altLang="en-US" sz="1050" dirty="0" smtClean="0">
                <a:solidFill>
                  <a:schemeClr val="tx1"/>
                </a:solidFill>
                <a:latin typeface="微软雅黑" panose="020B0503020204020204" pitchFamily="34" charset="-122"/>
                <a:ea typeface="微软雅黑" panose="020B0503020204020204" pitchFamily="34" charset="-122"/>
              </a:rPr>
              <a:t>人</a:t>
            </a:r>
            <a:r>
              <a:rPr lang="zh-CN" altLang="en-US" sz="1050" dirty="0">
                <a:solidFill>
                  <a:schemeClr val="tx1"/>
                </a:solidFill>
                <a:latin typeface="微软雅黑" panose="020B0503020204020204" pitchFamily="34" charset="-122"/>
                <a:ea typeface="微软雅黑" panose="020B0503020204020204" pitchFamily="34" charset="-122"/>
              </a:rPr>
              <a:t>专业服务团队，每个团队核心成员拥有平均</a:t>
            </a:r>
            <a:r>
              <a:rPr lang="en-US" altLang="zh-CN" sz="1050" dirty="0">
                <a:solidFill>
                  <a:schemeClr val="tx1"/>
                </a:solidFill>
                <a:latin typeface="微软雅黑" panose="020B0503020204020204" pitchFamily="34" charset="-122"/>
                <a:ea typeface="微软雅黑" panose="020B0503020204020204" pitchFamily="34" charset="-122"/>
              </a:rPr>
              <a:t>6</a:t>
            </a:r>
            <a:r>
              <a:rPr lang="zh-CN" altLang="en-US" sz="1050" dirty="0">
                <a:solidFill>
                  <a:schemeClr val="tx1"/>
                </a:solidFill>
                <a:latin typeface="微软雅黑" panose="020B0503020204020204" pitchFamily="34" charset="-122"/>
                <a:ea typeface="微软雅黑" panose="020B0503020204020204" pitchFamily="34" charset="-122"/>
              </a:rPr>
              <a:t>年的</a:t>
            </a:r>
            <a:r>
              <a:rPr lang="en-US" altLang="zh-CN" sz="1050" dirty="0">
                <a:solidFill>
                  <a:schemeClr val="tx1"/>
                </a:solidFill>
                <a:latin typeface="微软雅黑" panose="020B0503020204020204" pitchFamily="34" charset="-122"/>
                <a:ea typeface="微软雅黑" panose="020B0503020204020204" pitchFamily="34" charset="-122"/>
              </a:rPr>
              <a:t>SEO</a:t>
            </a:r>
            <a:r>
              <a:rPr lang="zh-CN" altLang="en-US" sz="1050" dirty="0">
                <a:solidFill>
                  <a:schemeClr val="tx1"/>
                </a:solidFill>
                <a:latin typeface="微软雅黑" panose="020B0503020204020204" pitchFamily="34" charset="-122"/>
                <a:ea typeface="微软雅黑" panose="020B0503020204020204" pitchFamily="34" charset="-122"/>
              </a:rPr>
              <a:t>客服经验与技术经验</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130" name="矩形 129"/>
          <p:cNvSpPr/>
          <p:nvPr/>
        </p:nvSpPr>
        <p:spPr>
          <a:xfrm>
            <a:off x="6948264" y="2351362"/>
            <a:ext cx="1896180" cy="72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200" b="1" dirty="0">
                <a:solidFill>
                  <a:srgbClr val="192F44"/>
                </a:solidFill>
                <a:latin typeface="微软雅黑" panose="020B0503020204020204" pitchFamily="34" charset="-122"/>
                <a:ea typeface="微软雅黑" panose="020B0503020204020204" pitchFamily="34" charset="-122"/>
              </a:rPr>
              <a:t>|</a:t>
            </a:r>
            <a:r>
              <a:rPr lang="en-US" altLang="zh-CN" sz="1200" b="1" dirty="0">
                <a:solidFill>
                  <a:srgbClr val="CC0C01"/>
                </a:solidFill>
                <a:latin typeface="微软雅黑" panose="020B0503020204020204" pitchFamily="34" charset="-122"/>
                <a:ea typeface="微软雅黑" panose="020B0503020204020204" pitchFamily="34" charset="-122"/>
              </a:rPr>
              <a:t> </a:t>
            </a:r>
            <a:r>
              <a:rPr lang="en-US" altLang="zh-CN" sz="1200" b="1" dirty="0">
                <a:solidFill>
                  <a:schemeClr val="accent5"/>
                </a:solidFill>
                <a:latin typeface="微软雅黑" panose="020B0503020204020204" pitchFamily="34" charset="-122"/>
                <a:ea typeface="微软雅黑" panose="020B0503020204020204" pitchFamily="34" charset="-122"/>
              </a:rPr>
              <a:t>3</a:t>
            </a:r>
            <a:r>
              <a:rPr lang="zh-CN" altLang="en-US" sz="1200" b="1" dirty="0">
                <a:solidFill>
                  <a:schemeClr val="accent5"/>
                </a:solidFill>
                <a:latin typeface="微软雅黑" panose="020B0503020204020204" pitchFamily="34" charset="-122"/>
                <a:ea typeface="微软雅黑" panose="020B0503020204020204" pitchFamily="34" charset="-122"/>
              </a:rPr>
              <a:t>个业务中心</a:t>
            </a:r>
            <a:endParaRPr lang="en-US" altLang="zh-CN" sz="1200" b="1"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solidFill>
                <a:latin typeface="微软雅黑" panose="020B0503020204020204" pitchFamily="34" charset="-122"/>
                <a:ea typeface="微软雅黑" panose="020B0503020204020204" pitchFamily="34" charset="-122"/>
              </a:rPr>
              <a:t>从</a:t>
            </a:r>
            <a:r>
              <a:rPr lang="en-US" altLang="zh-CN" sz="1050" dirty="0" smtClean="0">
                <a:solidFill>
                  <a:schemeClr val="tx1"/>
                </a:solidFill>
                <a:latin typeface="微软雅黑" panose="020B0503020204020204" pitchFamily="34" charset="-122"/>
                <a:ea typeface="微软雅黑" panose="020B0503020204020204" pitchFamily="34" charset="-122"/>
              </a:rPr>
              <a:t>2016</a:t>
            </a:r>
            <a:r>
              <a:rPr lang="zh-CN" altLang="en-US" sz="1050" dirty="0" smtClean="0">
                <a:solidFill>
                  <a:schemeClr val="tx1"/>
                </a:solidFill>
                <a:latin typeface="微软雅黑" panose="020B0503020204020204" pitchFamily="34" charset="-122"/>
                <a:ea typeface="微软雅黑" panose="020B0503020204020204" pitchFamily="34" charset="-122"/>
              </a:rPr>
              <a:t>年</a:t>
            </a:r>
            <a:r>
              <a:rPr lang="zh-CN" altLang="en-US" sz="1050" dirty="0">
                <a:solidFill>
                  <a:schemeClr val="tx1"/>
                </a:solidFill>
                <a:latin typeface="微软雅黑" panose="020B0503020204020204" pitchFamily="34" charset="-122"/>
                <a:ea typeface="微软雅黑" panose="020B0503020204020204" pitchFamily="34" charset="-122"/>
              </a:rPr>
              <a:t>起，公司先后在上海</a:t>
            </a:r>
            <a:r>
              <a:rPr lang="zh-CN" altLang="en-US" sz="1050" dirty="0" smtClean="0">
                <a:solidFill>
                  <a:schemeClr val="tx1"/>
                </a:solidFill>
                <a:latin typeface="微软雅黑" panose="020B0503020204020204" pitchFamily="34" charset="-122"/>
                <a:ea typeface="微软雅黑" panose="020B0503020204020204" pitchFamily="34" charset="-122"/>
              </a:rPr>
              <a:t>、安徽、江西三</a:t>
            </a:r>
            <a:r>
              <a:rPr lang="zh-CN" altLang="en-US" sz="1050" dirty="0">
                <a:solidFill>
                  <a:schemeClr val="tx1"/>
                </a:solidFill>
                <a:latin typeface="微软雅黑" panose="020B0503020204020204" pitchFamily="34" charset="-122"/>
                <a:ea typeface="微软雅黑" panose="020B0503020204020204" pitchFamily="34" charset="-122"/>
              </a:rPr>
              <a:t>处成立业务中心</a:t>
            </a:r>
            <a:endParaRPr lang="zh-CN" altLang="en-US" sz="1050" dirty="0">
              <a:solidFill>
                <a:schemeClr val="tx1"/>
              </a:solidFill>
              <a:latin typeface="微软雅黑" panose="020B0503020204020204" pitchFamily="34" charset="-122"/>
              <a:ea typeface="微软雅黑" panose="020B0503020204020204" pitchFamily="34" charset="-122"/>
            </a:endParaRPr>
          </a:p>
        </p:txBody>
      </p:sp>
      <p:grpSp>
        <p:nvGrpSpPr>
          <p:cNvPr id="131" name="组合 130"/>
          <p:cNvGrpSpPr/>
          <p:nvPr/>
        </p:nvGrpSpPr>
        <p:grpSpPr>
          <a:xfrm>
            <a:off x="5786789" y="2545818"/>
            <a:ext cx="429795" cy="432048"/>
            <a:chOff x="4851784" y="2776852"/>
            <a:chExt cx="523090" cy="525832"/>
          </a:xfrm>
          <a:solidFill>
            <a:srgbClr val="0070C0"/>
          </a:solidFill>
        </p:grpSpPr>
        <p:sp>
          <p:nvSpPr>
            <p:cNvPr id="132" name="Freeform 5"/>
            <p:cNvSpPr>
              <a:spLocks noEditPoints="1"/>
            </p:cNvSpPr>
            <p:nvPr/>
          </p:nvSpPr>
          <p:spPr bwMode="auto">
            <a:xfrm>
              <a:off x="4851784" y="2776852"/>
              <a:ext cx="460274" cy="452594"/>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33" name="Freeform 6"/>
            <p:cNvSpPr>
              <a:spLocks noEditPoints="1"/>
            </p:cNvSpPr>
            <p:nvPr/>
          </p:nvSpPr>
          <p:spPr bwMode="auto">
            <a:xfrm>
              <a:off x="4946419" y="3024544"/>
              <a:ext cx="271556" cy="115480"/>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34" name="Freeform 7"/>
            <p:cNvSpPr>
              <a:spLocks noEditPoints="1"/>
            </p:cNvSpPr>
            <p:nvPr/>
          </p:nvSpPr>
          <p:spPr bwMode="auto">
            <a:xfrm>
              <a:off x="5119501" y="3047311"/>
              <a:ext cx="255373" cy="255373"/>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35" name="Freeform 8"/>
            <p:cNvSpPr/>
            <p:nvPr/>
          </p:nvSpPr>
          <p:spPr bwMode="auto">
            <a:xfrm>
              <a:off x="5192739" y="3120549"/>
              <a:ext cx="74609" cy="75158"/>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grpSp>
      <p:sp>
        <p:nvSpPr>
          <p:cNvPr id="136" name="矩形 135"/>
          <p:cNvSpPr/>
          <p:nvPr/>
        </p:nvSpPr>
        <p:spPr>
          <a:xfrm>
            <a:off x="6300192" y="3575498"/>
            <a:ext cx="2375496" cy="794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200" b="1" dirty="0">
                <a:solidFill>
                  <a:srgbClr val="192F44"/>
                </a:solidFill>
                <a:latin typeface="微软雅黑" panose="020B0503020204020204" pitchFamily="34" charset="-122"/>
                <a:ea typeface="微软雅黑" panose="020B0503020204020204" pitchFamily="34" charset="-122"/>
              </a:rPr>
              <a:t>|</a:t>
            </a:r>
            <a:r>
              <a:rPr lang="en-US" altLang="zh-CN" sz="1200" b="1" dirty="0">
                <a:solidFill>
                  <a:srgbClr val="C00000"/>
                </a:solidFill>
                <a:latin typeface="微软雅黑" panose="020B0503020204020204" pitchFamily="34" charset="-122"/>
                <a:ea typeface="微软雅黑" panose="020B0503020204020204" pitchFamily="34" charset="-122"/>
              </a:rPr>
              <a:t> </a:t>
            </a:r>
            <a:r>
              <a:rPr lang="zh-CN" altLang="en-US" sz="1200" b="1" dirty="0">
                <a:solidFill>
                  <a:schemeClr val="accent5"/>
                </a:solidFill>
                <a:latin typeface="微软雅黑" panose="020B0503020204020204" pitchFamily="34" charset="-122"/>
                <a:ea typeface="微软雅黑" panose="020B0503020204020204" pitchFamily="34" charset="-122"/>
              </a:rPr>
              <a:t>企业理念</a:t>
            </a:r>
            <a:endParaRPr lang="en-US" altLang="zh-CN" sz="1200" b="1" dirty="0">
              <a:solidFill>
                <a:schemeClr val="accent5"/>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tx1"/>
                </a:solidFill>
                <a:latin typeface="微软雅黑" panose="020B0503020204020204" pitchFamily="34" charset="-122"/>
                <a:ea typeface="微软雅黑" panose="020B0503020204020204" pitchFamily="34" charset="-122"/>
              </a:rPr>
              <a:t>以一线队伍为核心，用数据说话，让能创造价值的人来制定和修改规则</a:t>
            </a:r>
            <a:endParaRPr lang="zh-CN" altLang="en-US" sz="1050" dirty="0">
              <a:solidFill>
                <a:schemeClr val="tx1"/>
              </a:solidFill>
              <a:latin typeface="微软雅黑" panose="020B0503020204020204" pitchFamily="34" charset="-122"/>
              <a:ea typeface="微软雅黑" panose="020B0503020204020204" pitchFamily="34" charset="-122"/>
            </a:endParaRPr>
          </a:p>
        </p:txBody>
      </p:sp>
      <p:grpSp>
        <p:nvGrpSpPr>
          <p:cNvPr id="137" name="组合 98"/>
          <p:cNvGrpSpPr/>
          <p:nvPr/>
        </p:nvGrpSpPr>
        <p:grpSpPr>
          <a:xfrm>
            <a:off x="4835904" y="2733042"/>
            <a:ext cx="528184" cy="506950"/>
            <a:chOff x="203200" y="1374775"/>
            <a:chExt cx="1579563" cy="1516063"/>
          </a:xfrm>
          <a:solidFill>
            <a:srgbClr val="0070C0"/>
          </a:solidFill>
        </p:grpSpPr>
        <p:sp>
          <p:nvSpPr>
            <p:cNvPr id="138" name="Freeform 37"/>
            <p:cNvSpPr/>
            <p:nvPr/>
          </p:nvSpPr>
          <p:spPr bwMode="auto">
            <a:xfrm>
              <a:off x="298450" y="1841500"/>
              <a:ext cx="204788" cy="233363"/>
            </a:xfrm>
            <a:custGeom>
              <a:avLst/>
              <a:gdLst>
                <a:gd name="T0" fmla="*/ 15 w 129"/>
                <a:gd name="T1" fmla="*/ 95 h 147"/>
                <a:gd name="T2" fmla="*/ 25 w 129"/>
                <a:gd name="T3" fmla="*/ 115 h 147"/>
                <a:gd name="T4" fmla="*/ 43 w 129"/>
                <a:gd name="T5" fmla="*/ 137 h 147"/>
                <a:gd name="T6" fmla="*/ 49 w 129"/>
                <a:gd name="T7" fmla="*/ 143 h 147"/>
                <a:gd name="T8" fmla="*/ 63 w 129"/>
                <a:gd name="T9" fmla="*/ 147 h 147"/>
                <a:gd name="T10" fmla="*/ 75 w 129"/>
                <a:gd name="T11" fmla="*/ 145 h 147"/>
                <a:gd name="T12" fmla="*/ 85 w 129"/>
                <a:gd name="T13" fmla="*/ 137 h 147"/>
                <a:gd name="T14" fmla="*/ 103 w 129"/>
                <a:gd name="T15" fmla="*/ 115 h 147"/>
                <a:gd name="T16" fmla="*/ 111 w 129"/>
                <a:gd name="T17" fmla="*/ 95 h 147"/>
                <a:gd name="T18" fmla="*/ 111 w 129"/>
                <a:gd name="T19" fmla="*/ 95 h 147"/>
                <a:gd name="T20" fmla="*/ 117 w 129"/>
                <a:gd name="T21" fmla="*/ 95 h 147"/>
                <a:gd name="T22" fmla="*/ 127 w 129"/>
                <a:gd name="T23" fmla="*/ 85 h 147"/>
                <a:gd name="T24" fmla="*/ 129 w 129"/>
                <a:gd name="T25" fmla="*/ 79 h 147"/>
                <a:gd name="T26" fmla="*/ 127 w 129"/>
                <a:gd name="T27" fmla="*/ 69 h 147"/>
                <a:gd name="T28" fmla="*/ 117 w 129"/>
                <a:gd name="T29" fmla="*/ 63 h 147"/>
                <a:gd name="T30" fmla="*/ 117 w 129"/>
                <a:gd name="T31" fmla="*/ 63 h 147"/>
                <a:gd name="T32" fmla="*/ 117 w 129"/>
                <a:gd name="T33" fmla="*/ 61 h 147"/>
                <a:gd name="T34" fmla="*/ 113 w 129"/>
                <a:gd name="T35" fmla="*/ 34 h 147"/>
                <a:gd name="T36" fmla="*/ 101 w 129"/>
                <a:gd name="T37" fmla="*/ 16 h 147"/>
                <a:gd name="T38" fmla="*/ 83 w 129"/>
                <a:gd name="T39" fmla="*/ 4 h 147"/>
                <a:gd name="T40" fmla="*/ 63 w 129"/>
                <a:gd name="T41" fmla="*/ 0 h 147"/>
                <a:gd name="T42" fmla="*/ 53 w 129"/>
                <a:gd name="T43" fmla="*/ 0 h 147"/>
                <a:gd name="T44" fmla="*/ 35 w 129"/>
                <a:gd name="T45" fmla="*/ 8 h 147"/>
                <a:gd name="T46" fmla="*/ 19 w 129"/>
                <a:gd name="T47" fmla="*/ 24 h 147"/>
                <a:gd name="T48" fmla="*/ 11 w 129"/>
                <a:gd name="T49" fmla="*/ 48 h 147"/>
                <a:gd name="T50" fmla="*/ 9 w 129"/>
                <a:gd name="T51" fmla="*/ 61 h 147"/>
                <a:gd name="T52" fmla="*/ 9 w 129"/>
                <a:gd name="T53" fmla="*/ 63 h 147"/>
                <a:gd name="T54" fmla="*/ 4 w 129"/>
                <a:gd name="T55" fmla="*/ 69 h 147"/>
                <a:gd name="T56" fmla="*/ 0 w 129"/>
                <a:gd name="T57" fmla="*/ 79 h 147"/>
                <a:gd name="T58" fmla="*/ 2 w 129"/>
                <a:gd name="T59" fmla="*/ 85 h 147"/>
                <a:gd name="T60" fmla="*/ 11 w 129"/>
                <a:gd name="T61" fmla="*/ 93 h 147"/>
                <a:gd name="T62" fmla="*/ 15 w 129"/>
                <a:gd name="T63" fmla="*/ 9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147">
                  <a:moveTo>
                    <a:pt x="15" y="95"/>
                  </a:moveTo>
                  <a:lnTo>
                    <a:pt x="15" y="95"/>
                  </a:lnTo>
                  <a:lnTo>
                    <a:pt x="25" y="115"/>
                  </a:lnTo>
                  <a:lnTo>
                    <a:pt x="25" y="115"/>
                  </a:lnTo>
                  <a:lnTo>
                    <a:pt x="35" y="131"/>
                  </a:lnTo>
                  <a:lnTo>
                    <a:pt x="43" y="137"/>
                  </a:lnTo>
                  <a:lnTo>
                    <a:pt x="49" y="143"/>
                  </a:lnTo>
                  <a:lnTo>
                    <a:pt x="49" y="143"/>
                  </a:lnTo>
                  <a:lnTo>
                    <a:pt x="57" y="145"/>
                  </a:lnTo>
                  <a:lnTo>
                    <a:pt x="63" y="147"/>
                  </a:lnTo>
                  <a:lnTo>
                    <a:pt x="63" y="147"/>
                  </a:lnTo>
                  <a:lnTo>
                    <a:pt x="75" y="145"/>
                  </a:lnTo>
                  <a:lnTo>
                    <a:pt x="85" y="137"/>
                  </a:lnTo>
                  <a:lnTo>
                    <a:pt x="85" y="137"/>
                  </a:lnTo>
                  <a:lnTo>
                    <a:pt x="95" y="127"/>
                  </a:lnTo>
                  <a:lnTo>
                    <a:pt x="103" y="115"/>
                  </a:lnTo>
                  <a:lnTo>
                    <a:pt x="103" y="115"/>
                  </a:lnTo>
                  <a:lnTo>
                    <a:pt x="111" y="95"/>
                  </a:lnTo>
                  <a:lnTo>
                    <a:pt x="111" y="95"/>
                  </a:lnTo>
                  <a:lnTo>
                    <a:pt x="111" y="95"/>
                  </a:lnTo>
                  <a:lnTo>
                    <a:pt x="111" y="95"/>
                  </a:lnTo>
                  <a:lnTo>
                    <a:pt x="117" y="95"/>
                  </a:lnTo>
                  <a:lnTo>
                    <a:pt x="123" y="91"/>
                  </a:lnTo>
                  <a:lnTo>
                    <a:pt x="127" y="85"/>
                  </a:lnTo>
                  <a:lnTo>
                    <a:pt x="129" y="79"/>
                  </a:lnTo>
                  <a:lnTo>
                    <a:pt x="129" y="79"/>
                  </a:lnTo>
                  <a:lnTo>
                    <a:pt x="129" y="73"/>
                  </a:lnTo>
                  <a:lnTo>
                    <a:pt x="127" y="69"/>
                  </a:lnTo>
                  <a:lnTo>
                    <a:pt x="123" y="65"/>
                  </a:lnTo>
                  <a:lnTo>
                    <a:pt x="117" y="63"/>
                  </a:lnTo>
                  <a:lnTo>
                    <a:pt x="117" y="63"/>
                  </a:lnTo>
                  <a:lnTo>
                    <a:pt x="117" y="63"/>
                  </a:lnTo>
                  <a:lnTo>
                    <a:pt x="117" y="61"/>
                  </a:lnTo>
                  <a:lnTo>
                    <a:pt x="117" y="61"/>
                  </a:lnTo>
                  <a:lnTo>
                    <a:pt x="117" y="48"/>
                  </a:lnTo>
                  <a:lnTo>
                    <a:pt x="113" y="34"/>
                  </a:lnTo>
                  <a:lnTo>
                    <a:pt x="107" y="24"/>
                  </a:lnTo>
                  <a:lnTo>
                    <a:pt x="101" y="16"/>
                  </a:lnTo>
                  <a:lnTo>
                    <a:pt x="93" y="8"/>
                  </a:lnTo>
                  <a:lnTo>
                    <a:pt x="83" y="4"/>
                  </a:lnTo>
                  <a:lnTo>
                    <a:pt x="73" y="0"/>
                  </a:lnTo>
                  <a:lnTo>
                    <a:pt x="63" y="0"/>
                  </a:lnTo>
                  <a:lnTo>
                    <a:pt x="63" y="0"/>
                  </a:lnTo>
                  <a:lnTo>
                    <a:pt x="53" y="0"/>
                  </a:lnTo>
                  <a:lnTo>
                    <a:pt x="43" y="4"/>
                  </a:lnTo>
                  <a:lnTo>
                    <a:pt x="35" y="8"/>
                  </a:lnTo>
                  <a:lnTo>
                    <a:pt x="27" y="16"/>
                  </a:lnTo>
                  <a:lnTo>
                    <a:pt x="19" y="24"/>
                  </a:lnTo>
                  <a:lnTo>
                    <a:pt x="15" y="34"/>
                  </a:lnTo>
                  <a:lnTo>
                    <a:pt x="11" y="48"/>
                  </a:lnTo>
                  <a:lnTo>
                    <a:pt x="9" y="61"/>
                  </a:lnTo>
                  <a:lnTo>
                    <a:pt x="9" y="61"/>
                  </a:lnTo>
                  <a:lnTo>
                    <a:pt x="9" y="63"/>
                  </a:lnTo>
                  <a:lnTo>
                    <a:pt x="9" y="63"/>
                  </a:lnTo>
                  <a:lnTo>
                    <a:pt x="5" y="65"/>
                  </a:lnTo>
                  <a:lnTo>
                    <a:pt x="4" y="69"/>
                  </a:lnTo>
                  <a:lnTo>
                    <a:pt x="2" y="73"/>
                  </a:lnTo>
                  <a:lnTo>
                    <a:pt x="0" y="79"/>
                  </a:lnTo>
                  <a:lnTo>
                    <a:pt x="0" y="79"/>
                  </a:lnTo>
                  <a:lnTo>
                    <a:pt x="2" y="85"/>
                  </a:lnTo>
                  <a:lnTo>
                    <a:pt x="5" y="91"/>
                  </a:lnTo>
                  <a:lnTo>
                    <a:pt x="11" y="93"/>
                  </a:lnTo>
                  <a:lnTo>
                    <a:pt x="15" y="95"/>
                  </a:lnTo>
                  <a:lnTo>
                    <a:pt x="15"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9" name="Freeform 38"/>
            <p:cNvSpPr/>
            <p:nvPr/>
          </p:nvSpPr>
          <p:spPr bwMode="auto">
            <a:xfrm>
              <a:off x="692150" y="1841500"/>
              <a:ext cx="207963" cy="233363"/>
            </a:xfrm>
            <a:custGeom>
              <a:avLst/>
              <a:gdLst>
                <a:gd name="T0" fmla="*/ 0 w 131"/>
                <a:gd name="T1" fmla="*/ 79 h 147"/>
                <a:gd name="T2" fmla="*/ 6 w 131"/>
                <a:gd name="T3" fmla="*/ 91 h 147"/>
                <a:gd name="T4" fmla="*/ 18 w 131"/>
                <a:gd name="T5" fmla="*/ 95 h 147"/>
                <a:gd name="T6" fmla="*/ 26 w 131"/>
                <a:gd name="T7" fmla="*/ 115 h 147"/>
                <a:gd name="T8" fmla="*/ 38 w 131"/>
                <a:gd name="T9" fmla="*/ 131 h 147"/>
                <a:gd name="T10" fmla="*/ 49 w 131"/>
                <a:gd name="T11" fmla="*/ 143 h 147"/>
                <a:gd name="T12" fmla="*/ 57 w 131"/>
                <a:gd name="T13" fmla="*/ 145 h 147"/>
                <a:gd name="T14" fmla="*/ 63 w 131"/>
                <a:gd name="T15" fmla="*/ 147 h 147"/>
                <a:gd name="T16" fmla="*/ 85 w 131"/>
                <a:gd name="T17" fmla="*/ 137 h 147"/>
                <a:gd name="T18" fmla="*/ 95 w 131"/>
                <a:gd name="T19" fmla="*/ 127 h 147"/>
                <a:gd name="T20" fmla="*/ 103 w 131"/>
                <a:gd name="T21" fmla="*/ 115 h 147"/>
                <a:gd name="T22" fmla="*/ 111 w 131"/>
                <a:gd name="T23" fmla="*/ 95 h 147"/>
                <a:gd name="T24" fmla="*/ 113 w 131"/>
                <a:gd name="T25" fmla="*/ 95 h 147"/>
                <a:gd name="T26" fmla="*/ 123 w 131"/>
                <a:gd name="T27" fmla="*/ 91 h 147"/>
                <a:gd name="T28" fmla="*/ 131 w 131"/>
                <a:gd name="T29" fmla="*/ 79 h 147"/>
                <a:gd name="T30" fmla="*/ 129 w 131"/>
                <a:gd name="T31" fmla="*/ 73 h 147"/>
                <a:gd name="T32" fmla="*/ 123 w 131"/>
                <a:gd name="T33" fmla="*/ 65 h 147"/>
                <a:gd name="T34" fmla="*/ 117 w 131"/>
                <a:gd name="T35" fmla="*/ 63 h 147"/>
                <a:gd name="T36" fmla="*/ 117 w 131"/>
                <a:gd name="T37" fmla="*/ 61 h 147"/>
                <a:gd name="T38" fmla="*/ 117 w 131"/>
                <a:gd name="T39" fmla="*/ 48 h 147"/>
                <a:gd name="T40" fmla="*/ 107 w 131"/>
                <a:gd name="T41" fmla="*/ 24 h 147"/>
                <a:gd name="T42" fmla="*/ 93 w 131"/>
                <a:gd name="T43" fmla="*/ 8 h 147"/>
                <a:gd name="T44" fmla="*/ 73 w 131"/>
                <a:gd name="T45" fmla="*/ 0 h 147"/>
                <a:gd name="T46" fmla="*/ 63 w 131"/>
                <a:gd name="T47" fmla="*/ 0 h 147"/>
                <a:gd name="T48" fmla="*/ 45 w 131"/>
                <a:gd name="T49" fmla="*/ 4 h 147"/>
                <a:gd name="T50" fmla="*/ 28 w 131"/>
                <a:gd name="T51" fmla="*/ 16 h 147"/>
                <a:gd name="T52" fmla="*/ 16 w 131"/>
                <a:gd name="T53" fmla="*/ 34 h 147"/>
                <a:gd name="T54" fmla="*/ 10 w 131"/>
                <a:gd name="T55" fmla="*/ 61 h 147"/>
                <a:gd name="T56" fmla="*/ 12 w 131"/>
                <a:gd name="T57" fmla="*/ 63 h 147"/>
                <a:gd name="T58" fmla="*/ 6 w 131"/>
                <a:gd name="T59" fmla="*/ 65 h 147"/>
                <a:gd name="T60" fmla="*/ 2 w 131"/>
                <a:gd name="T61" fmla="*/ 73 h 147"/>
                <a:gd name="T62" fmla="*/ 0 w 131"/>
                <a:gd name="T63"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47">
                  <a:moveTo>
                    <a:pt x="0" y="79"/>
                  </a:moveTo>
                  <a:lnTo>
                    <a:pt x="0" y="79"/>
                  </a:lnTo>
                  <a:lnTo>
                    <a:pt x="2" y="85"/>
                  </a:lnTo>
                  <a:lnTo>
                    <a:pt x="6" y="91"/>
                  </a:lnTo>
                  <a:lnTo>
                    <a:pt x="12" y="93"/>
                  </a:lnTo>
                  <a:lnTo>
                    <a:pt x="18" y="95"/>
                  </a:lnTo>
                  <a:lnTo>
                    <a:pt x="18" y="95"/>
                  </a:lnTo>
                  <a:lnTo>
                    <a:pt x="26" y="115"/>
                  </a:lnTo>
                  <a:lnTo>
                    <a:pt x="26" y="115"/>
                  </a:lnTo>
                  <a:lnTo>
                    <a:pt x="38" y="131"/>
                  </a:lnTo>
                  <a:lnTo>
                    <a:pt x="43" y="137"/>
                  </a:lnTo>
                  <a:lnTo>
                    <a:pt x="49" y="143"/>
                  </a:lnTo>
                  <a:lnTo>
                    <a:pt x="49" y="143"/>
                  </a:lnTo>
                  <a:lnTo>
                    <a:pt x="57" y="145"/>
                  </a:lnTo>
                  <a:lnTo>
                    <a:pt x="63" y="147"/>
                  </a:lnTo>
                  <a:lnTo>
                    <a:pt x="63" y="147"/>
                  </a:lnTo>
                  <a:lnTo>
                    <a:pt x="75" y="145"/>
                  </a:lnTo>
                  <a:lnTo>
                    <a:pt x="85" y="137"/>
                  </a:lnTo>
                  <a:lnTo>
                    <a:pt x="85" y="137"/>
                  </a:lnTo>
                  <a:lnTo>
                    <a:pt x="95" y="127"/>
                  </a:lnTo>
                  <a:lnTo>
                    <a:pt x="103" y="115"/>
                  </a:lnTo>
                  <a:lnTo>
                    <a:pt x="103" y="115"/>
                  </a:lnTo>
                  <a:lnTo>
                    <a:pt x="111" y="95"/>
                  </a:lnTo>
                  <a:lnTo>
                    <a:pt x="111" y="95"/>
                  </a:lnTo>
                  <a:lnTo>
                    <a:pt x="113" y="95"/>
                  </a:lnTo>
                  <a:lnTo>
                    <a:pt x="113" y="95"/>
                  </a:lnTo>
                  <a:lnTo>
                    <a:pt x="117" y="95"/>
                  </a:lnTo>
                  <a:lnTo>
                    <a:pt x="123" y="91"/>
                  </a:lnTo>
                  <a:lnTo>
                    <a:pt x="129" y="85"/>
                  </a:lnTo>
                  <a:lnTo>
                    <a:pt x="131" y="79"/>
                  </a:lnTo>
                  <a:lnTo>
                    <a:pt x="131" y="79"/>
                  </a:lnTo>
                  <a:lnTo>
                    <a:pt x="129" y="73"/>
                  </a:lnTo>
                  <a:lnTo>
                    <a:pt x="127" y="69"/>
                  </a:lnTo>
                  <a:lnTo>
                    <a:pt x="123" y="65"/>
                  </a:lnTo>
                  <a:lnTo>
                    <a:pt x="117" y="63"/>
                  </a:lnTo>
                  <a:lnTo>
                    <a:pt x="117" y="63"/>
                  </a:lnTo>
                  <a:lnTo>
                    <a:pt x="117" y="63"/>
                  </a:lnTo>
                  <a:lnTo>
                    <a:pt x="117" y="61"/>
                  </a:lnTo>
                  <a:lnTo>
                    <a:pt x="117" y="61"/>
                  </a:lnTo>
                  <a:lnTo>
                    <a:pt x="117" y="48"/>
                  </a:lnTo>
                  <a:lnTo>
                    <a:pt x="113" y="34"/>
                  </a:lnTo>
                  <a:lnTo>
                    <a:pt x="107" y="24"/>
                  </a:lnTo>
                  <a:lnTo>
                    <a:pt x="101" y="16"/>
                  </a:lnTo>
                  <a:lnTo>
                    <a:pt x="93" y="8"/>
                  </a:lnTo>
                  <a:lnTo>
                    <a:pt x="83" y="4"/>
                  </a:lnTo>
                  <a:lnTo>
                    <a:pt x="73" y="0"/>
                  </a:lnTo>
                  <a:lnTo>
                    <a:pt x="63" y="0"/>
                  </a:lnTo>
                  <a:lnTo>
                    <a:pt x="63" y="0"/>
                  </a:lnTo>
                  <a:lnTo>
                    <a:pt x="55" y="0"/>
                  </a:lnTo>
                  <a:lnTo>
                    <a:pt x="45" y="4"/>
                  </a:lnTo>
                  <a:lnTo>
                    <a:pt x="36" y="8"/>
                  </a:lnTo>
                  <a:lnTo>
                    <a:pt x="28" y="16"/>
                  </a:lnTo>
                  <a:lnTo>
                    <a:pt x="22" y="24"/>
                  </a:lnTo>
                  <a:lnTo>
                    <a:pt x="16" y="34"/>
                  </a:lnTo>
                  <a:lnTo>
                    <a:pt x="12" y="48"/>
                  </a:lnTo>
                  <a:lnTo>
                    <a:pt x="10" y="61"/>
                  </a:lnTo>
                  <a:lnTo>
                    <a:pt x="10" y="61"/>
                  </a:lnTo>
                  <a:lnTo>
                    <a:pt x="12" y="63"/>
                  </a:lnTo>
                  <a:lnTo>
                    <a:pt x="12" y="63"/>
                  </a:lnTo>
                  <a:lnTo>
                    <a:pt x="6" y="65"/>
                  </a:lnTo>
                  <a:lnTo>
                    <a:pt x="4" y="69"/>
                  </a:lnTo>
                  <a:lnTo>
                    <a:pt x="2" y="73"/>
                  </a:lnTo>
                  <a:lnTo>
                    <a:pt x="0" y="79"/>
                  </a:ln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0" name="Freeform 39"/>
            <p:cNvSpPr/>
            <p:nvPr/>
          </p:nvSpPr>
          <p:spPr bwMode="auto">
            <a:xfrm>
              <a:off x="1089025" y="1841500"/>
              <a:ext cx="204788" cy="233363"/>
            </a:xfrm>
            <a:custGeom>
              <a:avLst/>
              <a:gdLst>
                <a:gd name="T0" fmla="*/ 0 w 129"/>
                <a:gd name="T1" fmla="*/ 79 h 147"/>
                <a:gd name="T2" fmla="*/ 4 w 129"/>
                <a:gd name="T3" fmla="*/ 91 h 147"/>
                <a:gd name="T4" fmla="*/ 16 w 129"/>
                <a:gd name="T5" fmla="*/ 95 h 147"/>
                <a:gd name="T6" fmla="*/ 24 w 129"/>
                <a:gd name="T7" fmla="*/ 115 h 147"/>
                <a:gd name="T8" fmla="*/ 36 w 129"/>
                <a:gd name="T9" fmla="*/ 131 h 147"/>
                <a:gd name="T10" fmla="*/ 48 w 129"/>
                <a:gd name="T11" fmla="*/ 143 h 147"/>
                <a:gd name="T12" fmla="*/ 56 w 129"/>
                <a:gd name="T13" fmla="*/ 145 h 147"/>
                <a:gd name="T14" fmla="*/ 64 w 129"/>
                <a:gd name="T15" fmla="*/ 147 h 147"/>
                <a:gd name="T16" fmla="*/ 83 w 129"/>
                <a:gd name="T17" fmla="*/ 137 h 147"/>
                <a:gd name="T18" fmla="*/ 93 w 129"/>
                <a:gd name="T19" fmla="*/ 127 h 147"/>
                <a:gd name="T20" fmla="*/ 101 w 129"/>
                <a:gd name="T21" fmla="*/ 115 h 147"/>
                <a:gd name="T22" fmla="*/ 111 w 129"/>
                <a:gd name="T23" fmla="*/ 95 h 147"/>
                <a:gd name="T24" fmla="*/ 111 w 129"/>
                <a:gd name="T25" fmla="*/ 95 h 147"/>
                <a:gd name="T26" fmla="*/ 123 w 129"/>
                <a:gd name="T27" fmla="*/ 91 h 147"/>
                <a:gd name="T28" fmla="*/ 129 w 129"/>
                <a:gd name="T29" fmla="*/ 79 h 147"/>
                <a:gd name="T30" fmla="*/ 127 w 129"/>
                <a:gd name="T31" fmla="*/ 73 h 147"/>
                <a:gd name="T32" fmla="*/ 121 w 129"/>
                <a:gd name="T33" fmla="*/ 65 h 147"/>
                <a:gd name="T34" fmla="*/ 117 w 129"/>
                <a:gd name="T35" fmla="*/ 63 h 147"/>
                <a:gd name="T36" fmla="*/ 117 w 129"/>
                <a:gd name="T37" fmla="*/ 61 h 147"/>
                <a:gd name="T38" fmla="*/ 115 w 129"/>
                <a:gd name="T39" fmla="*/ 48 h 147"/>
                <a:gd name="T40" fmla="*/ 107 w 129"/>
                <a:gd name="T41" fmla="*/ 24 h 147"/>
                <a:gd name="T42" fmla="*/ 91 w 129"/>
                <a:gd name="T43" fmla="*/ 8 h 147"/>
                <a:gd name="T44" fmla="*/ 74 w 129"/>
                <a:gd name="T45" fmla="*/ 0 h 147"/>
                <a:gd name="T46" fmla="*/ 64 w 129"/>
                <a:gd name="T47" fmla="*/ 0 h 147"/>
                <a:gd name="T48" fmla="*/ 44 w 129"/>
                <a:gd name="T49" fmla="*/ 4 h 147"/>
                <a:gd name="T50" fmla="*/ 26 w 129"/>
                <a:gd name="T51" fmla="*/ 16 h 147"/>
                <a:gd name="T52" fmla="*/ 14 w 129"/>
                <a:gd name="T53" fmla="*/ 34 h 147"/>
                <a:gd name="T54" fmla="*/ 10 w 129"/>
                <a:gd name="T55" fmla="*/ 61 h 147"/>
                <a:gd name="T56" fmla="*/ 10 w 129"/>
                <a:gd name="T57" fmla="*/ 63 h 147"/>
                <a:gd name="T58" fmla="*/ 6 w 129"/>
                <a:gd name="T59" fmla="*/ 65 h 147"/>
                <a:gd name="T60" fmla="*/ 0 w 129"/>
                <a:gd name="T61" fmla="*/ 73 h 147"/>
                <a:gd name="T62" fmla="*/ 0 w 129"/>
                <a:gd name="T63"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147">
                  <a:moveTo>
                    <a:pt x="0" y="79"/>
                  </a:moveTo>
                  <a:lnTo>
                    <a:pt x="0" y="79"/>
                  </a:lnTo>
                  <a:lnTo>
                    <a:pt x="0" y="85"/>
                  </a:lnTo>
                  <a:lnTo>
                    <a:pt x="4" y="91"/>
                  </a:lnTo>
                  <a:lnTo>
                    <a:pt x="10" y="93"/>
                  </a:lnTo>
                  <a:lnTo>
                    <a:pt x="16" y="95"/>
                  </a:lnTo>
                  <a:lnTo>
                    <a:pt x="16" y="95"/>
                  </a:lnTo>
                  <a:lnTo>
                    <a:pt x="24" y="115"/>
                  </a:lnTo>
                  <a:lnTo>
                    <a:pt x="24" y="115"/>
                  </a:lnTo>
                  <a:lnTo>
                    <a:pt x="36" y="131"/>
                  </a:lnTo>
                  <a:lnTo>
                    <a:pt x="42" y="137"/>
                  </a:lnTo>
                  <a:lnTo>
                    <a:pt x="48" y="143"/>
                  </a:lnTo>
                  <a:lnTo>
                    <a:pt x="48" y="143"/>
                  </a:lnTo>
                  <a:lnTo>
                    <a:pt x="56" y="145"/>
                  </a:lnTo>
                  <a:lnTo>
                    <a:pt x="64" y="147"/>
                  </a:lnTo>
                  <a:lnTo>
                    <a:pt x="64" y="147"/>
                  </a:lnTo>
                  <a:lnTo>
                    <a:pt x="74" y="145"/>
                  </a:lnTo>
                  <a:lnTo>
                    <a:pt x="83" y="137"/>
                  </a:lnTo>
                  <a:lnTo>
                    <a:pt x="83" y="137"/>
                  </a:lnTo>
                  <a:lnTo>
                    <a:pt x="93" y="127"/>
                  </a:lnTo>
                  <a:lnTo>
                    <a:pt x="101" y="115"/>
                  </a:lnTo>
                  <a:lnTo>
                    <a:pt x="101" y="115"/>
                  </a:lnTo>
                  <a:lnTo>
                    <a:pt x="111" y="95"/>
                  </a:lnTo>
                  <a:lnTo>
                    <a:pt x="111" y="95"/>
                  </a:lnTo>
                  <a:lnTo>
                    <a:pt x="111" y="95"/>
                  </a:lnTo>
                  <a:lnTo>
                    <a:pt x="111" y="95"/>
                  </a:lnTo>
                  <a:lnTo>
                    <a:pt x="117" y="95"/>
                  </a:lnTo>
                  <a:lnTo>
                    <a:pt x="123" y="91"/>
                  </a:lnTo>
                  <a:lnTo>
                    <a:pt x="127" y="85"/>
                  </a:lnTo>
                  <a:lnTo>
                    <a:pt x="129" y="79"/>
                  </a:lnTo>
                  <a:lnTo>
                    <a:pt x="129" y="79"/>
                  </a:lnTo>
                  <a:lnTo>
                    <a:pt x="127" y="73"/>
                  </a:lnTo>
                  <a:lnTo>
                    <a:pt x="125" y="69"/>
                  </a:lnTo>
                  <a:lnTo>
                    <a:pt x="121" y="65"/>
                  </a:lnTo>
                  <a:lnTo>
                    <a:pt x="117" y="63"/>
                  </a:lnTo>
                  <a:lnTo>
                    <a:pt x="117" y="63"/>
                  </a:lnTo>
                  <a:lnTo>
                    <a:pt x="117" y="63"/>
                  </a:lnTo>
                  <a:lnTo>
                    <a:pt x="117" y="61"/>
                  </a:lnTo>
                  <a:lnTo>
                    <a:pt x="117" y="61"/>
                  </a:lnTo>
                  <a:lnTo>
                    <a:pt x="115" y="48"/>
                  </a:lnTo>
                  <a:lnTo>
                    <a:pt x="111" y="34"/>
                  </a:lnTo>
                  <a:lnTo>
                    <a:pt x="107" y="24"/>
                  </a:lnTo>
                  <a:lnTo>
                    <a:pt x="99" y="16"/>
                  </a:lnTo>
                  <a:lnTo>
                    <a:pt x="91" y="8"/>
                  </a:lnTo>
                  <a:lnTo>
                    <a:pt x="83" y="4"/>
                  </a:lnTo>
                  <a:lnTo>
                    <a:pt x="74" y="0"/>
                  </a:lnTo>
                  <a:lnTo>
                    <a:pt x="64" y="0"/>
                  </a:lnTo>
                  <a:lnTo>
                    <a:pt x="64" y="0"/>
                  </a:lnTo>
                  <a:lnTo>
                    <a:pt x="54" y="0"/>
                  </a:lnTo>
                  <a:lnTo>
                    <a:pt x="44" y="4"/>
                  </a:lnTo>
                  <a:lnTo>
                    <a:pt x="34" y="8"/>
                  </a:lnTo>
                  <a:lnTo>
                    <a:pt x="26" y="16"/>
                  </a:lnTo>
                  <a:lnTo>
                    <a:pt x="20" y="24"/>
                  </a:lnTo>
                  <a:lnTo>
                    <a:pt x="14" y="34"/>
                  </a:lnTo>
                  <a:lnTo>
                    <a:pt x="10" y="48"/>
                  </a:lnTo>
                  <a:lnTo>
                    <a:pt x="10" y="61"/>
                  </a:lnTo>
                  <a:lnTo>
                    <a:pt x="10" y="61"/>
                  </a:lnTo>
                  <a:lnTo>
                    <a:pt x="10" y="63"/>
                  </a:lnTo>
                  <a:lnTo>
                    <a:pt x="10" y="63"/>
                  </a:lnTo>
                  <a:lnTo>
                    <a:pt x="6" y="65"/>
                  </a:lnTo>
                  <a:lnTo>
                    <a:pt x="2" y="69"/>
                  </a:lnTo>
                  <a:lnTo>
                    <a:pt x="0" y="73"/>
                  </a:lnTo>
                  <a:lnTo>
                    <a:pt x="0" y="79"/>
                  </a:ln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1" name="Freeform 40"/>
            <p:cNvSpPr/>
            <p:nvPr/>
          </p:nvSpPr>
          <p:spPr bwMode="auto">
            <a:xfrm>
              <a:off x="203200" y="2071688"/>
              <a:ext cx="1579563" cy="819150"/>
            </a:xfrm>
            <a:custGeom>
              <a:avLst/>
              <a:gdLst>
                <a:gd name="T0" fmla="*/ 896 w 995"/>
                <a:gd name="T1" fmla="*/ 46 h 516"/>
                <a:gd name="T2" fmla="*/ 870 w 995"/>
                <a:gd name="T3" fmla="*/ 87 h 516"/>
                <a:gd name="T4" fmla="*/ 808 w 995"/>
                <a:gd name="T5" fmla="*/ 6 h 516"/>
                <a:gd name="T6" fmla="*/ 751 w 995"/>
                <a:gd name="T7" fmla="*/ 32 h 516"/>
                <a:gd name="T8" fmla="*/ 739 w 995"/>
                <a:gd name="T9" fmla="*/ 32 h 516"/>
                <a:gd name="T10" fmla="*/ 685 w 995"/>
                <a:gd name="T11" fmla="*/ 6 h 516"/>
                <a:gd name="T12" fmla="*/ 645 w 995"/>
                <a:gd name="T13" fmla="*/ 46 h 516"/>
                <a:gd name="T14" fmla="*/ 622 w 995"/>
                <a:gd name="T15" fmla="*/ 87 h 516"/>
                <a:gd name="T16" fmla="*/ 560 w 995"/>
                <a:gd name="T17" fmla="*/ 6 h 516"/>
                <a:gd name="T18" fmla="*/ 502 w 995"/>
                <a:gd name="T19" fmla="*/ 32 h 516"/>
                <a:gd name="T20" fmla="*/ 491 w 995"/>
                <a:gd name="T21" fmla="*/ 32 h 516"/>
                <a:gd name="T22" fmla="*/ 437 w 995"/>
                <a:gd name="T23" fmla="*/ 6 h 516"/>
                <a:gd name="T24" fmla="*/ 397 w 995"/>
                <a:gd name="T25" fmla="*/ 46 h 516"/>
                <a:gd name="T26" fmla="*/ 373 w 995"/>
                <a:gd name="T27" fmla="*/ 87 h 516"/>
                <a:gd name="T28" fmla="*/ 312 w 995"/>
                <a:gd name="T29" fmla="*/ 6 h 516"/>
                <a:gd name="T30" fmla="*/ 254 w 995"/>
                <a:gd name="T31" fmla="*/ 32 h 516"/>
                <a:gd name="T32" fmla="*/ 242 w 995"/>
                <a:gd name="T33" fmla="*/ 32 h 516"/>
                <a:gd name="T34" fmla="*/ 187 w 995"/>
                <a:gd name="T35" fmla="*/ 6 h 516"/>
                <a:gd name="T36" fmla="*/ 149 w 995"/>
                <a:gd name="T37" fmla="*/ 46 h 516"/>
                <a:gd name="T38" fmla="*/ 125 w 995"/>
                <a:gd name="T39" fmla="*/ 87 h 516"/>
                <a:gd name="T40" fmla="*/ 64 w 995"/>
                <a:gd name="T41" fmla="*/ 6 h 516"/>
                <a:gd name="T42" fmla="*/ 6 w 995"/>
                <a:gd name="T43" fmla="*/ 32 h 516"/>
                <a:gd name="T44" fmla="*/ 0 w 995"/>
                <a:gd name="T45" fmla="*/ 105 h 516"/>
                <a:gd name="T46" fmla="*/ 0 w 995"/>
                <a:gd name="T47" fmla="*/ 290 h 516"/>
                <a:gd name="T48" fmla="*/ 20 w 995"/>
                <a:gd name="T49" fmla="*/ 304 h 516"/>
                <a:gd name="T50" fmla="*/ 201 w 995"/>
                <a:gd name="T51" fmla="*/ 516 h 516"/>
                <a:gd name="T52" fmla="*/ 226 w 995"/>
                <a:gd name="T53" fmla="*/ 304 h 516"/>
                <a:gd name="T54" fmla="*/ 246 w 995"/>
                <a:gd name="T55" fmla="*/ 290 h 516"/>
                <a:gd name="T56" fmla="*/ 250 w 995"/>
                <a:gd name="T57" fmla="*/ 290 h 516"/>
                <a:gd name="T58" fmla="*/ 270 w 995"/>
                <a:gd name="T59" fmla="*/ 304 h 516"/>
                <a:gd name="T60" fmla="*/ 449 w 995"/>
                <a:gd name="T61" fmla="*/ 516 h 516"/>
                <a:gd name="T62" fmla="*/ 475 w 995"/>
                <a:gd name="T63" fmla="*/ 304 h 516"/>
                <a:gd name="T64" fmla="*/ 494 w 995"/>
                <a:gd name="T65" fmla="*/ 290 h 516"/>
                <a:gd name="T66" fmla="*/ 498 w 995"/>
                <a:gd name="T67" fmla="*/ 290 h 516"/>
                <a:gd name="T68" fmla="*/ 518 w 995"/>
                <a:gd name="T69" fmla="*/ 304 h 516"/>
                <a:gd name="T70" fmla="*/ 697 w 995"/>
                <a:gd name="T71" fmla="*/ 516 h 516"/>
                <a:gd name="T72" fmla="*/ 725 w 995"/>
                <a:gd name="T73" fmla="*/ 304 h 516"/>
                <a:gd name="T74" fmla="*/ 743 w 995"/>
                <a:gd name="T75" fmla="*/ 290 h 516"/>
                <a:gd name="T76" fmla="*/ 747 w 995"/>
                <a:gd name="T77" fmla="*/ 290 h 516"/>
                <a:gd name="T78" fmla="*/ 767 w 995"/>
                <a:gd name="T79" fmla="*/ 304 h 516"/>
                <a:gd name="T80" fmla="*/ 945 w 995"/>
                <a:gd name="T81" fmla="*/ 516 h 516"/>
                <a:gd name="T82" fmla="*/ 973 w 995"/>
                <a:gd name="T83" fmla="*/ 304 h 516"/>
                <a:gd name="T84" fmla="*/ 993 w 995"/>
                <a:gd name="T85" fmla="*/ 290 h 516"/>
                <a:gd name="T86" fmla="*/ 995 w 995"/>
                <a:gd name="T87" fmla="*/ 51 h 516"/>
                <a:gd name="T88" fmla="*/ 989 w 995"/>
                <a:gd name="T89" fmla="*/ 32 h 516"/>
                <a:gd name="T90" fmla="*/ 933 w 995"/>
                <a:gd name="T91" fmla="*/ 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5" h="516">
                  <a:moveTo>
                    <a:pt x="918" y="2"/>
                  </a:moveTo>
                  <a:lnTo>
                    <a:pt x="918" y="2"/>
                  </a:lnTo>
                  <a:lnTo>
                    <a:pt x="896" y="46"/>
                  </a:lnTo>
                  <a:lnTo>
                    <a:pt x="882" y="71"/>
                  </a:lnTo>
                  <a:lnTo>
                    <a:pt x="870" y="87"/>
                  </a:lnTo>
                  <a:lnTo>
                    <a:pt x="870" y="87"/>
                  </a:lnTo>
                  <a:lnTo>
                    <a:pt x="826" y="0"/>
                  </a:lnTo>
                  <a:lnTo>
                    <a:pt x="826" y="0"/>
                  </a:lnTo>
                  <a:lnTo>
                    <a:pt x="808" y="6"/>
                  </a:lnTo>
                  <a:lnTo>
                    <a:pt x="794" y="10"/>
                  </a:lnTo>
                  <a:lnTo>
                    <a:pt x="769" y="22"/>
                  </a:lnTo>
                  <a:lnTo>
                    <a:pt x="751" y="32"/>
                  </a:lnTo>
                  <a:lnTo>
                    <a:pt x="745" y="36"/>
                  </a:lnTo>
                  <a:lnTo>
                    <a:pt x="745" y="36"/>
                  </a:lnTo>
                  <a:lnTo>
                    <a:pt x="739" y="32"/>
                  </a:lnTo>
                  <a:lnTo>
                    <a:pt x="723" y="24"/>
                  </a:lnTo>
                  <a:lnTo>
                    <a:pt x="699" y="12"/>
                  </a:lnTo>
                  <a:lnTo>
                    <a:pt x="685" y="6"/>
                  </a:lnTo>
                  <a:lnTo>
                    <a:pt x="669" y="2"/>
                  </a:lnTo>
                  <a:lnTo>
                    <a:pt x="669" y="2"/>
                  </a:lnTo>
                  <a:lnTo>
                    <a:pt x="645" y="46"/>
                  </a:lnTo>
                  <a:lnTo>
                    <a:pt x="632" y="71"/>
                  </a:lnTo>
                  <a:lnTo>
                    <a:pt x="622" y="87"/>
                  </a:lnTo>
                  <a:lnTo>
                    <a:pt x="622" y="87"/>
                  </a:lnTo>
                  <a:lnTo>
                    <a:pt x="578" y="0"/>
                  </a:lnTo>
                  <a:lnTo>
                    <a:pt x="578" y="0"/>
                  </a:lnTo>
                  <a:lnTo>
                    <a:pt x="560" y="6"/>
                  </a:lnTo>
                  <a:lnTo>
                    <a:pt x="544" y="10"/>
                  </a:lnTo>
                  <a:lnTo>
                    <a:pt x="520" y="22"/>
                  </a:lnTo>
                  <a:lnTo>
                    <a:pt x="502" y="32"/>
                  </a:lnTo>
                  <a:lnTo>
                    <a:pt x="496" y="36"/>
                  </a:lnTo>
                  <a:lnTo>
                    <a:pt x="496" y="36"/>
                  </a:lnTo>
                  <a:lnTo>
                    <a:pt x="491" y="32"/>
                  </a:lnTo>
                  <a:lnTo>
                    <a:pt x="475" y="24"/>
                  </a:lnTo>
                  <a:lnTo>
                    <a:pt x="451" y="12"/>
                  </a:lnTo>
                  <a:lnTo>
                    <a:pt x="437" y="6"/>
                  </a:lnTo>
                  <a:lnTo>
                    <a:pt x="419" y="2"/>
                  </a:lnTo>
                  <a:lnTo>
                    <a:pt x="419" y="2"/>
                  </a:lnTo>
                  <a:lnTo>
                    <a:pt x="397" y="46"/>
                  </a:lnTo>
                  <a:lnTo>
                    <a:pt x="383" y="71"/>
                  </a:lnTo>
                  <a:lnTo>
                    <a:pt x="373" y="87"/>
                  </a:lnTo>
                  <a:lnTo>
                    <a:pt x="373" y="87"/>
                  </a:lnTo>
                  <a:lnTo>
                    <a:pt x="328" y="0"/>
                  </a:lnTo>
                  <a:lnTo>
                    <a:pt x="328" y="0"/>
                  </a:lnTo>
                  <a:lnTo>
                    <a:pt x="312" y="6"/>
                  </a:lnTo>
                  <a:lnTo>
                    <a:pt x="296" y="10"/>
                  </a:lnTo>
                  <a:lnTo>
                    <a:pt x="270" y="22"/>
                  </a:lnTo>
                  <a:lnTo>
                    <a:pt x="254" y="32"/>
                  </a:lnTo>
                  <a:lnTo>
                    <a:pt x="248" y="36"/>
                  </a:lnTo>
                  <a:lnTo>
                    <a:pt x="248" y="36"/>
                  </a:lnTo>
                  <a:lnTo>
                    <a:pt x="242" y="32"/>
                  </a:lnTo>
                  <a:lnTo>
                    <a:pt x="226" y="24"/>
                  </a:lnTo>
                  <a:lnTo>
                    <a:pt x="203" y="12"/>
                  </a:lnTo>
                  <a:lnTo>
                    <a:pt x="187" y="6"/>
                  </a:lnTo>
                  <a:lnTo>
                    <a:pt x="171" y="2"/>
                  </a:lnTo>
                  <a:lnTo>
                    <a:pt x="171" y="2"/>
                  </a:lnTo>
                  <a:lnTo>
                    <a:pt x="149" y="46"/>
                  </a:lnTo>
                  <a:lnTo>
                    <a:pt x="135" y="71"/>
                  </a:lnTo>
                  <a:lnTo>
                    <a:pt x="125" y="87"/>
                  </a:lnTo>
                  <a:lnTo>
                    <a:pt x="125" y="87"/>
                  </a:lnTo>
                  <a:lnTo>
                    <a:pt x="79" y="0"/>
                  </a:lnTo>
                  <a:lnTo>
                    <a:pt x="79" y="0"/>
                  </a:lnTo>
                  <a:lnTo>
                    <a:pt x="64" y="6"/>
                  </a:lnTo>
                  <a:lnTo>
                    <a:pt x="48" y="10"/>
                  </a:lnTo>
                  <a:lnTo>
                    <a:pt x="22" y="22"/>
                  </a:lnTo>
                  <a:lnTo>
                    <a:pt x="6" y="32"/>
                  </a:lnTo>
                  <a:lnTo>
                    <a:pt x="0" y="36"/>
                  </a:lnTo>
                  <a:lnTo>
                    <a:pt x="0" y="51"/>
                  </a:lnTo>
                  <a:lnTo>
                    <a:pt x="0" y="105"/>
                  </a:lnTo>
                  <a:lnTo>
                    <a:pt x="0" y="282"/>
                  </a:lnTo>
                  <a:lnTo>
                    <a:pt x="0" y="282"/>
                  </a:lnTo>
                  <a:lnTo>
                    <a:pt x="0" y="290"/>
                  </a:lnTo>
                  <a:lnTo>
                    <a:pt x="6" y="296"/>
                  </a:lnTo>
                  <a:lnTo>
                    <a:pt x="12" y="302"/>
                  </a:lnTo>
                  <a:lnTo>
                    <a:pt x="20" y="304"/>
                  </a:lnTo>
                  <a:lnTo>
                    <a:pt x="50" y="304"/>
                  </a:lnTo>
                  <a:lnTo>
                    <a:pt x="50" y="516"/>
                  </a:lnTo>
                  <a:lnTo>
                    <a:pt x="201" y="516"/>
                  </a:lnTo>
                  <a:lnTo>
                    <a:pt x="201" y="304"/>
                  </a:lnTo>
                  <a:lnTo>
                    <a:pt x="226" y="304"/>
                  </a:lnTo>
                  <a:lnTo>
                    <a:pt x="226" y="304"/>
                  </a:lnTo>
                  <a:lnTo>
                    <a:pt x="234" y="302"/>
                  </a:lnTo>
                  <a:lnTo>
                    <a:pt x="242" y="296"/>
                  </a:lnTo>
                  <a:lnTo>
                    <a:pt x="246" y="290"/>
                  </a:lnTo>
                  <a:lnTo>
                    <a:pt x="248" y="282"/>
                  </a:lnTo>
                  <a:lnTo>
                    <a:pt x="248" y="282"/>
                  </a:lnTo>
                  <a:lnTo>
                    <a:pt x="250" y="290"/>
                  </a:lnTo>
                  <a:lnTo>
                    <a:pt x="254" y="296"/>
                  </a:lnTo>
                  <a:lnTo>
                    <a:pt x="262" y="302"/>
                  </a:lnTo>
                  <a:lnTo>
                    <a:pt x="270" y="304"/>
                  </a:lnTo>
                  <a:lnTo>
                    <a:pt x="298" y="304"/>
                  </a:lnTo>
                  <a:lnTo>
                    <a:pt x="298" y="516"/>
                  </a:lnTo>
                  <a:lnTo>
                    <a:pt x="449" y="516"/>
                  </a:lnTo>
                  <a:lnTo>
                    <a:pt x="449" y="304"/>
                  </a:lnTo>
                  <a:lnTo>
                    <a:pt x="475" y="304"/>
                  </a:lnTo>
                  <a:lnTo>
                    <a:pt x="475" y="304"/>
                  </a:lnTo>
                  <a:lnTo>
                    <a:pt x="483" y="302"/>
                  </a:lnTo>
                  <a:lnTo>
                    <a:pt x="491" y="296"/>
                  </a:lnTo>
                  <a:lnTo>
                    <a:pt x="494" y="290"/>
                  </a:lnTo>
                  <a:lnTo>
                    <a:pt x="496" y="282"/>
                  </a:lnTo>
                  <a:lnTo>
                    <a:pt x="496" y="282"/>
                  </a:lnTo>
                  <a:lnTo>
                    <a:pt x="498" y="290"/>
                  </a:lnTo>
                  <a:lnTo>
                    <a:pt x="502" y="296"/>
                  </a:lnTo>
                  <a:lnTo>
                    <a:pt x="510" y="302"/>
                  </a:lnTo>
                  <a:lnTo>
                    <a:pt x="518" y="304"/>
                  </a:lnTo>
                  <a:lnTo>
                    <a:pt x="546" y="304"/>
                  </a:lnTo>
                  <a:lnTo>
                    <a:pt x="546" y="516"/>
                  </a:lnTo>
                  <a:lnTo>
                    <a:pt x="697" y="516"/>
                  </a:lnTo>
                  <a:lnTo>
                    <a:pt x="697" y="304"/>
                  </a:lnTo>
                  <a:lnTo>
                    <a:pt x="725" y="304"/>
                  </a:lnTo>
                  <a:lnTo>
                    <a:pt x="725" y="304"/>
                  </a:lnTo>
                  <a:lnTo>
                    <a:pt x="733" y="302"/>
                  </a:lnTo>
                  <a:lnTo>
                    <a:pt x="739" y="296"/>
                  </a:lnTo>
                  <a:lnTo>
                    <a:pt x="743" y="290"/>
                  </a:lnTo>
                  <a:lnTo>
                    <a:pt x="745" y="282"/>
                  </a:lnTo>
                  <a:lnTo>
                    <a:pt x="745" y="282"/>
                  </a:lnTo>
                  <a:lnTo>
                    <a:pt x="747" y="290"/>
                  </a:lnTo>
                  <a:lnTo>
                    <a:pt x="753" y="296"/>
                  </a:lnTo>
                  <a:lnTo>
                    <a:pt x="759" y="302"/>
                  </a:lnTo>
                  <a:lnTo>
                    <a:pt x="767" y="304"/>
                  </a:lnTo>
                  <a:lnTo>
                    <a:pt x="794" y="304"/>
                  </a:lnTo>
                  <a:lnTo>
                    <a:pt x="794" y="516"/>
                  </a:lnTo>
                  <a:lnTo>
                    <a:pt x="945" y="516"/>
                  </a:lnTo>
                  <a:lnTo>
                    <a:pt x="945" y="304"/>
                  </a:lnTo>
                  <a:lnTo>
                    <a:pt x="973" y="304"/>
                  </a:lnTo>
                  <a:lnTo>
                    <a:pt x="973" y="304"/>
                  </a:lnTo>
                  <a:lnTo>
                    <a:pt x="981" y="302"/>
                  </a:lnTo>
                  <a:lnTo>
                    <a:pt x="987" y="296"/>
                  </a:lnTo>
                  <a:lnTo>
                    <a:pt x="993" y="290"/>
                  </a:lnTo>
                  <a:lnTo>
                    <a:pt x="995" y="282"/>
                  </a:lnTo>
                  <a:lnTo>
                    <a:pt x="995" y="105"/>
                  </a:lnTo>
                  <a:lnTo>
                    <a:pt x="995" y="51"/>
                  </a:lnTo>
                  <a:lnTo>
                    <a:pt x="995" y="36"/>
                  </a:lnTo>
                  <a:lnTo>
                    <a:pt x="995" y="36"/>
                  </a:lnTo>
                  <a:lnTo>
                    <a:pt x="989" y="32"/>
                  </a:lnTo>
                  <a:lnTo>
                    <a:pt x="973" y="24"/>
                  </a:lnTo>
                  <a:lnTo>
                    <a:pt x="947" y="12"/>
                  </a:lnTo>
                  <a:lnTo>
                    <a:pt x="933" y="6"/>
                  </a:lnTo>
                  <a:lnTo>
                    <a:pt x="918" y="2"/>
                  </a:lnTo>
                  <a:lnTo>
                    <a:pt x="91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2" name="Freeform 41"/>
            <p:cNvSpPr/>
            <p:nvPr/>
          </p:nvSpPr>
          <p:spPr bwMode="auto">
            <a:xfrm>
              <a:off x="1482725" y="1841500"/>
              <a:ext cx="204788" cy="233363"/>
            </a:xfrm>
            <a:custGeom>
              <a:avLst/>
              <a:gdLst>
                <a:gd name="T0" fmla="*/ 0 w 129"/>
                <a:gd name="T1" fmla="*/ 79 h 147"/>
                <a:gd name="T2" fmla="*/ 6 w 129"/>
                <a:gd name="T3" fmla="*/ 91 h 147"/>
                <a:gd name="T4" fmla="*/ 16 w 129"/>
                <a:gd name="T5" fmla="*/ 95 h 147"/>
                <a:gd name="T6" fmla="*/ 26 w 129"/>
                <a:gd name="T7" fmla="*/ 115 h 147"/>
                <a:gd name="T8" fmla="*/ 36 w 129"/>
                <a:gd name="T9" fmla="*/ 131 h 147"/>
                <a:gd name="T10" fmla="*/ 50 w 129"/>
                <a:gd name="T11" fmla="*/ 143 h 147"/>
                <a:gd name="T12" fmla="*/ 56 w 129"/>
                <a:gd name="T13" fmla="*/ 145 h 147"/>
                <a:gd name="T14" fmla="*/ 64 w 129"/>
                <a:gd name="T15" fmla="*/ 147 h 147"/>
                <a:gd name="T16" fmla="*/ 86 w 129"/>
                <a:gd name="T17" fmla="*/ 137 h 147"/>
                <a:gd name="T18" fmla="*/ 94 w 129"/>
                <a:gd name="T19" fmla="*/ 127 h 147"/>
                <a:gd name="T20" fmla="*/ 104 w 129"/>
                <a:gd name="T21" fmla="*/ 115 h 147"/>
                <a:gd name="T22" fmla="*/ 112 w 129"/>
                <a:gd name="T23" fmla="*/ 95 h 147"/>
                <a:gd name="T24" fmla="*/ 112 w 129"/>
                <a:gd name="T25" fmla="*/ 95 h 147"/>
                <a:gd name="T26" fmla="*/ 123 w 129"/>
                <a:gd name="T27" fmla="*/ 91 h 147"/>
                <a:gd name="T28" fmla="*/ 129 w 129"/>
                <a:gd name="T29" fmla="*/ 79 h 147"/>
                <a:gd name="T30" fmla="*/ 129 w 129"/>
                <a:gd name="T31" fmla="*/ 73 h 147"/>
                <a:gd name="T32" fmla="*/ 121 w 129"/>
                <a:gd name="T33" fmla="*/ 65 h 147"/>
                <a:gd name="T34" fmla="*/ 118 w 129"/>
                <a:gd name="T35" fmla="*/ 63 h 147"/>
                <a:gd name="T36" fmla="*/ 118 w 129"/>
                <a:gd name="T37" fmla="*/ 61 h 147"/>
                <a:gd name="T38" fmla="*/ 116 w 129"/>
                <a:gd name="T39" fmla="*/ 48 h 147"/>
                <a:gd name="T40" fmla="*/ 108 w 129"/>
                <a:gd name="T41" fmla="*/ 24 h 147"/>
                <a:gd name="T42" fmla="*/ 92 w 129"/>
                <a:gd name="T43" fmla="*/ 8 h 147"/>
                <a:gd name="T44" fmla="*/ 74 w 129"/>
                <a:gd name="T45" fmla="*/ 0 h 147"/>
                <a:gd name="T46" fmla="*/ 64 w 129"/>
                <a:gd name="T47" fmla="*/ 0 h 147"/>
                <a:gd name="T48" fmla="*/ 44 w 129"/>
                <a:gd name="T49" fmla="*/ 4 h 147"/>
                <a:gd name="T50" fmla="*/ 28 w 129"/>
                <a:gd name="T51" fmla="*/ 16 h 147"/>
                <a:gd name="T52" fmla="*/ 14 w 129"/>
                <a:gd name="T53" fmla="*/ 34 h 147"/>
                <a:gd name="T54" fmla="*/ 10 w 129"/>
                <a:gd name="T55" fmla="*/ 61 h 147"/>
                <a:gd name="T56" fmla="*/ 10 w 129"/>
                <a:gd name="T57" fmla="*/ 63 h 147"/>
                <a:gd name="T58" fmla="*/ 6 w 129"/>
                <a:gd name="T59" fmla="*/ 65 h 147"/>
                <a:gd name="T60" fmla="*/ 0 w 129"/>
                <a:gd name="T61" fmla="*/ 73 h 147"/>
                <a:gd name="T62" fmla="*/ 0 w 129"/>
                <a:gd name="T63"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147">
                  <a:moveTo>
                    <a:pt x="0" y="79"/>
                  </a:moveTo>
                  <a:lnTo>
                    <a:pt x="0" y="79"/>
                  </a:lnTo>
                  <a:lnTo>
                    <a:pt x="2" y="85"/>
                  </a:lnTo>
                  <a:lnTo>
                    <a:pt x="6" y="91"/>
                  </a:lnTo>
                  <a:lnTo>
                    <a:pt x="10" y="93"/>
                  </a:lnTo>
                  <a:lnTo>
                    <a:pt x="16" y="95"/>
                  </a:lnTo>
                  <a:lnTo>
                    <a:pt x="16" y="95"/>
                  </a:lnTo>
                  <a:lnTo>
                    <a:pt x="26" y="115"/>
                  </a:lnTo>
                  <a:lnTo>
                    <a:pt x="26" y="115"/>
                  </a:lnTo>
                  <a:lnTo>
                    <a:pt x="36" y="131"/>
                  </a:lnTo>
                  <a:lnTo>
                    <a:pt x="42" y="137"/>
                  </a:lnTo>
                  <a:lnTo>
                    <a:pt x="50" y="143"/>
                  </a:lnTo>
                  <a:lnTo>
                    <a:pt x="50" y="143"/>
                  </a:lnTo>
                  <a:lnTo>
                    <a:pt x="56" y="145"/>
                  </a:lnTo>
                  <a:lnTo>
                    <a:pt x="64" y="147"/>
                  </a:lnTo>
                  <a:lnTo>
                    <a:pt x="64" y="147"/>
                  </a:lnTo>
                  <a:lnTo>
                    <a:pt x="74" y="145"/>
                  </a:lnTo>
                  <a:lnTo>
                    <a:pt x="86" y="137"/>
                  </a:lnTo>
                  <a:lnTo>
                    <a:pt x="86" y="137"/>
                  </a:lnTo>
                  <a:lnTo>
                    <a:pt x="94" y="127"/>
                  </a:lnTo>
                  <a:lnTo>
                    <a:pt x="104" y="115"/>
                  </a:lnTo>
                  <a:lnTo>
                    <a:pt x="104" y="115"/>
                  </a:lnTo>
                  <a:lnTo>
                    <a:pt x="112" y="95"/>
                  </a:lnTo>
                  <a:lnTo>
                    <a:pt x="112" y="95"/>
                  </a:lnTo>
                  <a:lnTo>
                    <a:pt x="112" y="95"/>
                  </a:lnTo>
                  <a:lnTo>
                    <a:pt x="112" y="95"/>
                  </a:lnTo>
                  <a:lnTo>
                    <a:pt x="118" y="95"/>
                  </a:lnTo>
                  <a:lnTo>
                    <a:pt x="123" y="91"/>
                  </a:lnTo>
                  <a:lnTo>
                    <a:pt x="127" y="85"/>
                  </a:lnTo>
                  <a:lnTo>
                    <a:pt x="129" y="79"/>
                  </a:lnTo>
                  <a:lnTo>
                    <a:pt x="129" y="79"/>
                  </a:lnTo>
                  <a:lnTo>
                    <a:pt x="129" y="73"/>
                  </a:lnTo>
                  <a:lnTo>
                    <a:pt x="125" y="69"/>
                  </a:lnTo>
                  <a:lnTo>
                    <a:pt x="121" y="65"/>
                  </a:lnTo>
                  <a:lnTo>
                    <a:pt x="118" y="63"/>
                  </a:lnTo>
                  <a:lnTo>
                    <a:pt x="118" y="63"/>
                  </a:lnTo>
                  <a:lnTo>
                    <a:pt x="118" y="63"/>
                  </a:lnTo>
                  <a:lnTo>
                    <a:pt x="118" y="61"/>
                  </a:lnTo>
                  <a:lnTo>
                    <a:pt x="118" y="61"/>
                  </a:lnTo>
                  <a:lnTo>
                    <a:pt x="116" y="48"/>
                  </a:lnTo>
                  <a:lnTo>
                    <a:pt x="114" y="34"/>
                  </a:lnTo>
                  <a:lnTo>
                    <a:pt x="108" y="24"/>
                  </a:lnTo>
                  <a:lnTo>
                    <a:pt x="100" y="16"/>
                  </a:lnTo>
                  <a:lnTo>
                    <a:pt x="92" y="8"/>
                  </a:lnTo>
                  <a:lnTo>
                    <a:pt x="84" y="4"/>
                  </a:lnTo>
                  <a:lnTo>
                    <a:pt x="74" y="0"/>
                  </a:lnTo>
                  <a:lnTo>
                    <a:pt x="64" y="0"/>
                  </a:lnTo>
                  <a:lnTo>
                    <a:pt x="64" y="0"/>
                  </a:lnTo>
                  <a:lnTo>
                    <a:pt x="54" y="0"/>
                  </a:lnTo>
                  <a:lnTo>
                    <a:pt x="44" y="4"/>
                  </a:lnTo>
                  <a:lnTo>
                    <a:pt x="36" y="8"/>
                  </a:lnTo>
                  <a:lnTo>
                    <a:pt x="28" y="16"/>
                  </a:lnTo>
                  <a:lnTo>
                    <a:pt x="20" y="24"/>
                  </a:lnTo>
                  <a:lnTo>
                    <a:pt x="14" y="34"/>
                  </a:lnTo>
                  <a:lnTo>
                    <a:pt x="12" y="48"/>
                  </a:lnTo>
                  <a:lnTo>
                    <a:pt x="10" y="61"/>
                  </a:lnTo>
                  <a:lnTo>
                    <a:pt x="10" y="61"/>
                  </a:lnTo>
                  <a:lnTo>
                    <a:pt x="10" y="63"/>
                  </a:lnTo>
                  <a:lnTo>
                    <a:pt x="10" y="63"/>
                  </a:lnTo>
                  <a:lnTo>
                    <a:pt x="6" y="65"/>
                  </a:lnTo>
                  <a:lnTo>
                    <a:pt x="2" y="69"/>
                  </a:lnTo>
                  <a:lnTo>
                    <a:pt x="0" y="73"/>
                  </a:lnTo>
                  <a:lnTo>
                    <a:pt x="0" y="79"/>
                  </a:ln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3" name="Freeform 42"/>
            <p:cNvSpPr/>
            <p:nvPr/>
          </p:nvSpPr>
          <p:spPr bwMode="auto">
            <a:xfrm>
              <a:off x="493713" y="1608138"/>
              <a:ext cx="204788" cy="233363"/>
            </a:xfrm>
            <a:custGeom>
              <a:avLst/>
              <a:gdLst>
                <a:gd name="T0" fmla="*/ 16 w 129"/>
                <a:gd name="T1" fmla="*/ 95 h 147"/>
                <a:gd name="T2" fmla="*/ 25 w 129"/>
                <a:gd name="T3" fmla="*/ 115 h 147"/>
                <a:gd name="T4" fmla="*/ 41 w 129"/>
                <a:gd name="T5" fmla="*/ 137 h 147"/>
                <a:gd name="T6" fmla="*/ 49 w 129"/>
                <a:gd name="T7" fmla="*/ 143 h 147"/>
                <a:gd name="T8" fmla="*/ 63 w 129"/>
                <a:gd name="T9" fmla="*/ 147 h 147"/>
                <a:gd name="T10" fmla="*/ 73 w 129"/>
                <a:gd name="T11" fmla="*/ 145 h 147"/>
                <a:gd name="T12" fmla="*/ 85 w 129"/>
                <a:gd name="T13" fmla="*/ 137 h 147"/>
                <a:gd name="T14" fmla="*/ 103 w 129"/>
                <a:gd name="T15" fmla="*/ 115 h 147"/>
                <a:gd name="T16" fmla="*/ 111 w 129"/>
                <a:gd name="T17" fmla="*/ 95 h 147"/>
                <a:gd name="T18" fmla="*/ 111 w 129"/>
                <a:gd name="T19" fmla="*/ 95 h 147"/>
                <a:gd name="T20" fmla="*/ 117 w 129"/>
                <a:gd name="T21" fmla="*/ 95 h 147"/>
                <a:gd name="T22" fmla="*/ 127 w 129"/>
                <a:gd name="T23" fmla="*/ 85 h 147"/>
                <a:gd name="T24" fmla="*/ 129 w 129"/>
                <a:gd name="T25" fmla="*/ 79 h 147"/>
                <a:gd name="T26" fmla="*/ 125 w 129"/>
                <a:gd name="T27" fmla="*/ 67 h 147"/>
                <a:gd name="T28" fmla="*/ 117 w 129"/>
                <a:gd name="T29" fmla="*/ 63 h 147"/>
                <a:gd name="T30" fmla="*/ 117 w 129"/>
                <a:gd name="T31" fmla="*/ 63 h 147"/>
                <a:gd name="T32" fmla="*/ 117 w 129"/>
                <a:gd name="T33" fmla="*/ 61 h 147"/>
                <a:gd name="T34" fmla="*/ 113 w 129"/>
                <a:gd name="T35" fmla="*/ 34 h 147"/>
                <a:gd name="T36" fmla="*/ 99 w 129"/>
                <a:gd name="T37" fmla="*/ 16 h 147"/>
                <a:gd name="T38" fmla="*/ 83 w 129"/>
                <a:gd name="T39" fmla="*/ 4 h 147"/>
                <a:gd name="T40" fmla="*/ 63 w 129"/>
                <a:gd name="T41" fmla="*/ 0 h 147"/>
                <a:gd name="T42" fmla="*/ 53 w 129"/>
                <a:gd name="T43" fmla="*/ 0 h 147"/>
                <a:gd name="T44" fmla="*/ 35 w 129"/>
                <a:gd name="T45" fmla="*/ 8 h 147"/>
                <a:gd name="T46" fmla="*/ 20 w 129"/>
                <a:gd name="T47" fmla="*/ 24 h 147"/>
                <a:gd name="T48" fmla="*/ 12 w 129"/>
                <a:gd name="T49" fmla="*/ 48 h 147"/>
                <a:gd name="T50" fmla="*/ 10 w 129"/>
                <a:gd name="T51" fmla="*/ 61 h 147"/>
                <a:gd name="T52" fmla="*/ 10 w 129"/>
                <a:gd name="T53" fmla="*/ 63 h 147"/>
                <a:gd name="T54" fmla="*/ 2 w 129"/>
                <a:gd name="T55" fmla="*/ 69 h 147"/>
                <a:gd name="T56" fmla="*/ 0 w 129"/>
                <a:gd name="T57" fmla="*/ 79 h 147"/>
                <a:gd name="T58" fmla="*/ 2 w 129"/>
                <a:gd name="T59" fmla="*/ 85 h 147"/>
                <a:gd name="T60" fmla="*/ 10 w 129"/>
                <a:gd name="T61" fmla="*/ 93 h 147"/>
                <a:gd name="T62" fmla="*/ 16 w 129"/>
                <a:gd name="T63" fmla="*/ 9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147">
                  <a:moveTo>
                    <a:pt x="16" y="95"/>
                  </a:moveTo>
                  <a:lnTo>
                    <a:pt x="16" y="95"/>
                  </a:lnTo>
                  <a:lnTo>
                    <a:pt x="25" y="115"/>
                  </a:lnTo>
                  <a:lnTo>
                    <a:pt x="25" y="115"/>
                  </a:lnTo>
                  <a:lnTo>
                    <a:pt x="35" y="131"/>
                  </a:lnTo>
                  <a:lnTo>
                    <a:pt x="41" y="137"/>
                  </a:lnTo>
                  <a:lnTo>
                    <a:pt x="49" y="143"/>
                  </a:lnTo>
                  <a:lnTo>
                    <a:pt x="49" y="143"/>
                  </a:lnTo>
                  <a:lnTo>
                    <a:pt x="55" y="145"/>
                  </a:lnTo>
                  <a:lnTo>
                    <a:pt x="63" y="147"/>
                  </a:lnTo>
                  <a:lnTo>
                    <a:pt x="63" y="147"/>
                  </a:lnTo>
                  <a:lnTo>
                    <a:pt x="73" y="145"/>
                  </a:lnTo>
                  <a:lnTo>
                    <a:pt x="85" y="137"/>
                  </a:lnTo>
                  <a:lnTo>
                    <a:pt x="85" y="137"/>
                  </a:lnTo>
                  <a:lnTo>
                    <a:pt x="93" y="127"/>
                  </a:lnTo>
                  <a:lnTo>
                    <a:pt x="103" y="115"/>
                  </a:lnTo>
                  <a:lnTo>
                    <a:pt x="103" y="115"/>
                  </a:lnTo>
                  <a:lnTo>
                    <a:pt x="111" y="95"/>
                  </a:lnTo>
                  <a:lnTo>
                    <a:pt x="111" y="95"/>
                  </a:lnTo>
                  <a:lnTo>
                    <a:pt x="111" y="95"/>
                  </a:lnTo>
                  <a:lnTo>
                    <a:pt x="111" y="95"/>
                  </a:lnTo>
                  <a:lnTo>
                    <a:pt x="117" y="95"/>
                  </a:lnTo>
                  <a:lnTo>
                    <a:pt x="123" y="91"/>
                  </a:lnTo>
                  <a:lnTo>
                    <a:pt x="127" y="85"/>
                  </a:lnTo>
                  <a:lnTo>
                    <a:pt x="129" y="79"/>
                  </a:lnTo>
                  <a:lnTo>
                    <a:pt x="129" y="79"/>
                  </a:lnTo>
                  <a:lnTo>
                    <a:pt x="129" y="73"/>
                  </a:lnTo>
                  <a:lnTo>
                    <a:pt x="125" y="67"/>
                  </a:lnTo>
                  <a:lnTo>
                    <a:pt x="121" y="65"/>
                  </a:lnTo>
                  <a:lnTo>
                    <a:pt x="117" y="63"/>
                  </a:lnTo>
                  <a:lnTo>
                    <a:pt x="117" y="63"/>
                  </a:lnTo>
                  <a:lnTo>
                    <a:pt x="117" y="63"/>
                  </a:lnTo>
                  <a:lnTo>
                    <a:pt x="117" y="61"/>
                  </a:lnTo>
                  <a:lnTo>
                    <a:pt x="117" y="61"/>
                  </a:lnTo>
                  <a:lnTo>
                    <a:pt x="115" y="48"/>
                  </a:lnTo>
                  <a:lnTo>
                    <a:pt x="113" y="34"/>
                  </a:lnTo>
                  <a:lnTo>
                    <a:pt x="107" y="24"/>
                  </a:lnTo>
                  <a:lnTo>
                    <a:pt x="99" y="16"/>
                  </a:lnTo>
                  <a:lnTo>
                    <a:pt x="91" y="8"/>
                  </a:lnTo>
                  <a:lnTo>
                    <a:pt x="83" y="4"/>
                  </a:lnTo>
                  <a:lnTo>
                    <a:pt x="73" y="0"/>
                  </a:lnTo>
                  <a:lnTo>
                    <a:pt x="63" y="0"/>
                  </a:lnTo>
                  <a:lnTo>
                    <a:pt x="63" y="0"/>
                  </a:lnTo>
                  <a:lnTo>
                    <a:pt x="53" y="0"/>
                  </a:lnTo>
                  <a:lnTo>
                    <a:pt x="43" y="4"/>
                  </a:lnTo>
                  <a:lnTo>
                    <a:pt x="35" y="8"/>
                  </a:lnTo>
                  <a:lnTo>
                    <a:pt x="27" y="16"/>
                  </a:lnTo>
                  <a:lnTo>
                    <a:pt x="20" y="24"/>
                  </a:lnTo>
                  <a:lnTo>
                    <a:pt x="14" y="34"/>
                  </a:lnTo>
                  <a:lnTo>
                    <a:pt x="12" y="48"/>
                  </a:lnTo>
                  <a:lnTo>
                    <a:pt x="10" y="61"/>
                  </a:lnTo>
                  <a:lnTo>
                    <a:pt x="10" y="61"/>
                  </a:lnTo>
                  <a:lnTo>
                    <a:pt x="10" y="63"/>
                  </a:lnTo>
                  <a:lnTo>
                    <a:pt x="10" y="63"/>
                  </a:lnTo>
                  <a:lnTo>
                    <a:pt x="6" y="65"/>
                  </a:lnTo>
                  <a:lnTo>
                    <a:pt x="2" y="69"/>
                  </a:lnTo>
                  <a:lnTo>
                    <a:pt x="0" y="73"/>
                  </a:lnTo>
                  <a:lnTo>
                    <a:pt x="0" y="79"/>
                  </a:lnTo>
                  <a:lnTo>
                    <a:pt x="0" y="79"/>
                  </a:lnTo>
                  <a:lnTo>
                    <a:pt x="2" y="85"/>
                  </a:lnTo>
                  <a:lnTo>
                    <a:pt x="6" y="91"/>
                  </a:lnTo>
                  <a:lnTo>
                    <a:pt x="10" y="93"/>
                  </a:lnTo>
                  <a:lnTo>
                    <a:pt x="16" y="95"/>
                  </a:lnTo>
                  <a:lnTo>
                    <a:pt x="16"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4" name="Freeform 43"/>
            <p:cNvSpPr/>
            <p:nvPr/>
          </p:nvSpPr>
          <p:spPr bwMode="auto">
            <a:xfrm>
              <a:off x="887413" y="1608138"/>
              <a:ext cx="204788" cy="233363"/>
            </a:xfrm>
            <a:custGeom>
              <a:avLst/>
              <a:gdLst>
                <a:gd name="T0" fmla="*/ 0 w 129"/>
                <a:gd name="T1" fmla="*/ 79 h 147"/>
                <a:gd name="T2" fmla="*/ 6 w 129"/>
                <a:gd name="T3" fmla="*/ 91 h 147"/>
                <a:gd name="T4" fmla="*/ 16 w 129"/>
                <a:gd name="T5" fmla="*/ 95 h 147"/>
                <a:gd name="T6" fmla="*/ 26 w 129"/>
                <a:gd name="T7" fmla="*/ 115 h 147"/>
                <a:gd name="T8" fmla="*/ 36 w 129"/>
                <a:gd name="T9" fmla="*/ 131 h 147"/>
                <a:gd name="T10" fmla="*/ 50 w 129"/>
                <a:gd name="T11" fmla="*/ 143 h 147"/>
                <a:gd name="T12" fmla="*/ 56 w 129"/>
                <a:gd name="T13" fmla="*/ 145 h 147"/>
                <a:gd name="T14" fmla="*/ 63 w 129"/>
                <a:gd name="T15" fmla="*/ 147 h 147"/>
                <a:gd name="T16" fmla="*/ 85 w 129"/>
                <a:gd name="T17" fmla="*/ 137 h 147"/>
                <a:gd name="T18" fmla="*/ 95 w 129"/>
                <a:gd name="T19" fmla="*/ 127 h 147"/>
                <a:gd name="T20" fmla="*/ 103 w 129"/>
                <a:gd name="T21" fmla="*/ 115 h 147"/>
                <a:gd name="T22" fmla="*/ 111 w 129"/>
                <a:gd name="T23" fmla="*/ 95 h 147"/>
                <a:gd name="T24" fmla="*/ 111 w 129"/>
                <a:gd name="T25" fmla="*/ 95 h 147"/>
                <a:gd name="T26" fmla="*/ 123 w 129"/>
                <a:gd name="T27" fmla="*/ 91 h 147"/>
                <a:gd name="T28" fmla="*/ 129 w 129"/>
                <a:gd name="T29" fmla="*/ 79 h 147"/>
                <a:gd name="T30" fmla="*/ 129 w 129"/>
                <a:gd name="T31" fmla="*/ 73 h 147"/>
                <a:gd name="T32" fmla="*/ 123 w 129"/>
                <a:gd name="T33" fmla="*/ 65 h 147"/>
                <a:gd name="T34" fmla="*/ 117 w 129"/>
                <a:gd name="T35" fmla="*/ 63 h 147"/>
                <a:gd name="T36" fmla="*/ 117 w 129"/>
                <a:gd name="T37" fmla="*/ 61 h 147"/>
                <a:gd name="T38" fmla="*/ 117 w 129"/>
                <a:gd name="T39" fmla="*/ 48 h 147"/>
                <a:gd name="T40" fmla="*/ 107 w 129"/>
                <a:gd name="T41" fmla="*/ 24 h 147"/>
                <a:gd name="T42" fmla="*/ 93 w 129"/>
                <a:gd name="T43" fmla="*/ 8 h 147"/>
                <a:gd name="T44" fmla="*/ 73 w 129"/>
                <a:gd name="T45" fmla="*/ 0 h 147"/>
                <a:gd name="T46" fmla="*/ 63 w 129"/>
                <a:gd name="T47" fmla="*/ 0 h 147"/>
                <a:gd name="T48" fmla="*/ 44 w 129"/>
                <a:gd name="T49" fmla="*/ 4 h 147"/>
                <a:gd name="T50" fmla="*/ 28 w 129"/>
                <a:gd name="T51" fmla="*/ 16 h 147"/>
                <a:gd name="T52" fmla="*/ 16 w 129"/>
                <a:gd name="T53" fmla="*/ 34 h 147"/>
                <a:gd name="T54" fmla="*/ 10 w 129"/>
                <a:gd name="T55" fmla="*/ 61 h 147"/>
                <a:gd name="T56" fmla="*/ 10 w 129"/>
                <a:gd name="T57" fmla="*/ 63 h 147"/>
                <a:gd name="T58" fmla="*/ 6 w 129"/>
                <a:gd name="T59" fmla="*/ 65 h 147"/>
                <a:gd name="T60" fmla="*/ 0 w 129"/>
                <a:gd name="T61" fmla="*/ 73 h 147"/>
                <a:gd name="T62" fmla="*/ 0 w 129"/>
                <a:gd name="T63"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147">
                  <a:moveTo>
                    <a:pt x="0" y="79"/>
                  </a:moveTo>
                  <a:lnTo>
                    <a:pt x="0" y="79"/>
                  </a:lnTo>
                  <a:lnTo>
                    <a:pt x="2" y="85"/>
                  </a:lnTo>
                  <a:lnTo>
                    <a:pt x="6" y="91"/>
                  </a:lnTo>
                  <a:lnTo>
                    <a:pt x="12" y="93"/>
                  </a:lnTo>
                  <a:lnTo>
                    <a:pt x="16" y="95"/>
                  </a:lnTo>
                  <a:lnTo>
                    <a:pt x="16" y="95"/>
                  </a:lnTo>
                  <a:lnTo>
                    <a:pt x="26" y="115"/>
                  </a:lnTo>
                  <a:lnTo>
                    <a:pt x="26" y="115"/>
                  </a:lnTo>
                  <a:lnTo>
                    <a:pt x="36" y="131"/>
                  </a:lnTo>
                  <a:lnTo>
                    <a:pt x="42" y="137"/>
                  </a:lnTo>
                  <a:lnTo>
                    <a:pt x="50" y="143"/>
                  </a:lnTo>
                  <a:lnTo>
                    <a:pt x="50" y="143"/>
                  </a:lnTo>
                  <a:lnTo>
                    <a:pt x="56" y="145"/>
                  </a:lnTo>
                  <a:lnTo>
                    <a:pt x="63" y="147"/>
                  </a:lnTo>
                  <a:lnTo>
                    <a:pt x="63" y="147"/>
                  </a:lnTo>
                  <a:lnTo>
                    <a:pt x="75" y="145"/>
                  </a:lnTo>
                  <a:lnTo>
                    <a:pt x="85" y="137"/>
                  </a:lnTo>
                  <a:lnTo>
                    <a:pt x="85" y="137"/>
                  </a:lnTo>
                  <a:lnTo>
                    <a:pt x="95" y="127"/>
                  </a:lnTo>
                  <a:lnTo>
                    <a:pt x="103" y="115"/>
                  </a:lnTo>
                  <a:lnTo>
                    <a:pt x="103" y="115"/>
                  </a:lnTo>
                  <a:lnTo>
                    <a:pt x="111" y="95"/>
                  </a:lnTo>
                  <a:lnTo>
                    <a:pt x="111" y="95"/>
                  </a:lnTo>
                  <a:lnTo>
                    <a:pt x="111" y="95"/>
                  </a:lnTo>
                  <a:lnTo>
                    <a:pt x="111" y="95"/>
                  </a:lnTo>
                  <a:lnTo>
                    <a:pt x="117" y="95"/>
                  </a:lnTo>
                  <a:lnTo>
                    <a:pt x="123" y="91"/>
                  </a:lnTo>
                  <a:lnTo>
                    <a:pt x="127" y="85"/>
                  </a:lnTo>
                  <a:lnTo>
                    <a:pt x="129" y="79"/>
                  </a:lnTo>
                  <a:lnTo>
                    <a:pt x="129" y="79"/>
                  </a:lnTo>
                  <a:lnTo>
                    <a:pt x="129" y="73"/>
                  </a:lnTo>
                  <a:lnTo>
                    <a:pt x="127" y="67"/>
                  </a:lnTo>
                  <a:lnTo>
                    <a:pt x="123" y="65"/>
                  </a:lnTo>
                  <a:lnTo>
                    <a:pt x="117" y="63"/>
                  </a:lnTo>
                  <a:lnTo>
                    <a:pt x="117" y="63"/>
                  </a:lnTo>
                  <a:lnTo>
                    <a:pt x="117" y="63"/>
                  </a:lnTo>
                  <a:lnTo>
                    <a:pt x="117" y="61"/>
                  </a:lnTo>
                  <a:lnTo>
                    <a:pt x="117" y="61"/>
                  </a:lnTo>
                  <a:lnTo>
                    <a:pt x="117" y="48"/>
                  </a:lnTo>
                  <a:lnTo>
                    <a:pt x="113" y="34"/>
                  </a:lnTo>
                  <a:lnTo>
                    <a:pt x="107" y="24"/>
                  </a:lnTo>
                  <a:lnTo>
                    <a:pt x="101" y="16"/>
                  </a:lnTo>
                  <a:lnTo>
                    <a:pt x="93" y="8"/>
                  </a:lnTo>
                  <a:lnTo>
                    <a:pt x="83" y="4"/>
                  </a:lnTo>
                  <a:lnTo>
                    <a:pt x="73" y="0"/>
                  </a:lnTo>
                  <a:lnTo>
                    <a:pt x="63" y="0"/>
                  </a:lnTo>
                  <a:lnTo>
                    <a:pt x="63" y="0"/>
                  </a:lnTo>
                  <a:lnTo>
                    <a:pt x="54" y="0"/>
                  </a:lnTo>
                  <a:lnTo>
                    <a:pt x="44" y="4"/>
                  </a:lnTo>
                  <a:lnTo>
                    <a:pt x="36" y="8"/>
                  </a:lnTo>
                  <a:lnTo>
                    <a:pt x="28" y="16"/>
                  </a:lnTo>
                  <a:lnTo>
                    <a:pt x="20" y="24"/>
                  </a:lnTo>
                  <a:lnTo>
                    <a:pt x="16" y="34"/>
                  </a:lnTo>
                  <a:lnTo>
                    <a:pt x="12" y="48"/>
                  </a:lnTo>
                  <a:lnTo>
                    <a:pt x="10" y="61"/>
                  </a:lnTo>
                  <a:lnTo>
                    <a:pt x="10" y="61"/>
                  </a:lnTo>
                  <a:lnTo>
                    <a:pt x="10" y="63"/>
                  </a:lnTo>
                  <a:lnTo>
                    <a:pt x="10" y="63"/>
                  </a:lnTo>
                  <a:lnTo>
                    <a:pt x="6" y="65"/>
                  </a:lnTo>
                  <a:lnTo>
                    <a:pt x="4" y="69"/>
                  </a:lnTo>
                  <a:lnTo>
                    <a:pt x="0" y="73"/>
                  </a:lnTo>
                  <a:lnTo>
                    <a:pt x="0" y="79"/>
                  </a:ln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5" name="Freeform 44"/>
            <p:cNvSpPr/>
            <p:nvPr/>
          </p:nvSpPr>
          <p:spPr bwMode="auto">
            <a:xfrm>
              <a:off x="1281113" y="1608138"/>
              <a:ext cx="207963" cy="233363"/>
            </a:xfrm>
            <a:custGeom>
              <a:avLst/>
              <a:gdLst>
                <a:gd name="T0" fmla="*/ 0 w 131"/>
                <a:gd name="T1" fmla="*/ 79 h 147"/>
                <a:gd name="T2" fmla="*/ 6 w 131"/>
                <a:gd name="T3" fmla="*/ 91 h 147"/>
                <a:gd name="T4" fmla="*/ 16 w 131"/>
                <a:gd name="T5" fmla="*/ 95 h 147"/>
                <a:gd name="T6" fmla="*/ 26 w 131"/>
                <a:gd name="T7" fmla="*/ 115 h 147"/>
                <a:gd name="T8" fmla="*/ 38 w 131"/>
                <a:gd name="T9" fmla="*/ 131 h 147"/>
                <a:gd name="T10" fmla="*/ 50 w 131"/>
                <a:gd name="T11" fmla="*/ 143 h 147"/>
                <a:gd name="T12" fmla="*/ 58 w 131"/>
                <a:gd name="T13" fmla="*/ 145 h 147"/>
                <a:gd name="T14" fmla="*/ 64 w 131"/>
                <a:gd name="T15" fmla="*/ 147 h 147"/>
                <a:gd name="T16" fmla="*/ 86 w 131"/>
                <a:gd name="T17" fmla="*/ 137 h 147"/>
                <a:gd name="T18" fmla="*/ 96 w 131"/>
                <a:gd name="T19" fmla="*/ 127 h 147"/>
                <a:gd name="T20" fmla="*/ 103 w 131"/>
                <a:gd name="T21" fmla="*/ 115 h 147"/>
                <a:gd name="T22" fmla="*/ 111 w 131"/>
                <a:gd name="T23" fmla="*/ 95 h 147"/>
                <a:gd name="T24" fmla="*/ 111 w 131"/>
                <a:gd name="T25" fmla="*/ 95 h 147"/>
                <a:gd name="T26" fmla="*/ 123 w 131"/>
                <a:gd name="T27" fmla="*/ 91 h 147"/>
                <a:gd name="T28" fmla="*/ 131 w 131"/>
                <a:gd name="T29" fmla="*/ 79 h 147"/>
                <a:gd name="T30" fmla="*/ 129 w 131"/>
                <a:gd name="T31" fmla="*/ 73 h 147"/>
                <a:gd name="T32" fmla="*/ 123 w 131"/>
                <a:gd name="T33" fmla="*/ 65 h 147"/>
                <a:gd name="T34" fmla="*/ 117 w 131"/>
                <a:gd name="T35" fmla="*/ 63 h 147"/>
                <a:gd name="T36" fmla="*/ 117 w 131"/>
                <a:gd name="T37" fmla="*/ 61 h 147"/>
                <a:gd name="T38" fmla="*/ 117 w 131"/>
                <a:gd name="T39" fmla="*/ 48 h 147"/>
                <a:gd name="T40" fmla="*/ 107 w 131"/>
                <a:gd name="T41" fmla="*/ 24 h 147"/>
                <a:gd name="T42" fmla="*/ 94 w 131"/>
                <a:gd name="T43" fmla="*/ 8 h 147"/>
                <a:gd name="T44" fmla="*/ 74 w 131"/>
                <a:gd name="T45" fmla="*/ 0 h 147"/>
                <a:gd name="T46" fmla="*/ 64 w 131"/>
                <a:gd name="T47" fmla="*/ 0 h 147"/>
                <a:gd name="T48" fmla="*/ 46 w 131"/>
                <a:gd name="T49" fmla="*/ 4 h 147"/>
                <a:gd name="T50" fmla="*/ 28 w 131"/>
                <a:gd name="T51" fmla="*/ 16 h 147"/>
                <a:gd name="T52" fmla="*/ 16 w 131"/>
                <a:gd name="T53" fmla="*/ 34 h 147"/>
                <a:gd name="T54" fmla="*/ 10 w 131"/>
                <a:gd name="T55" fmla="*/ 61 h 147"/>
                <a:gd name="T56" fmla="*/ 12 w 131"/>
                <a:gd name="T57" fmla="*/ 63 h 147"/>
                <a:gd name="T58" fmla="*/ 6 w 131"/>
                <a:gd name="T59" fmla="*/ 65 h 147"/>
                <a:gd name="T60" fmla="*/ 2 w 131"/>
                <a:gd name="T61" fmla="*/ 73 h 147"/>
                <a:gd name="T62" fmla="*/ 0 w 131"/>
                <a:gd name="T63"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47">
                  <a:moveTo>
                    <a:pt x="0" y="79"/>
                  </a:moveTo>
                  <a:lnTo>
                    <a:pt x="0" y="79"/>
                  </a:lnTo>
                  <a:lnTo>
                    <a:pt x="2" y="85"/>
                  </a:lnTo>
                  <a:lnTo>
                    <a:pt x="6" y="91"/>
                  </a:lnTo>
                  <a:lnTo>
                    <a:pt x="12" y="93"/>
                  </a:lnTo>
                  <a:lnTo>
                    <a:pt x="16" y="95"/>
                  </a:lnTo>
                  <a:lnTo>
                    <a:pt x="16" y="95"/>
                  </a:lnTo>
                  <a:lnTo>
                    <a:pt x="26" y="115"/>
                  </a:lnTo>
                  <a:lnTo>
                    <a:pt x="26" y="115"/>
                  </a:lnTo>
                  <a:lnTo>
                    <a:pt x="38" y="131"/>
                  </a:lnTo>
                  <a:lnTo>
                    <a:pt x="44" y="137"/>
                  </a:lnTo>
                  <a:lnTo>
                    <a:pt x="50" y="143"/>
                  </a:lnTo>
                  <a:lnTo>
                    <a:pt x="50" y="143"/>
                  </a:lnTo>
                  <a:lnTo>
                    <a:pt x="58" y="145"/>
                  </a:lnTo>
                  <a:lnTo>
                    <a:pt x="64" y="147"/>
                  </a:lnTo>
                  <a:lnTo>
                    <a:pt x="64" y="147"/>
                  </a:lnTo>
                  <a:lnTo>
                    <a:pt x="76" y="145"/>
                  </a:lnTo>
                  <a:lnTo>
                    <a:pt x="86" y="137"/>
                  </a:lnTo>
                  <a:lnTo>
                    <a:pt x="86" y="137"/>
                  </a:lnTo>
                  <a:lnTo>
                    <a:pt x="96" y="127"/>
                  </a:lnTo>
                  <a:lnTo>
                    <a:pt x="103" y="115"/>
                  </a:lnTo>
                  <a:lnTo>
                    <a:pt x="103" y="115"/>
                  </a:lnTo>
                  <a:lnTo>
                    <a:pt x="111" y="95"/>
                  </a:lnTo>
                  <a:lnTo>
                    <a:pt x="111" y="95"/>
                  </a:lnTo>
                  <a:lnTo>
                    <a:pt x="111" y="95"/>
                  </a:lnTo>
                  <a:lnTo>
                    <a:pt x="111" y="95"/>
                  </a:lnTo>
                  <a:lnTo>
                    <a:pt x="117" y="95"/>
                  </a:lnTo>
                  <a:lnTo>
                    <a:pt x="123" y="91"/>
                  </a:lnTo>
                  <a:lnTo>
                    <a:pt x="129" y="85"/>
                  </a:lnTo>
                  <a:lnTo>
                    <a:pt x="131" y="79"/>
                  </a:lnTo>
                  <a:lnTo>
                    <a:pt x="131" y="79"/>
                  </a:lnTo>
                  <a:lnTo>
                    <a:pt x="129" y="73"/>
                  </a:lnTo>
                  <a:lnTo>
                    <a:pt x="127" y="67"/>
                  </a:lnTo>
                  <a:lnTo>
                    <a:pt x="123" y="65"/>
                  </a:lnTo>
                  <a:lnTo>
                    <a:pt x="117" y="63"/>
                  </a:lnTo>
                  <a:lnTo>
                    <a:pt x="117" y="63"/>
                  </a:lnTo>
                  <a:lnTo>
                    <a:pt x="117" y="63"/>
                  </a:lnTo>
                  <a:lnTo>
                    <a:pt x="117" y="61"/>
                  </a:lnTo>
                  <a:lnTo>
                    <a:pt x="117" y="61"/>
                  </a:lnTo>
                  <a:lnTo>
                    <a:pt x="117" y="48"/>
                  </a:lnTo>
                  <a:lnTo>
                    <a:pt x="113" y="34"/>
                  </a:lnTo>
                  <a:lnTo>
                    <a:pt x="107" y="24"/>
                  </a:lnTo>
                  <a:lnTo>
                    <a:pt x="102" y="16"/>
                  </a:lnTo>
                  <a:lnTo>
                    <a:pt x="94" y="8"/>
                  </a:lnTo>
                  <a:lnTo>
                    <a:pt x="84" y="4"/>
                  </a:lnTo>
                  <a:lnTo>
                    <a:pt x="74" y="0"/>
                  </a:lnTo>
                  <a:lnTo>
                    <a:pt x="64" y="0"/>
                  </a:lnTo>
                  <a:lnTo>
                    <a:pt x="64" y="0"/>
                  </a:lnTo>
                  <a:lnTo>
                    <a:pt x="54" y="0"/>
                  </a:lnTo>
                  <a:lnTo>
                    <a:pt x="46" y="4"/>
                  </a:lnTo>
                  <a:lnTo>
                    <a:pt x="36" y="8"/>
                  </a:lnTo>
                  <a:lnTo>
                    <a:pt x="28" y="16"/>
                  </a:lnTo>
                  <a:lnTo>
                    <a:pt x="22" y="24"/>
                  </a:lnTo>
                  <a:lnTo>
                    <a:pt x="16" y="34"/>
                  </a:lnTo>
                  <a:lnTo>
                    <a:pt x="12" y="48"/>
                  </a:lnTo>
                  <a:lnTo>
                    <a:pt x="10" y="61"/>
                  </a:lnTo>
                  <a:lnTo>
                    <a:pt x="10" y="61"/>
                  </a:lnTo>
                  <a:lnTo>
                    <a:pt x="12" y="63"/>
                  </a:lnTo>
                  <a:lnTo>
                    <a:pt x="12" y="63"/>
                  </a:lnTo>
                  <a:lnTo>
                    <a:pt x="6" y="65"/>
                  </a:lnTo>
                  <a:lnTo>
                    <a:pt x="4" y="69"/>
                  </a:lnTo>
                  <a:lnTo>
                    <a:pt x="2" y="73"/>
                  </a:lnTo>
                  <a:lnTo>
                    <a:pt x="0" y="79"/>
                  </a:ln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6" name="Freeform 45"/>
            <p:cNvSpPr/>
            <p:nvPr/>
          </p:nvSpPr>
          <p:spPr bwMode="auto">
            <a:xfrm>
              <a:off x="692150" y="1374775"/>
              <a:ext cx="204788" cy="233363"/>
            </a:xfrm>
            <a:custGeom>
              <a:avLst/>
              <a:gdLst>
                <a:gd name="T0" fmla="*/ 16 w 129"/>
                <a:gd name="T1" fmla="*/ 95 h 147"/>
                <a:gd name="T2" fmla="*/ 26 w 129"/>
                <a:gd name="T3" fmla="*/ 115 h 147"/>
                <a:gd name="T4" fmla="*/ 42 w 129"/>
                <a:gd name="T5" fmla="*/ 137 h 147"/>
                <a:gd name="T6" fmla="*/ 49 w 129"/>
                <a:gd name="T7" fmla="*/ 141 h 147"/>
                <a:gd name="T8" fmla="*/ 63 w 129"/>
                <a:gd name="T9" fmla="*/ 147 h 147"/>
                <a:gd name="T10" fmla="*/ 73 w 129"/>
                <a:gd name="T11" fmla="*/ 145 h 147"/>
                <a:gd name="T12" fmla="*/ 85 w 129"/>
                <a:gd name="T13" fmla="*/ 137 h 147"/>
                <a:gd name="T14" fmla="*/ 103 w 129"/>
                <a:gd name="T15" fmla="*/ 115 h 147"/>
                <a:gd name="T16" fmla="*/ 111 w 129"/>
                <a:gd name="T17" fmla="*/ 95 h 147"/>
                <a:gd name="T18" fmla="*/ 111 w 129"/>
                <a:gd name="T19" fmla="*/ 95 h 147"/>
                <a:gd name="T20" fmla="*/ 117 w 129"/>
                <a:gd name="T21" fmla="*/ 95 h 147"/>
                <a:gd name="T22" fmla="*/ 127 w 129"/>
                <a:gd name="T23" fmla="*/ 85 h 147"/>
                <a:gd name="T24" fmla="*/ 129 w 129"/>
                <a:gd name="T25" fmla="*/ 79 h 147"/>
                <a:gd name="T26" fmla="*/ 125 w 129"/>
                <a:gd name="T27" fmla="*/ 67 h 147"/>
                <a:gd name="T28" fmla="*/ 117 w 129"/>
                <a:gd name="T29" fmla="*/ 63 h 147"/>
                <a:gd name="T30" fmla="*/ 117 w 129"/>
                <a:gd name="T31" fmla="*/ 63 h 147"/>
                <a:gd name="T32" fmla="*/ 117 w 129"/>
                <a:gd name="T33" fmla="*/ 61 h 147"/>
                <a:gd name="T34" fmla="*/ 115 w 129"/>
                <a:gd name="T35" fmla="*/ 48 h 147"/>
                <a:gd name="T36" fmla="*/ 107 w 129"/>
                <a:gd name="T37" fmla="*/ 24 h 147"/>
                <a:gd name="T38" fmla="*/ 91 w 129"/>
                <a:gd name="T39" fmla="*/ 8 h 147"/>
                <a:gd name="T40" fmla="*/ 73 w 129"/>
                <a:gd name="T41" fmla="*/ 0 h 147"/>
                <a:gd name="T42" fmla="*/ 63 w 129"/>
                <a:gd name="T43" fmla="*/ 0 h 147"/>
                <a:gd name="T44" fmla="*/ 43 w 129"/>
                <a:gd name="T45" fmla="*/ 4 h 147"/>
                <a:gd name="T46" fmla="*/ 28 w 129"/>
                <a:gd name="T47" fmla="*/ 16 h 147"/>
                <a:gd name="T48" fmla="*/ 14 w 129"/>
                <a:gd name="T49" fmla="*/ 34 h 147"/>
                <a:gd name="T50" fmla="*/ 10 w 129"/>
                <a:gd name="T51" fmla="*/ 61 h 147"/>
                <a:gd name="T52" fmla="*/ 10 w 129"/>
                <a:gd name="T53" fmla="*/ 63 h 147"/>
                <a:gd name="T54" fmla="*/ 6 w 129"/>
                <a:gd name="T55" fmla="*/ 65 h 147"/>
                <a:gd name="T56" fmla="*/ 0 w 129"/>
                <a:gd name="T57" fmla="*/ 73 h 147"/>
                <a:gd name="T58" fmla="*/ 0 w 129"/>
                <a:gd name="T59" fmla="*/ 79 h 147"/>
                <a:gd name="T60" fmla="*/ 6 w 129"/>
                <a:gd name="T61" fmla="*/ 89 h 147"/>
                <a:gd name="T62" fmla="*/ 16 w 129"/>
                <a:gd name="T63" fmla="*/ 9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147">
                  <a:moveTo>
                    <a:pt x="16" y="95"/>
                  </a:moveTo>
                  <a:lnTo>
                    <a:pt x="16" y="95"/>
                  </a:lnTo>
                  <a:lnTo>
                    <a:pt x="26" y="115"/>
                  </a:lnTo>
                  <a:lnTo>
                    <a:pt x="26" y="115"/>
                  </a:lnTo>
                  <a:lnTo>
                    <a:pt x="36" y="131"/>
                  </a:lnTo>
                  <a:lnTo>
                    <a:pt x="42" y="137"/>
                  </a:lnTo>
                  <a:lnTo>
                    <a:pt x="49" y="141"/>
                  </a:lnTo>
                  <a:lnTo>
                    <a:pt x="49" y="141"/>
                  </a:lnTo>
                  <a:lnTo>
                    <a:pt x="55" y="145"/>
                  </a:lnTo>
                  <a:lnTo>
                    <a:pt x="63" y="147"/>
                  </a:lnTo>
                  <a:lnTo>
                    <a:pt x="63" y="147"/>
                  </a:lnTo>
                  <a:lnTo>
                    <a:pt x="73" y="145"/>
                  </a:lnTo>
                  <a:lnTo>
                    <a:pt x="85" y="137"/>
                  </a:lnTo>
                  <a:lnTo>
                    <a:pt x="85" y="137"/>
                  </a:lnTo>
                  <a:lnTo>
                    <a:pt x="93" y="127"/>
                  </a:lnTo>
                  <a:lnTo>
                    <a:pt x="103" y="115"/>
                  </a:lnTo>
                  <a:lnTo>
                    <a:pt x="103" y="115"/>
                  </a:lnTo>
                  <a:lnTo>
                    <a:pt x="111" y="95"/>
                  </a:lnTo>
                  <a:lnTo>
                    <a:pt x="111" y="95"/>
                  </a:lnTo>
                  <a:lnTo>
                    <a:pt x="111" y="95"/>
                  </a:lnTo>
                  <a:lnTo>
                    <a:pt x="111" y="95"/>
                  </a:lnTo>
                  <a:lnTo>
                    <a:pt x="117" y="95"/>
                  </a:lnTo>
                  <a:lnTo>
                    <a:pt x="123" y="91"/>
                  </a:lnTo>
                  <a:lnTo>
                    <a:pt x="127" y="85"/>
                  </a:lnTo>
                  <a:lnTo>
                    <a:pt x="129" y="79"/>
                  </a:lnTo>
                  <a:lnTo>
                    <a:pt x="129" y="79"/>
                  </a:lnTo>
                  <a:lnTo>
                    <a:pt x="129" y="73"/>
                  </a:lnTo>
                  <a:lnTo>
                    <a:pt x="125" y="67"/>
                  </a:lnTo>
                  <a:lnTo>
                    <a:pt x="121" y="65"/>
                  </a:lnTo>
                  <a:lnTo>
                    <a:pt x="117" y="63"/>
                  </a:lnTo>
                  <a:lnTo>
                    <a:pt x="117" y="63"/>
                  </a:lnTo>
                  <a:lnTo>
                    <a:pt x="117" y="63"/>
                  </a:lnTo>
                  <a:lnTo>
                    <a:pt x="117" y="63"/>
                  </a:lnTo>
                  <a:lnTo>
                    <a:pt x="117" y="61"/>
                  </a:lnTo>
                  <a:lnTo>
                    <a:pt x="117" y="61"/>
                  </a:lnTo>
                  <a:lnTo>
                    <a:pt x="115" y="48"/>
                  </a:lnTo>
                  <a:lnTo>
                    <a:pt x="113" y="34"/>
                  </a:lnTo>
                  <a:lnTo>
                    <a:pt x="107" y="24"/>
                  </a:lnTo>
                  <a:lnTo>
                    <a:pt x="101" y="16"/>
                  </a:lnTo>
                  <a:lnTo>
                    <a:pt x="91" y="8"/>
                  </a:lnTo>
                  <a:lnTo>
                    <a:pt x="83" y="4"/>
                  </a:lnTo>
                  <a:lnTo>
                    <a:pt x="73" y="0"/>
                  </a:lnTo>
                  <a:lnTo>
                    <a:pt x="63" y="0"/>
                  </a:lnTo>
                  <a:lnTo>
                    <a:pt x="63" y="0"/>
                  </a:lnTo>
                  <a:lnTo>
                    <a:pt x="53" y="0"/>
                  </a:lnTo>
                  <a:lnTo>
                    <a:pt x="43" y="4"/>
                  </a:lnTo>
                  <a:lnTo>
                    <a:pt x="36" y="8"/>
                  </a:lnTo>
                  <a:lnTo>
                    <a:pt x="28" y="16"/>
                  </a:lnTo>
                  <a:lnTo>
                    <a:pt x="20" y="24"/>
                  </a:lnTo>
                  <a:lnTo>
                    <a:pt x="14" y="34"/>
                  </a:lnTo>
                  <a:lnTo>
                    <a:pt x="12" y="48"/>
                  </a:lnTo>
                  <a:lnTo>
                    <a:pt x="10" y="61"/>
                  </a:lnTo>
                  <a:lnTo>
                    <a:pt x="10" y="61"/>
                  </a:lnTo>
                  <a:lnTo>
                    <a:pt x="10" y="63"/>
                  </a:lnTo>
                  <a:lnTo>
                    <a:pt x="10" y="63"/>
                  </a:lnTo>
                  <a:lnTo>
                    <a:pt x="6" y="65"/>
                  </a:lnTo>
                  <a:lnTo>
                    <a:pt x="2" y="69"/>
                  </a:lnTo>
                  <a:lnTo>
                    <a:pt x="0" y="73"/>
                  </a:lnTo>
                  <a:lnTo>
                    <a:pt x="0" y="79"/>
                  </a:lnTo>
                  <a:lnTo>
                    <a:pt x="0" y="79"/>
                  </a:lnTo>
                  <a:lnTo>
                    <a:pt x="2" y="85"/>
                  </a:lnTo>
                  <a:lnTo>
                    <a:pt x="6" y="89"/>
                  </a:lnTo>
                  <a:lnTo>
                    <a:pt x="10" y="93"/>
                  </a:lnTo>
                  <a:lnTo>
                    <a:pt x="16" y="95"/>
                  </a:lnTo>
                  <a:lnTo>
                    <a:pt x="16"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7" name="Freeform 46"/>
            <p:cNvSpPr/>
            <p:nvPr/>
          </p:nvSpPr>
          <p:spPr bwMode="auto">
            <a:xfrm>
              <a:off x="1085850" y="1374775"/>
              <a:ext cx="204788" cy="233363"/>
            </a:xfrm>
            <a:custGeom>
              <a:avLst/>
              <a:gdLst>
                <a:gd name="T0" fmla="*/ 16 w 129"/>
                <a:gd name="T1" fmla="*/ 95 h 147"/>
                <a:gd name="T2" fmla="*/ 26 w 129"/>
                <a:gd name="T3" fmla="*/ 115 h 147"/>
                <a:gd name="T4" fmla="*/ 44 w 129"/>
                <a:gd name="T5" fmla="*/ 137 h 147"/>
                <a:gd name="T6" fmla="*/ 50 w 129"/>
                <a:gd name="T7" fmla="*/ 141 h 147"/>
                <a:gd name="T8" fmla="*/ 64 w 129"/>
                <a:gd name="T9" fmla="*/ 147 h 147"/>
                <a:gd name="T10" fmla="*/ 76 w 129"/>
                <a:gd name="T11" fmla="*/ 145 h 147"/>
                <a:gd name="T12" fmla="*/ 85 w 129"/>
                <a:gd name="T13" fmla="*/ 137 h 147"/>
                <a:gd name="T14" fmla="*/ 103 w 129"/>
                <a:gd name="T15" fmla="*/ 115 h 147"/>
                <a:gd name="T16" fmla="*/ 111 w 129"/>
                <a:gd name="T17" fmla="*/ 95 h 147"/>
                <a:gd name="T18" fmla="*/ 111 w 129"/>
                <a:gd name="T19" fmla="*/ 95 h 147"/>
                <a:gd name="T20" fmla="*/ 117 w 129"/>
                <a:gd name="T21" fmla="*/ 95 h 147"/>
                <a:gd name="T22" fmla="*/ 127 w 129"/>
                <a:gd name="T23" fmla="*/ 85 h 147"/>
                <a:gd name="T24" fmla="*/ 129 w 129"/>
                <a:gd name="T25" fmla="*/ 79 h 147"/>
                <a:gd name="T26" fmla="*/ 127 w 129"/>
                <a:gd name="T27" fmla="*/ 67 h 147"/>
                <a:gd name="T28" fmla="*/ 117 w 129"/>
                <a:gd name="T29" fmla="*/ 63 h 147"/>
                <a:gd name="T30" fmla="*/ 117 w 129"/>
                <a:gd name="T31" fmla="*/ 63 h 147"/>
                <a:gd name="T32" fmla="*/ 117 w 129"/>
                <a:gd name="T33" fmla="*/ 61 h 147"/>
                <a:gd name="T34" fmla="*/ 117 w 129"/>
                <a:gd name="T35" fmla="*/ 48 h 147"/>
                <a:gd name="T36" fmla="*/ 107 w 129"/>
                <a:gd name="T37" fmla="*/ 24 h 147"/>
                <a:gd name="T38" fmla="*/ 93 w 129"/>
                <a:gd name="T39" fmla="*/ 8 h 147"/>
                <a:gd name="T40" fmla="*/ 74 w 129"/>
                <a:gd name="T41" fmla="*/ 0 h 147"/>
                <a:gd name="T42" fmla="*/ 64 w 129"/>
                <a:gd name="T43" fmla="*/ 0 h 147"/>
                <a:gd name="T44" fmla="*/ 44 w 129"/>
                <a:gd name="T45" fmla="*/ 4 h 147"/>
                <a:gd name="T46" fmla="*/ 28 w 129"/>
                <a:gd name="T47" fmla="*/ 16 h 147"/>
                <a:gd name="T48" fmla="*/ 16 w 129"/>
                <a:gd name="T49" fmla="*/ 34 h 147"/>
                <a:gd name="T50" fmla="*/ 10 w 129"/>
                <a:gd name="T51" fmla="*/ 61 h 147"/>
                <a:gd name="T52" fmla="*/ 10 w 129"/>
                <a:gd name="T53" fmla="*/ 63 h 147"/>
                <a:gd name="T54" fmla="*/ 6 w 129"/>
                <a:gd name="T55" fmla="*/ 65 h 147"/>
                <a:gd name="T56" fmla="*/ 2 w 129"/>
                <a:gd name="T57" fmla="*/ 73 h 147"/>
                <a:gd name="T58" fmla="*/ 0 w 129"/>
                <a:gd name="T59" fmla="*/ 79 h 147"/>
                <a:gd name="T60" fmla="*/ 6 w 129"/>
                <a:gd name="T61" fmla="*/ 89 h 147"/>
                <a:gd name="T62" fmla="*/ 16 w 129"/>
                <a:gd name="T63" fmla="*/ 9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 h="147">
                  <a:moveTo>
                    <a:pt x="16" y="95"/>
                  </a:moveTo>
                  <a:lnTo>
                    <a:pt x="16" y="95"/>
                  </a:lnTo>
                  <a:lnTo>
                    <a:pt x="26" y="115"/>
                  </a:lnTo>
                  <a:lnTo>
                    <a:pt x="26" y="115"/>
                  </a:lnTo>
                  <a:lnTo>
                    <a:pt x="36" y="131"/>
                  </a:lnTo>
                  <a:lnTo>
                    <a:pt x="44" y="137"/>
                  </a:lnTo>
                  <a:lnTo>
                    <a:pt x="50" y="141"/>
                  </a:lnTo>
                  <a:lnTo>
                    <a:pt x="50" y="141"/>
                  </a:lnTo>
                  <a:lnTo>
                    <a:pt x="58" y="145"/>
                  </a:lnTo>
                  <a:lnTo>
                    <a:pt x="64" y="147"/>
                  </a:lnTo>
                  <a:lnTo>
                    <a:pt x="64" y="147"/>
                  </a:lnTo>
                  <a:lnTo>
                    <a:pt x="76" y="145"/>
                  </a:lnTo>
                  <a:lnTo>
                    <a:pt x="85" y="137"/>
                  </a:lnTo>
                  <a:lnTo>
                    <a:pt x="85" y="137"/>
                  </a:lnTo>
                  <a:lnTo>
                    <a:pt x="95" y="127"/>
                  </a:lnTo>
                  <a:lnTo>
                    <a:pt x="103" y="115"/>
                  </a:lnTo>
                  <a:lnTo>
                    <a:pt x="103" y="115"/>
                  </a:lnTo>
                  <a:lnTo>
                    <a:pt x="111" y="95"/>
                  </a:lnTo>
                  <a:lnTo>
                    <a:pt x="111" y="95"/>
                  </a:lnTo>
                  <a:lnTo>
                    <a:pt x="111" y="95"/>
                  </a:lnTo>
                  <a:lnTo>
                    <a:pt x="111" y="95"/>
                  </a:lnTo>
                  <a:lnTo>
                    <a:pt x="117" y="95"/>
                  </a:lnTo>
                  <a:lnTo>
                    <a:pt x="123" y="91"/>
                  </a:lnTo>
                  <a:lnTo>
                    <a:pt x="127" y="85"/>
                  </a:lnTo>
                  <a:lnTo>
                    <a:pt x="129" y="79"/>
                  </a:lnTo>
                  <a:lnTo>
                    <a:pt x="129" y="79"/>
                  </a:lnTo>
                  <a:lnTo>
                    <a:pt x="129" y="73"/>
                  </a:lnTo>
                  <a:lnTo>
                    <a:pt x="127" y="67"/>
                  </a:lnTo>
                  <a:lnTo>
                    <a:pt x="123" y="65"/>
                  </a:lnTo>
                  <a:lnTo>
                    <a:pt x="117" y="63"/>
                  </a:lnTo>
                  <a:lnTo>
                    <a:pt x="117" y="63"/>
                  </a:lnTo>
                  <a:lnTo>
                    <a:pt x="117" y="63"/>
                  </a:lnTo>
                  <a:lnTo>
                    <a:pt x="117" y="63"/>
                  </a:lnTo>
                  <a:lnTo>
                    <a:pt x="117" y="61"/>
                  </a:lnTo>
                  <a:lnTo>
                    <a:pt x="117" y="61"/>
                  </a:lnTo>
                  <a:lnTo>
                    <a:pt x="117" y="48"/>
                  </a:lnTo>
                  <a:lnTo>
                    <a:pt x="113" y="34"/>
                  </a:lnTo>
                  <a:lnTo>
                    <a:pt x="107" y="24"/>
                  </a:lnTo>
                  <a:lnTo>
                    <a:pt x="101" y="16"/>
                  </a:lnTo>
                  <a:lnTo>
                    <a:pt x="93" y="8"/>
                  </a:lnTo>
                  <a:lnTo>
                    <a:pt x="83" y="4"/>
                  </a:lnTo>
                  <a:lnTo>
                    <a:pt x="74" y="0"/>
                  </a:lnTo>
                  <a:lnTo>
                    <a:pt x="64" y="0"/>
                  </a:lnTo>
                  <a:lnTo>
                    <a:pt x="64" y="0"/>
                  </a:lnTo>
                  <a:lnTo>
                    <a:pt x="54" y="0"/>
                  </a:lnTo>
                  <a:lnTo>
                    <a:pt x="44" y="4"/>
                  </a:lnTo>
                  <a:lnTo>
                    <a:pt x="36" y="8"/>
                  </a:lnTo>
                  <a:lnTo>
                    <a:pt x="28" y="16"/>
                  </a:lnTo>
                  <a:lnTo>
                    <a:pt x="20" y="24"/>
                  </a:lnTo>
                  <a:lnTo>
                    <a:pt x="16" y="34"/>
                  </a:lnTo>
                  <a:lnTo>
                    <a:pt x="12" y="48"/>
                  </a:lnTo>
                  <a:lnTo>
                    <a:pt x="10" y="61"/>
                  </a:lnTo>
                  <a:lnTo>
                    <a:pt x="10" y="61"/>
                  </a:lnTo>
                  <a:lnTo>
                    <a:pt x="10" y="63"/>
                  </a:lnTo>
                  <a:lnTo>
                    <a:pt x="10" y="63"/>
                  </a:lnTo>
                  <a:lnTo>
                    <a:pt x="6" y="65"/>
                  </a:lnTo>
                  <a:lnTo>
                    <a:pt x="4" y="69"/>
                  </a:lnTo>
                  <a:lnTo>
                    <a:pt x="2" y="73"/>
                  </a:lnTo>
                  <a:lnTo>
                    <a:pt x="0" y="79"/>
                  </a:lnTo>
                  <a:lnTo>
                    <a:pt x="0" y="79"/>
                  </a:lnTo>
                  <a:lnTo>
                    <a:pt x="2" y="85"/>
                  </a:lnTo>
                  <a:lnTo>
                    <a:pt x="6" y="89"/>
                  </a:lnTo>
                  <a:lnTo>
                    <a:pt x="12" y="93"/>
                  </a:lnTo>
                  <a:lnTo>
                    <a:pt x="16" y="95"/>
                  </a:lnTo>
                  <a:lnTo>
                    <a:pt x="16"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nvGrpSpPr>
          <p:cNvPr id="148" name="组合 147"/>
          <p:cNvGrpSpPr/>
          <p:nvPr/>
        </p:nvGrpSpPr>
        <p:grpSpPr>
          <a:xfrm>
            <a:off x="4634280" y="1972318"/>
            <a:ext cx="360040" cy="361240"/>
            <a:chOff x="5793133" y="10431289"/>
            <a:chExt cx="357188" cy="358378"/>
          </a:xfrm>
          <a:solidFill>
            <a:srgbClr val="0070C0"/>
          </a:solidFill>
        </p:grpSpPr>
        <p:sp>
          <p:nvSpPr>
            <p:cNvPr id="149" name="Freeform 1484"/>
            <p:cNvSpPr/>
            <p:nvPr/>
          </p:nvSpPr>
          <p:spPr bwMode="auto">
            <a:xfrm>
              <a:off x="5793133" y="10431289"/>
              <a:ext cx="357188" cy="173831"/>
            </a:xfrm>
            <a:custGeom>
              <a:avLst/>
              <a:gdLst>
                <a:gd name="T0" fmla="*/ 15 w 186"/>
                <a:gd name="T1" fmla="*/ 30 h 90"/>
                <a:gd name="T2" fmla="*/ 30 w 186"/>
                <a:gd name="T3" fmla="*/ 15 h 90"/>
                <a:gd name="T4" fmla="*/ 156 w 186"/>
                <a:gd name="T5" fmla="*/ 15 h 90"/>
                <a:gd name="T6" fmla="*/ 171 w 186"/>
                <a:gd name="T7" fmla="*/ 30 h 90"/>
                <a:gd name="T8" fmla="*/ 171 w 186"/>
                <a:gd name="T9" fmla="*/ 90 h 90"/>
                <a:gd name="T10" fmla="*/ 186 w 186"/>
                <a:gd name="T11" fmla="*/ 90 h 90"/>
                <a:gd name="T12" fmla="*/ 186 w 186"/>
                <a:gd name="T13" fmla="*/ 30 h 90"/>
                <a:gd name="T14" fmla="*/ 156 w 186"/>
                <a:gd name="T15" fmla="*/ 0 h 90"/>
                <a:gd name="T16" fmla="*/ 30 w 186"/>
                <a:gd name="T17" fmla="*/ 0 h 90"/>
                <a:gd name="T18" fmla="*/ 0 w 186"/>
                <a:gd name="T19" fmla="*/ 30 h 90"/>
                <a:gd name="T20" fmla="*/ 0 w 186"/>
                <a:gd name="T21" fmla="*/ 90 h 90"/>
                <a:gd name="T22" fmla="*/ 15 w 186"/>
                <a:gd name="T23" fmla="*/ 90 h 90"/>
                <a:gd name="T24" fmla="*/ 15 w 186"/>
                <a:gd name="T25"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90">
                  <a:moveTo>
                    <a:pt x="15" y="30"/>
                  </a:moveTo>
                  <a:cubicBezTo>
                    <a:pt x="15" y="22"/>
                    <a:pt x="22" y="15"/>
                    <a:pt x="30" y="15"/>
                  </a:cubicBezTo>
                  <a:cubicBezTo>
                    <a:pt x="156" y="15"/>
                    <a:pt x="156" y="15"/>
                    <a:pt x="156" y="15"/>
                  </a:cubicBezTo>
                  <a:cubicBezTo>
                    <a:pt x="164" y="15"/>
                    <a:pt x="171" y="22"/>
                    <a:pt x="171" y="30"/>
                  </a:cubicBezTo>
                  <a:cubicBezTo>
                    <a:pt x="171" y="90"/>
                    <a:pt x="171" y="90"/>
                    <a:pt x="171" y="90"/>
                  </a:cubicBezTo>
                  <a:cubicBezTo>
                    <a:pt x="186" y="90"/>
                    <a:pt x="186" y="90"/>
                    <a:pt x="186" y="90"/>
                  </a:cubicBezTo>
                  <a:cubicBezTo>
                    <a:pt x="186" y="30"/>
                    <a:pt x="186" y="30"/>
                    <a:pt x="186" y="30"/>
                  </a:cubicBezTo>
                  <a:cubicBezTo>
                    <a:pt x="186" y="13"/>
                    <a:pt x="173" y="0"/>
                    <a:pt x="156" y="0"/>
                  </a:cubicBezTo>
                  <a:cubicBezTo>
                    <a:pt x="30" y="0"/>
                    <a:pt x="30" y="0"/>
                    <a:pt x="30" y="0"/>
                  </a:cubicBezTo>
                  <a:cubicBezTo>
                    <a:pt x="13" y="0"/>
                    <a:pt x="0" y="13"/>
                    <a:pt x="0" y="30"/>
                  </a:cubicBezTo>
                  <a:cubicBezTo>
                    <a:pt x="0" y="90"/>
                    <a:pt x="0" y="90"/>
                    <a:pt x="0" y="90"/>
                  </a:cubicBezTo>
                  <a:cubicBezTo>
                    <a:pt x="15" y="90"/>
                    <a:pt x="15" y="90"/>
                    <a:pt x="15" y="90"/>
                  </a:cubicBezTo>
                  <a:lnTo>
                    <a:pt x="15" y="30"/>
                  </a:lnTo>
                  <a:close/>
                </a:path>
              </a:pathLst>
            </a:custGeom>
            <a:grpFill/>
            <a:ln w="3175">
              <a:solidFill>
                <a:schemeClr val="bg1"/>
              </a:solid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50" name="Freeform 1485"/>
            <p:cNvSpPr/>
            <p:nvPr/>
          </p:nvSpPr>
          <p:spPr bwMode="auto">
            <a:xfrm>
              <a:off x="5793133" y="10615836"/>
              <a:ext cx="357188" cy="173831"/>
            </a:xfrm>
            <a:custGeom>
              <a:avLst/>
              <a:gdLst>
                <a:gd name="T0" fmla="*/ 171 w 186"/>
                <a:gd name="T1" fmla="*/ 60 h 90"/>
                <a:gd name="T2" fmla="*/ 156 w 186"/>
                <a:gd name="T3" fmla="*/ 75 h 90"/>
                <a:gd name="T4" fmla="*/ 30 w 186"/>
                <a:gd name="T5" fmla="*/ 75 h 90"/>
                <a:gd name="T6" fmla="*/ 15 w 186"/>
                <a:gd name="T7" fmla="*/ 60 h 90"/>
                <a:gd name="T8" fmla="*/ 15 w 186"/>
                <a:gd name="T9" fmla="*/ 0 h 90"/>
                <a:gd name="T10" fmla="*/ 0 w 186"/>
                <a:gd name="T11" fmla="*/ 0 h 90"/>
                <a:gd name="T12" fmla="*/ 0 w 186"/>
                <a:gd name="T13" fmla="*/ 60 h 90"/>
                <a:gd name="T14" fmla="*/ 30 w 186"/>
                <a:gd name="T15" fmla="*/ 90 h 90"/>
                <a:gd name="T16" fmla="*/ 156 w 186"/>
                <a:gd name="T17" fmla="*/ 90 h 90"/>
                <a:gd name="T18" fmla="*/ 186 w 186"/>
                <a:gd name="T19" fmla="*/ 60 h 90"/>
                <a:gd name="T20" fmla="*/ 186 w 186"/>
                <a:gd name="T21" fmla="*/ 0 h 90"/>
                <a:gd name="T22" fmla="*/ 171 w 186"/>
                <a:gd name="T23" fmla="*/ 0 h 90"/>
                <a:gd name="T24" fmla="*/ 171 w 186"/>
                <a:gd name="T25"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90">
                  <a:moveTo>
                    <a:pt x="171" y="60"/>
                  </a:moveTo>
                  <a:cubicBezTo>
                    <a:pt x="171" y="68"/>
                    <a:pt x="164" y="75"/>
                    <a:pt x="156" y="75"/>
                  </a:cubicBezTo>
                  <a:cubicBezTo>
                    <a:pt x="30" y="75"/>
                    <a:pt x="30" y="75"/>
                    <a:pt x="30" y="75"/>
                  </a:cubicBezTo>
                  <a:cubicBezTo>
                    <a:pt x="22" y="75"/>
                    <a:pt x="15" y="68"/>
                    <a:pt x="15" y="60"/>
                  </a:cubicBezTo>
                  <a:cubicBezTo>
                    <a:pt x="15" y="0"/>
                    <a:pt x="15" y="0"/>
                    <a:pt x="15" y="0"/>
                  </a:cubicBezTo>
                  <a:cubicBezTo>
                    <a:pt x="0" y="0"/>
                    <a:pt x="0" y="0"/>
                    <a:pt x="0" y="0"/>
                  </a:cubicBezTo>
                  <a:cubicBezTo>
                    <a:pt x="0" y="60"/>
                    <a:pt x="0" y="60"/>
                    <a:pt x="0" y="60"/>
                  </a:cubicBezTo>
                  <a:cubicBezTo>
                    <a:pt x="0" y="77"/>
                    <a:pt x="13" y="90"/>
                    <a:pt x="30" y="90"/>
                  </a:cubicBezTo>
                  <a:cubicBezTo>
                    <a:pt x="156" y="90"/>
                    <a:pt x="156" y="90"/>
                    <a:pt x="156" y="90"/>
                  </a:cubicBezTo>
                  <a:cubicBezTo>
                    <a:pt x="173" y="90"/>
                    <a:pt x="186" y="77"/>
                    <a:pt x="186" y="60"/>
                  </a:cubicBezTo>
                  <a:cubicBezTo>
                    <a:pt x="186" y="0"/>
                    <a:pt x="186" y="0"/>
                    <a:pt x="186" y="0"/>
                  </a:cubicBezTo>
                  <a:cubicBezTo>
                    <a:pt x="171" y="0"/>
                    <a:pt x="171" y="0"/>
                    <a:pt x="171" y="0"/>
                  </a:cubicBezTo>
                  <a:lnTo>
                    <a:pt x="171" y="60"/>
                  </a:lnTo>
                  <a:close/>
                </a:path>
              </a:pathLst>
            </a:custGeom>
            <a:grpFill/>
            <a:ln w="3175">
              <a:solidFill>
                <a:schemeClr val="bg1"/>
              </a:solid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51" name="Freeform 1486"/>
            <p:cNvSpPr/>
            <p:nvPr/>
          </p:nvSpPr>
          <p:spPr bwMode="auto">
            <a:xfrm>
              <a:off x="5893146" y="10476532"/>
              <a:ext cx="157163" cy="72629"/>
            </a:xfrm>
            <a:custGeom>
              <a:avLst/>
              <a:gdLst>
                <a:gd name="T0" fmla="*/ 36 w 82"/>
                <a:gd name="T1" fmla="*/ 9 h 38"/>
                <a:gd name="T2" fmla="*/ 19 w 82"/>
                <a:gd name="T3" fmla="*/ 0 h 38"/>
                <a:gd name="T4" fmla="*/ 0 w 82"/>
                <a:gd name="T5" fmla="*/ 17 h 38"/>
                <a:gd name="T6" fmla="*/ 5 w 82"/>
                <a:gd name="T7" fmla="*/ 17 h 38"/>
                <a:gd name="T8" fmla="*/ 10 w 82"/>
                <a:gd name="T9" fmla="*/ 13 h 38"/>
                <a:gd name="T10" fmla="*/ 16 w 82"/>
                <a:gd name="T11" fmla="*/ 19 h 38"/>
                <a:gd name="T12" fmla="*/ 10 w 82"/>
                <a:gd name="T13" fmla="*/ 24 h 38"/>
                <a:gd name="T14" fmla="*/ 5 w 82"/>
                <a:gd name="T15" fmla="*/ 20 h 38"/>
                <a:gd name="T16" fmla="*/ 0 w 82"/>
                <a:gd name="T17" fmla="*/ 20 h 38"/>
                <a:gd name="T18" fmla="*/ 19 w 82"/>
                <a:gd name="T19" fmla="*/ 38 h 38"/>
                <a:gd name="T20" fmla="*/ 36 w 82"/>
                <a:gd name="T21" fmla="*/ 28 h 38"/>
                <a:gd name="T22" fmla="*/ 43 w 82"/>
                <a:gd name="T23" fmla="*/ 28 h 38"/>
                <a:gd name="T24" fmla="*/ 49 w 82"/>
                <a:gd name="T25" fmla="*/ 22 h 38"/>
                <a:gd name="T26" fmla="*/ 54 w 82"/>
                <a:gd name="T27" fmla="*/ 27 h 38"/>
                <a:gd name="T28" fmla="*/ 59 w 82"/>
                <a:gd name="T29" fmla="*/ 22 h 38"/>
                <a:gd name="T30" fmla="*/ 63 w 82"/>
                <a:gd name="T31" fmla="*/ 27 h 38"/>
                <a:gd name="T32" fmla="*/ 68 w 82"/>
                <a:gd name="T33" fmla="*/ 22 h 38"/>
                <a:gd name="T34" fmla="*/ 73 w 82"/>
                <a:gd name="T35" fmla="*/ 27 h 38"/>
                <a:gd name="T36" fmla="*/ 82 w 82"/>
                <a:gd name="T37" fmla="*/ 18 h 38"/>
                <a:gd name="T38" fmla="*/ 73 w 82"/>
                <a:gd name="T39" fmla="*/ 9 h 38"/>
                <a:gd name="T40" fmla="*/ 36 w 82"/>
                <a:gd name="T41"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38">
                  <a:moveTo>
                    <a:pt x="36" y="9"/>
                  </a:moveTo>
                  <a:cubicBezTo>
                    <a:pt x="32" y="4"/>
                    <a:pt x="26" y="0"/>
                    <a:pt x="19" y="0"/>
                  </a:cubicBezTo>
                  <a:cubicBezTo>
                    <a:pt x="9" y="0"/>
                    <a:pt x="1" y="7"/>
                    <a:pt x="0" y="17"/>
                  </a:cubicBezTo>
                  <a:cubicBezTo>
                    <a:pt x="5" y="17"/>
                    <a:pt x="5" y="17"/>
                    <a:pt x="5" y="17"/>
                  </a:cubicBezTo>
                  <a:cubicBezTo>
                    <a:pt x="6" y="15"/>
                    <a:pt x="8" y="13"/>
                    <a:pt x="10" y="13"/>
                  </a:cubicBezTo>
                  <a:cubicBezTo>
                    <a:pt x="13" y="13"/>
                    <a:pt x="16" y="16"/>
                    <a:pt x="16" y="19"/>
                  </a:cubicBezTo>
                  <a:cubicBezTo>
                    <a:pt x="16" y="22"/>
                    <a:pt x="13" y="24"/>
                    <a:pt x="10" y="24"/>
                  </a:cubicBezTo>
                  <a:cubicBezTo>
                    <a:pt x="8" y="24"/>
                    <a:pt x="6" y="22"/>
                    <a:pt x="5" y="20"/>
                  </a:cubicBezTo>
                  <a:cubicBezTo>
                    <a:pt x="0" y="20"/>
                    <a:pt x="0" y="20"/>
                    <a:pt x="0" y="20"/>
                  </a:cubicBezTo>
                  <a:cubicBezTo>
                    <a:pt x="1" y="30"/>
                    <a:pt x="9" y="38"/>
                    <a:pt x="19" y="38"/>
                  </a:cubicBezTo>
                  <a:cubicBezTo>
                    <a:pt x="26" y="38"/>
                    <a:pt x="32" y="34"/>
                    <a:pt x="36" y="28"/>
                  </a:cubicBezTo>
                  <a:cubicBezTo>
                    <a:pt x="43" y="28"/>
                    <a:pt x="43" y="28"/>
                    <a:pt x="43" y="28"/>
                  </a:cubicBezTo>
                  <a:cubicBezTo>
                    <a:pt x="49" y="22"/>
                    <a:pt x="49" y="22"/>
                    <a:pt x="49" y="22"/>
                  </a:cubicBezTo>
                  <a:cubicBezTo>
                    <a:pt x="54" y="27"/>
                    <a:pt x="54" y="27"/>
                    <a:pt x="54" y="27"/>
                  </a:cubicBezTo>
                  <a:cubicBezTo>
                    <a:pt x="59" y="22"/>
                    <a:pt x="59" y="22"/>
                    <a:pt x="59" y="22"/>
                  </a:cubicBezTo>
                  <a:cubicBezTo>
                    <a:pt x="63" y="27"/>
                    <a:pt x="63" y="27"/>
                    <a:pt x="63" y="27"/>
                  </a:cubicBezTo>
                  <a:cubicBezTo>
                    <a:pt x="68" y="22"/>
                    <a:pt x="68" y="22"/>
                    <a:pt x="68" y="22"/>
                  </a:cubicBezTo>
                  <a:cubicBezTo>
                    <a:pt x="73" y="27"/>
                    <a:pt x="73" y="27"/>
                    <a:pt x="73" y="27"/>
                  </a:cubicBezTo>
                  <a:cubicBezTo>
                    <a:pt x="82" y="18"/>
                    <a:pt x="82" y="18"/>
                    <a:pt x="82" y="18"/>
                  </a:cubicBezTo>
                  <a:cubicBezTo>
                    <a:pt x="73" y="9"/>
                    <a:pt x="73" y="9"/>
                    <a:pt x="73" y="9"/>
                  </a:cubicBezTo>
                  <a:lnTo>
                    <a:pt x="36" y="9"/>
                  </a:lnTo>
                  <a:close/>
                </a:path>
              </a:pathLst>
            </a:custGeom>
            <a:grpFill/>
            <a:ln w="3175">
              <a:solidFill>
                <a:schemeClr val="bg1"/>
              </a:solid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52" name="Freeform 1487"/>
            <p:cNvSpPr/>
            <p:nvPr/>
          </p:nvSpPr>
          <p:spPr bwMode="auto">
            <a:xfrm>
              <a:off x="5908625" y="10625360"/>
              <a:ext cx="20241" cy="90488"/>
            </a:xfrm>
            <a:custGeom>
              <a:avLst/>
              <a:gdLst>
                <a:gd name="T0" fmla="*/ 6 w 11"/>
                <a:gd name="T1" fmla="*/ 47 h 47"/>
                <a:gd name="T2" fmla="*/ 11 w 11"/>
                <a:gd name="T3" fmla="*/ 47 h 47"/>
                <a:gd name="T4" fmla="*/ 11 w 11"/>
                <a:gd name="T5" fmla="*/ 0 h 47"/>
                <a:gd name="T6" fmla="*/ 6 w 11"/>
                <a:gd name="T7" fmla="*/ 0 h 47"/>
                <a:gd name="T8" fmla="*/ 0 w 11"/>
                <a:gd name="T9" fmla="*/ 7 h 47"/>
                <a:gd name="T10" fmla="*/ 0 w 11"/>
                <a:gd name="T11" fmla="*/ 40 h 47"/>
                <a:gd name="T12" fmla="*/ 6 w 11"/>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1" h="47">
                  <a:moveTo>
                    <a:pt x="6" y="47"/>
                  </a:moveTo>
                  <a:cubicBezTo>
                    <a:pt x="11" y="47"/>
                    <a:pt x="11" y="47"/>
                    <a:pt x="11" y="47"/>
                  </a:cubicBezTo>
                  <a:cubicBezTo>
                    <a:pt x="11" y="0"/>
                    <a:pt x="11" y="0"/>
                    <a:pt x="11" y="0"/>
                  </a:cubicBezTo>
                  <a:cubicBezTo>
                    <a:pt x="6" y="0"/>
                    <a:pt x="6" y="0"/>
                    <a:pt x="6" y="0"/>
                  </a:cubicBezTo>
                  <a:cubicBezTo>
                    <a:pt x="3" y="0"/>
                    <a:pt x="0" y="3"/>
                    <a:pt x="0" y="7"/>
                  </a:cubicBezTo>
                  <a:cubicBezTo>
                    <a:pt x="0" y="40"/>
                    <a:pt x="0" y="40"/>
                    <a:pt x="0" y="40"/>
                  </a:cubicBezTo>
                  <a:cubicBezTo>
                    <a:pt x="0" y="44"/>
                    <a:pt x="3" y="47"/>
                    <a:pt x="6" y="47"/>
                  </a:cubicBezTo>
                  <a:close/>
                </a:path>
              </a:pathLst>
            </a:custGeom>
            <a:grpFill/>
            <a:ln w="3175">
              <a:solidFill>
                <a:schemeClr val="bg1"/>
              </a:solid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53" name="Freeform 1488"/>
            <p:cNvSpPr/>
            <p:nvPr/>
          </p:nvSpPr>
          <p:spPr bwMode="auto">
            <a:xfrm>
              <a:off x="6013400" y="10625360"/>
              <a:ext cx="21431" cy="90488"/>
            </a:xfrm>
            <a:custGeom>
              <a:avLst/>
              <a:gdLst>
                <a:gd name="T0" fmla="*/ 11 w 11"/>
                <a:gd name="T1" fmla="*/ 40 h 47"/>
                <a:gd name="T2" fmla="*/ 11 w 11"/>
                <a:gd name="T3" fmla="*/ 7 h 47"/>
                <a:gd name="T4" fmla="*/ 5 w 11"/>
                <a:gd name="T5" fmla="*/ 0 h 47"/>
                <a:gd name="T6" fmla="*/ 0 w 11"/>
                <a:gd name="T7" fmla="*/ 0 h 47"/>
                <a:gd name="T8" fmla="*/ 0 w 11"/>
                <a:gd name="T9" fmla="*/ 47 h 47"/>
                <a:gd name="T10" fmla="*/ 5 w 11"/>
                <a:gd name="T11" fmla="*/ 47 h 47"/>
                <a:gd name="T12" fmla="*/ 11 w 11"/>
                <a:gd name="T13" fmla="*/ 40 h 47"/>
              </a:gdLst>
              <a:ahLst/>
              <a:cxnLst>
                <a:cxn ang="0">
                  <a:pos x="T0" y="T1"/>
                </a:cxn>
                <a:cxn ang="0">
                  <a:pos x="T2" y="T3"/>
                </a:cxn>
                <a:cxn ang="0">
                  <a:pos x="T4" y="T5"/>
                </a:cxn>
                <a:cxn ang="0">
                  <a:pos x="T6" y="T7"/>
                </a:cxn>
                <a:cxn ang="0">
                  <a:pos x="T8" y="T9"/>
                </a:cxn>
                <a:cxn ang="0">
                  <a:pos x="T10" y="T11"/>
                </a:cxn>
                <a:cxn ang="0">
                  <a:pos x="T12" y="T13"/>
                </a:cxn>
              </a:cxnLst>
              <a:rect l="0" t="0" r="r" b="b"/>
              <a:pathLst>
                <a:path w="11" h="47">
                  <a:moveTo>
                    <a:pt x="11" y="40"/>
                  </a:moveTo>
                  <a:cubicBezTo>
                    <a:pt x="11" y="7"/>
                    <a:pt x="11" y="7"/>
                    <a:pt x="11" y="7"/>
                  </a:cubicBezTo>
                  <a:cubicBezTo>
                    <a:pt x="11" y="3"/>
                    <a:pt x="8" y="0"/>
                    <a:pt x="5" y="0"/>
                  </a:cubicBezTo>
                  <a:cubicBezTo>
                    <a:pt x="0" y="0"/>
                    <a:pt x="0" y="0"/>
                    <a:pt x="0" y="0"/>
                  </a:cubicBezTo>
                  <a:cubicBezTo>
                    <a:pt x="0" y="47"/>
                    <a:pt x="0" y="47"/>
                    <a:pt x="0" y="47"/>
                  </a:cubicBezTo>
                  <a:cubicBezTo>
                    <a:pt x="5" y="47"/>
                    <a:pt x="5" y="47"/>
                    <a:pt x="5" y="47"/>
                  </a:cubicBezTo>
                  <a:cubicBezTo>
                    <a:pt x="8" y="47"/>
                    <a:pt x="11" y="44"/>
                    <a:pt x="11" y="40"/>
                  </a:cubicBezTo>
                  <a:close/>
                </a:path>
              </a:pathLst>
            </a:custGeom>
            <a:grpFill/>
            <a:ln w="3175">
              <a:solidFill>
                <a:schemeClr val="bg1"/>
              </a:solid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54" name="Rectangle 1489"/>
            <p:cNvSpPr>
              <a:spLocks noChangeArrowheads="1"/>
            </p:cNvSpPr>
            <p:nvPr/>
          </p:nvSpPr>
          <p:spPr bwMode="auto">
            <a:xfrm>
              <a:off x="5943152" y="10625360"/>
              <a:ext cx="57150" cy="90488"/>
            </a:xfrm>
            <a:prstGeom prst="rect">
              <a:avLst/>
            </a:prstGeom>
            <a:grpFill/>
            <a:ln w="3175">
              <a:solidFill>
                <a:schemeClr val="bg1"/>
              </a:solidFill>
              <a:miter lim="800000"/>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55" name="Freeform 1490"/>
            <p:cNvSpPr/>
            <p:nvPr/>
          </p:nvSpPr>
          <p:spPr bwMode="auto">
            <a:xfrm>
              <a:off x="5943152" y="10593213"/>
              <a:ext cx="57150" cy="27385"/>
            </a:xfrm>
            <a:custGeom>
              <a:avLst/>
              <a:gdLst>
                <a:gd name="T0" fmla="*/ 0 w 30"/>
                <a:gd name="T1" fmla="*/ 12 h 14"/>
                <a:gd name="T2" fmla="*/ 0 w 30"/>
                <a:gd name="T3" fmla="*/ 14 h 14"/>
                <a:gd name="T4" fmla="*/ 7 w 30"/>
                <a:gd name="T5" fmla="*/ 14 h 14"/>
                <a:gd name="T6" fmla="*/ 7 w 30"/>
                <a:gd name="T7" fmla="*/ 12 h 14"/>
                <a:gd name="T8" fmla="*/ 7 w 30"/>
                <a:gd name="T9" fmla="*/ 8 h 14"/>
                <a:gd name="T10" fmla="*/ 8 w 30"/>
                <a:gd name="T11" fmla="*/ 7 h 14"/>
                <a:gd name="T12" fmla="*/ 22 w 30"/>
                <a:gd name="T13" fmla="*/ 7 h 14"/>
                <a:gd name="T14" fmla="*/ 23 w 30"/>
                <a:gd name="T15" fmla="*/ 8 h 14"/>
                <a:gd name="T16" fmla="*/ 23 w 30"/>
                <a:gd name="T17" fmla="*/ 12 h 14"/>
                <a:gd name="T18" fmla="*/ 23 w 30"/>
                <a:gd name="T19" fmla="*/ 14 h 14"/>
                <a:gd name="T20" fmla="*/ 30 w 30"/>
                <a:gd name="T21" fmla="*/ 14 h 14"/>
                <a:gd name="T22" fmla="*/ 30 w 30"/>
                <a:gd name="T23" fmla="*/ 12 h 14"/>
                <a:gd name="T24" fmla="*/ 30 w 30"/>
                <a:gd name="T25" fmla="*/ 8 h 14"/>
                <a:gd name="T26" fmla="*/ 30 w 30"/>
                <a:gd name="T27" fmla="*/ 6 h 14"/>
                <a:gd name="T28" fmla="*/ 22 w 30"/>
                <a:gd name="T29" fmla="*/ 0 h 14"/>
                <a:gd name="T30" fmla="*/ 8 w 30"/>
                <a:gd name="T31" fmla="*/ 0 h 14"/>
                <a:gd name="T32" fmla="*/ 0 w 30"/>
                <a:gd name="T33" fmla="*/ 6 h 14"/>
                <a:gd name="T34" fmla="*/ 0 w 30"/>
                <a:gd name="T35" fmla="*/ 8 h 14"/>
                <a:gd name="T36" fmla="*/ 0 w 30"/>
                <a:gd name="T3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4">
                  <a:moveTo>
                    <a:pt x="0" y="12"/>
                  </a:moveTo>
                  <a:cubicBezTo>
                    <a:pt x="0" y="14"/>
                    <a:pt x="0" y="14"/>
                    <a:pt x="0" y="14"/>
                  </a:cubicBezTo>
                  <a:cubicBezTo>
                    <a:pt x="7" y="14"/>
                    <a:pt x="7" y="14"/>
                    <a:pt x="7" y="14"/>
                  </a:cubicBezTo>
                  <a:cubicBezTo>
                    <a:pt x="7" y="12"/>
                    <a:pt x="7" y="12"/>
                    <a:pt x="7" y="12"/>
                  </a:cubicBezTo>
                  <a:cubicBezTo>
                    <a:pt x="7" y="8"/>
                    <a:pt x="7" y="8"/>
                    <a:pt x="7" y="8"/>
                  </a:cubicBezTo>
                  <a:cubicBezTo>
                    <a:pt x="7" y="7"/>
                    <a:pt x="7" y="7"/>
                    <a:pt x="8" y="7"/>
                  </a:cubicBezTo>
                  <a:cubicBezTo>
                    <a:pt x="22" y="7"/>
                    <a:pt x="22" y="7"/>
                    <a:pt x="22" y="7"/>
                  </a:cubicBezTo>
                  <a:cubicBezTo>
                    <a:pt x="23" y="7"/>
                    <a:pt x="23" y="7"/>
                    <a:pt x="23" y="8"/>
                  </a:cubicBezTo>
                  <a:cubicBezTo>
                    <a:pt x="23" y="12"/>
                    <a:pt x="23" y="12"/>
                    <a:pt x="23" y="12"/>
                  </a:cubicBezTo>
                  <a:cubicBezTo>
                    <a:pt x="23" y="14"/>
                    <a:pt x="23" y="14"/>
                    <a:pt x="23" y="14"/>
                  </a:cubicBezTo>
                  <a:cubicBezTo>
                    <a:pt x="30" y="14"/>
                    <a:pt x="30" y="14"/>
                    <a:pt x="30" y="14"/>
                  </a:cubicBezTo>
                  <a:cubicBezTo>
                    <a:pt x="30" y="12"/>
                    <a:pt x="30" y="12"/>
                    <a:pt x="30" y="12"/>
                  </a:cubicBezTo>
                  <a:cubicBezTo>
                    <a:pt x="30" y="8"/>
                    <a:pt x="30" y="8"/>
                    <a:pt x="30" y="8"/>
                  </a:cubicBezTo>
                  <a:cubicBezTo>
                    <a:pt x="30" y="7"/>
                    <a:pt x="30" y="7"/>
                    <a:pt x="30" y="6"/>
                  </a:cubicBezTo>
                  <a:cubicBezTo>
                    <a:pt x="29" y="3"/>
                    <a:pt x="26" y="0"/>
                    <a:pt x="22" y="0"/>
                  </a:cubicBezTo>
                  <a:cubicBezTo>
                    <a:pt x="8" y="0"/>
                    <a:pt x="8" y="0"/>
                    <a:pt x="8" y="0"/>
                  </a:cubicBezTo>
                  <a:cubicBezTo>
                    <a:pt x="4" y="0"/>
                    <a:pt x="1" y="3"/>
                    <a:pt x="0" y="6"/>
                  </a:cubicBezTo>
                  <a:cubicBezTo>
                    <a:pt x="0" y="7"/>
                    <a:pt x="0" y="7"/>
                    <a:pt x="0" y="8"/>
                  </a:cubicBezTo>
                  <a:lnTo>
                    <a:pt x="0" y="12"/>
                  </a:lnTo>
                  <a:close/>
                </a:path>
              </a:pathLst>
            </a:custGeom>
            <a:grpFill/>
            <a:ln w="3175">
              <a:solidFill>
                <a:schemeClr val="bg1"/>
              </a:solid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56" name="Freeform 1491"/>
            <p:cNvSpPr/>
            <p:nvPr/>
          </p:nvSpPr>
          <p:spPr bwMode="auto">
            <a:xfrm>
              <a:off x="5868144" y="10564638"/>
              <a:ext cx="207169" cy="179785"/>
            </a:xfrm>
            <a:custGeom>
              <a:avLst/>
              <a:gdLst>
                <a:gd name="T0" fmla="*/ 0 w 108"/>
                <a:gd name="T1" fmla="*/ 0 h 94"/>
                <a:gd name="T2" fmla="*/ 0 w 108"/>
                <a:gd name="T3" fmla="*/ 8 h 94"/>
                <a:gd name="T4" fmla="*/ 100 w 108"/>
                <a:gd name="T5" fmla="*/ 8 h 94"/>
                <a:gd name="T6" fmla="*/ 100 w 108"/>
                <a:gd name="T7" fmla="*/ 21 h 94"/>
                <a:gd name="T8" fmla="*/ 100 w 108"/>
                <a:gd name="T9" fmla="*/ 27 h 94"/>
                <a:gd name="T10" fmla="*/ 100 w 108"/>
                <a:gd name="T11" fmla="*/ 85 h 94"/>
                <a:gd name="T12" fmla="*/ 0 w 108"/>
                <a:gd name="T13" fmla="*/ 86 h 94"/>
                <a:gd name="T14" fmla="*/ 0 w 108"/>
                <a:gd name="T15" fmla="*/ 94 h 94"/>
                <a:gd name="T16" fmla="*/ 108 w 108"/>
                <a:gd name="T17" fmla="*/ 94 h 94"/>
                <a:gd name="T18" fmla="*/ 108 w 108"/>
                <a:gd name="T19" fmla="*/ 27 h 94"/>
                <a:gd name="T20" fmla="*/ 108 w 108"/>
                <a:gd name="T21" fmla="*/ 21 h 94"/>
                <a:gd name="T22" fmla="*/ 108 w 108"/>
                <a:gd name="T23" fmla="*/ 0 h 94"/>
                <a:gd name="T24" fmla="*/ 0 w 108"/>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94">
                  <a:moveTo>
                    <a:pt x="0" y="0"/>
                  </a:moveTo>
                  <a:cubicBezTo>
                    <a:pt x="0" y="8"/>
                    <a:pt x="0" y="8"/>
                    <a:pt x="0" y="8"/>
                  </a:cubicBezTo>
                  <a:cubicBezTo>
                    <a:pt x="0" y="8"/>
                    <a:pt x="92" y="8"/>
                    <a:pt x="100" y="8"/>
                  </a:cubicBezTo>
                  <a:cubicBezTo>
                    <a:pt x="100" y="10"/>
                    <a:pt x="100" y="15"/>
                    <a:pt x="100" y="21"/>
                  </a:cubicBezTo>
                  <a:cubicBezTo>
                    <a:pt x="100" y="23"/>
                    <a:pt x="100" y="25"/>
                    <a:pt x="100" y="27"/>
                  </a:cubicBezTo>
                  <a:cubicBezTo>
                    <a:pt x="100" y="48"/>
                    <a:pt x="100" y="80"/>
                    <a:pt x="100" y="85"/>
                  </a:cubicBezTo>
                  <a:cubicBezTo>
                    <a:pt x="92" y="85"/>
                    <a:pt x="0" y="86"/>
                    <a:pt x="0" y="86"/>
                  </a:cubicBezTo>
                  <a:cubicBezTo>
                    <a:pt x="0" y="94"/>
                    <a:pt x="0" y="94"/>
                    <a:pt x="0" y="94"/>
                  </a:cubicBezTo>
                  <a:cubicBezTo>
                    <a:pt x="108" y="94"/>
                    <a:pt x="108" y="94"/>
                    <a:pt x="108" y="94"/>
                  </a:cubicBezTo>
                  <a:cubicBezTo>
                    <a:pt x="108" y="27"/>
                    <a:pt x="108" y="27"/>
                    <a:pt x="108" y="27"/>
                  </a:cubicBezTo>
                  <a:cubicBezTo>
                    <a:pt x="108" y="21"/>
                    <a:pt x="108" y="21"/>
                    <a:pt x="108" y="21"/>
                  </a:cubicBezTo>
                  <a:cubicBezTo>
                    <a:pt x="108" y="0"/>
                    <a:pt x="108" y="0"/>
                    <a:pt x="108" y="0"/>
                  </a:cubicBezTo>
                  <a:lnTo>
                    <a:pt x="0" y="0"/>
                  </a:lnTo>
                  <a:close/>
                </a:path>
              </a:pathLst>
            </a:custGeom>
            <a:grpFill/>
            <a:ln w="3175">
              <a:solidFill>
                <a:schemeClr val="bg1"/>
              </a:solid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157" name="Freeform 1492"/>
            <p:cNvSpPr/>
            <p:nvPr/>
          </p:nvSpPr>
          <p:spPr bwMode="auto">
            <a:xfrm>
              <a:off x="5868143" y="10589641"/>
              <a:ext cx="15479" cy="129779"/>
            </a:xfrm>
            <a:custGeom>
              <a:avLst/>
              <a:gdLst>
                <a:gd name="T0" fmla="*/ 8 w 8"/>
                <a:gd name="T1" fmla="*/ 68 h 68"/>
                <a:gd name="T2" fmla="*/ 8 w 8"/>
                <a:gd name="T3" fmla="*/ 14 h 68"/>
                <a:gd name="T4" fmla="*/ 8 w 8"/>
                <a:gd name="T5" fmla="*/ 8 h 68"/>
                <a:gd name="T6" fmla="*/ 8 w 8"/>
                <a:gd name="T7" fmla="*/ 0 h 68"/>
                <a:gd name="T8" fmla="*/ 0 w 8"/>
                <a:gd name="T9" fmla="*/ 0 h 68"/>
                <a:gd name="T10" fmla="*/ 0 w 8"/>
                <a:gd name="T11" fmla="*/ 8 h 68"/>
                <a:gd name="T12" fmla="*/ 0 w 8"/>
                <a:gd name="T13" fmla="*/ 14 h 68"/>
                <a:gd name="T14" fmla="*/ 0 w 8"/>
                <a:gd name="T15" fmla="*/ 68 h 68"/>
                <a:gd name="T16" fmla="*/ 8 w 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8">
                  <a:moveTo>
                    <a:pt x="8" y="68"/>
                  </a:moveTo>
                  <a:cubicBezTo>
                    <a:pt x="8" y="56"/>
                    <a:pt x="8" y="31"/>
                    <a:pt x="8" y="14"/>
                  </a:cubicBezTo>
                  <a:cubicBezTo>
                    <a:pt x="8" y="12"/>
                    <a:pt x="8" y="10"/>
                    <a:pt x="8" y="8"/>
                  </a:cubicBezTo>
                  <a:cubicBezTo>
                    <a:pt x="8" y="5"/>
                    <a:pt x="8" y="2"/>
                    <a:pt x="8" y="0"/>
                  </a:cubicBezTo>
                  <a:cubicBezTo>
                    <a:pt x="0" y="0"/>
                    <a:pt x="0" y="0"/>
                    <a:pt x="0" y="0"/>
                  </a:cubicBezTo>
                  <a:cubicBezTo>
                    <a:pt x="0" y="8"/>
                    <a:pt x="0" y="8"/>
                    <a:pt x="0" y="8"/>
                  </a:cubicBezTo>
                  <a:cubicBezTo>
                    <a:pt x="0" y="14"/>
                    <a:pt x="0" y="14"/>
                    <a:pt x="0" y="14"/>
                  </a:cubicBezTo>
                  <a:cubicBezTo>
                    <a:pt x="0" y="68"/>
                    <a:pt x="0" y="68"/>
                    <a:pt x="0" y="68"/>
                  </a:cubicBezTo>
                  <a:lnTo>
                    <a:pt x="8" y="68"/>
                  </a:lnTo>
                  <a:close/>
                </a:path>
              </a:pathLst>
            </a:custGeom>
            <a:grpFill/>
            <a:ln w="3175">
              <a:solidFill>
                <a:schemeClr val="bg1"/>
              </a:solidFill>
              <a:round/>
            </a:ln>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42364" y="1101804"/>
            <a:ext cx="2272259" cy="1436601"/>
            <a:chOff x="61799" y="1491795"/>
            <a:chExt cx="2527171" cy="1819529"/>
          </a:xfrm>
        </p:grpSpPr>
        <p:grpSp>
          <p:nvGrpSpPr>
            <p:cNvPr id="18" name="组合 17"/>
            <p:cNvGrpSpPr/>
            <p:nvPr/>
          </p:nvGrpSpPr>
          <p:grpSpPr>
            <a:xfrm>
              <a:off x="61799" y="1491795"/>
              <a:ext cx="2527171" cy="1819529"/>
              <a:chOff x="70211" y="1471279"/>
              <a:chExt cx="2732028" cy="1967015"/>
            </a:xfrm>
          </p:grpSpPr>
          <p:sp>
            <p:nvSpPr>
              <p:cNvPr id="20" name="圆角矩形 19"/>
              <p:cNvSpPr/>
              <p:nvPr/>
            </p:nvSpPr>
            <p:spPr bwMode="auto">
              <a:xfrm>
                <a:off x="455732" y="1471279"/>
                <a:ext cx="2346506" cy="492917"/>
              </a:xfrm>
              <a:prstGeom prst="roundRect">
                <a:avLst>
                  <a:gd name="adj" fmla="val 5595"/>
                </a:avLst>
              </a:prstGeom>
              <a:solidFill>
                <a:srgbClr val="41414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lstStyle/>
              <a:p>
                <a:r>
                  <a:rPr lang="zh-CN" altLang="en-US" sz="900" dirty="0">
                    <a:solidFill>
                      <a:schemeClr val="bg1"/>
                    </a:solidFill>
                    <a:latin typeface="微软雅黑" panose="020B0503020204020204" pitchFamily="34" charset="-122"/>
                    <a:ea typeface="微软雅黑" panose="020B0503020204020204" pitchFamily="34" charset="-122"/>
                  </a:rPr>
                  <a:t>排名优化：优化关键词排名，为官网带来高质量流量</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bwMode="auto">
              <a:xfrm>
                <a:off x="455732" y="2208329"/>
                <a:ext cx="2346507" cy="492916"/>
              </a:xfrm>
              <a:prstGeom prst="roundRect">
                <a:avLst>
                  <a:gd name="adj" fmla="val 8863"/>
                </a:avLst>
              </a:prstGeom>
              <a:solidFill>
                <a:srgbClr val="41414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lstStyle/>
              <a:p>
                <a:r>
                  <a:rPr lang="zh-CN" altLang="en-US" sz="900" dirty="0">
                    <a:solidFill>
                      <a:schemeClr val="bg1"/>
                    </a:solidFill>
                    <a:latin typeface="微软雅黑" panose="020B0503020204020204" pitchFamily="34" charset="-122"/>
                    <a:ea typeface="微软雅黑" panose="020B0503020204020204" pitchFamily="34" charset="-122"/>
                  </a:rPr>
                  <a:t>电商优化：电商产品排名优化、产品下拉优化</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bwMode="auto">
              <a:xfrm>
                <a:off x="455735" y="2945378"/>
                <a:ext cx="2346500" cy="492916"/>
              </a:xfrm>
              <a:prstGeom prst="roundRect">
                <a:avLst>
                  <a:gd name="adj" fmla="val 7065"/>
                </a:avLst>
              </a:prstGeom>
              <a:solidFill>
                <a:srgbClr val="41414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lstStyle/>
              <a:p>
                <a:r>
                  <a:rPr lang="zh-CN" altLang="en-US" sz="900" dirty="0">
                    <a:solidFill>
                      <a:schemeClr val="bg1"/>
                    </a:solidFill>
                    <a:latin typeface="微软雅黑" panose="020B0503020204020204" pitchFamily="34" charset="-122"/>
                    <a:ea typeface="微软雅黑" panose="020B0503020204020204" pitchFamily="34" charset="-122"/>
                  </a:rPr>
                  <a:t>流量增长：关键词大量拓展、优化，提升官网流量</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70211" y="2257619"/>
                <a:ext cx="346274" cy="394334"/>
              </a:xfrm>
              <a:prstGeom prst="ellipse">
                <a:avLst/>
              </a:prstGeom>
              <a:solidFill>
                <a:srgbClr val="192F44"/>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2</a:t>
                </a:r>
                <a:endParaRPr lang="zh-CN" altLang="en-US" sz="1200" dirty="0">
                  <a:latin typeface="微软雅黑" panose="020B0503020204020204" pitchFamily="34" charset="-122"/>
                  <a:ea typeface="微软雅黑" panose="020B0503020204020204" pitchFamily="34" charset="-122"/>
                </a:endParaRPr>
              </a:p>
            </p:txBody>
          </p:sp>
          <p:sp>
            <p:nvSpPr>
              <p:cNvPr id="24" name="椭圆 23"/>
              <p:cNvSpPr/>
              <p:nvPr/>
            </p:nvSpPr>
            <p:spPr>
              <a:xfrm>
                <a:off x="70211" y="2994668"/>
                <a:ext cx="346274" cy="394334"/>
              </a:xfrm>
              <a:prstGeom prst="ellipse">
                <a:avLst/>
              </a:prstGeom>
              <a:solidFill>
                <a:srgbClr val="192F44"/>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3</a:t>
                </a:r>
                <a:endParaRPr lang="zh-CN" altLang="en-US" sz="1200" dirty="0">
                  <a:latin typeface="微软雅黑" panose="020B0503020204020204" pitchFamily="34" charset="-122"/>
                  <a:ea typeface="微软雅黑" panose="020B0503020204020204" pitchFamily="34" charset="-122"/>
                </a:endParaRPr>
              </a:p>
            </p:txBody>
          </p:sp>
        </p:grpSp>
        <p:sp>
          <p:nvSpPr>
            <p:cNvPr id="19" name="椭圆 18"/>
            <p:cNvSpPr/>
            <p:nvPr/>
          </p:nvSpPr>
          <p:spPr>
            <a:xfrm>
              <a:off x="61799" y="1537392"/>
              <a:ext cx="320309" cy="364766"/>
            </a:xfrm>
            <a:prstGeom prst="ellipse">
              <a:avLst/>
            </a:prstGeom>
            <a:solidFill>
              <a:srgbClr val="192F44"/>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1</a:t>
              </a:r>
              <a:endParaRPr lang="zh-CN" altLang="en-US" sz="1200" dirty="0">
                <a:latin typeface="微软雅黑" panose="020B0503020204020204" pitchFamily="34" charset="-122"/>
                <a:ea typeface="微软雅黑" panose="020B0503020204020204" pitchFamily="34" charset="-122"/>
              </a:endParaRPr>
            </a:p>
          </p:txBody>
        </p:sp>
      </p:grpSp>
      <p:sp>
        <p:nvSpPr>
          <p:cNvPr id="4" name="标题 1"/>
          <p:cNvSpPr>
            <a:spLocks noGrp="1"/>
          </p:cNvSpPr>
          <p:nvPr>
            <p:ph type="title"/>
          </p:nvPr>
        </p:nvSpPr>
        <p:spPr/>
        <p:txBody>
          <a:bodyPr>
            <a:normAutofit/>
          </a:bodyPr>
          <a:lstStyle/>
          <a:p>
            <a:pPr algn="l"/>
            <a:r>
              <a:rPr lang="zh-CN" altLang="en-US" dirty="0" smtClean="0">
                <a:solidFill>
                  <a:schemeClr val="tx1">
                    <a:lumMod val="75000"/>
                    <a:lumOff val="25000"/>
                  </a:schemeClr>
                </a:solidFill>
              </a:rPr>
              <a:t>今标</a:t>
            </a:r>
            <a:r>
              <a:rPr lang="zh-CN" altLang="en-US" sz="2800" b="1" dirty="0" smtClean="0">
                <a:solidFill>
                  <a:schemeClr val="tx1">
                    <a:lumMod val="75000"/>
                    <a:lumOff val="25000"/>
                  </a:schemeClr>
                </a:solidFill>
              </a:rPr>
              <a:t>领先</a:t>
            </a:r>
            <a:r>
              <a:rPr lang="zh-CN" altLang="en-US" sz="2800" b="1" dirty="0">
                <a:solidFill>
                  <a:schemeClr val="tx1">
                    <a:lumMod val="75000"/>
                    <a:lumOff val="25000"/>
                  </a:schemeClr>
                </a:solidFill>
              </a:rPr>
              <a:t>技术实力</a:t>
            </a:r>
            <a:endParaRPr lang="zh-CN" altLang="zh-CN" sz="2800" b="1" dirty="0">
              <a:solidFill>
                <a:schemeClr val="tx1">
                  <a:lumMod val="75000"/>
                  <a:lumOff val="25000"/>
                </a:schemeClr>
              </a:solidFill>
            </a:endParaRPr>
          </a:p>
        </p:txBody>
      </p:sp>
      <p:sp>
        <p:nvSpPr>
          <p:cNvPr id="5" name="矩形 4"/>
          <p:cNvSpPr/>
          <p:nvPr/>
        </p:nvSpPr>
        <p:spPr>
          <a:xfrm>
            <a:off x="3203849" y="1411874"/>
            <a:ext cx="1368152" cy="1080000"/>
          </a:xfrm>
          <a:prstGeom prst="rect">
            <a:avLst/>
          </a:prstGeom>
          <a:blipFill>
            <a:blip r:embed="rId1" cstate="print"/>
            <a:srcRect/>
            <a:stretch>
              <a:fillRect l="-9000" r="-9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矩形 5"/>
          <p:cNvSpPr/>
          <p:nvPr/>
        </p:nvSpPr>
        <p:spPr>
          <a:xfrm>
            <a:off x="7076769" y="1411874"/>
            <a:ext cx="1548000" cy="1080000"/>
          </a:xfrm>
          <a:prstGeom prst="rect">
            <a:avLst/>
          </a:prstGeom>
          <a:blipFill>
            <a:blip r:embed="rId2" cstate="print">
              <a:extLst>
                <a:ext uri="{28A0092B-C50C-407E-A947-70E740481C1C}">
                  <a14:useLocalDpi xmlns:a14="http://schemas.microsoft.com/office/drawing/2010/main" val="0"/>
                </a:ext>
              </a:extLst>
            </a:blip>
            <a:srcRect/>
            <a:stretch>
              <a:fillRect l="-19000" r="-19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43" b="53425"/>
          <a:stretch>
            <a:fillRect/>
          </a:stretch>
        </p:blipFill>
        <p:spPr bwMode="auto">
          <a:xfrm>
            <a:off x="5127731" y="1411874"/>
            <a:ext cx="1476750" cy="1080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059833" y="1067386"/>
            <a:ext cx="1656184" cy="1502008"/>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a:off x="5040053" y="1067386"/>
            <a:ext cx="1656184" cy="1502008"/>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p:nvSpPr>
        <p:spPr>
          <a:xfrm>
            <a:off x="7020273" y="1077546"/>
            <a:ext cx="1656184" cy="1502008"/>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3275857" y="1139394"/>
            <a:ext cx="1210588" cy="230832"/>
          </a:xfrm>
          <a:prstGeom prst="rect">
            <a:avLst/>
          </a:prstGeom>
          <a:noFill/>
          <a:ln>
            <a:noFill/>
          </a:ln>
        </p:spPr>
        <p:txBody>
          <a:bodyPr wrap="none">
            <a:spAutoFit/>
          </a:bodyPr>
          <a:lstStyle/>
          <a:p>
            <a:pPr lvl="0" algn="ctr" defTabSz="755650">
              <a:lnSpc>
                <a:spcPct val="90000"/>
              </a:lnSpc>
              <a:spcBef>
                <a:spcPct val="0"/>
              </a:spcBef>
              <a:spcAft>
                <a:spcPct val="3500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精准排名优化工具</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5292081" y="1139394"/>
            <a:ext cx="1210588" cy="230832"/>
          </a:xfrm>
          <a:prstGeom prst="rect">
            <a:avLst/>
          </a:prstGeom>
          <a:noFill/>
          <a:ln>
            <a:noFill/>
          </a:ln>
        </p:spPr>
        <p:txBody>
          <a:bodyPr wrap="none">
            <a:spAutoFit/>
          </a:bodyPr>
          <a:lstStyle/>
          <a:p>
            <a:pPr lvl="0" algn="ctr" defTabSz="755650">
              <a:lnSpc>
                <a:spcPct val="90000"/>
              </a:lnSpc>
              <a:spcBef>
                <a:spcPct val="0"/>
              </a:spcBef>
              <a:spcAft>
                <a:spcPct val="3500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电商平台系统工具</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367489" y="1139394"/>
            <a:ext cx="1082348" cy="230832"/>
          </a:xfrm>
          <a:prstGeom prst="rect">
            <a:avLst/>
          </a:prstGeom>
          <a:noFill/>
          <a:ln>
            <a:noFill/>
          </a:ln>
        </p:spPr>
        <p:txBody>
          <a:bodyPr wrap="none">
            <a:spAutoFit/>
          </a:bodyPr>
          <a:lstStyle/>
          <a:p>
            <a:pPr lvl="0" algn="ctr" defTabSz="755650">
              <a:lnSpc>
                <a:spcPct val="90000"/>
              </a:lnSpc>
              <a:spcBef>
                <a:spcPct val="0"/>
              </a:spcBef>
              <a:spcAft>
                <a:spcPct val="3500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云拓谱系统工具</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816162" y="1283410"/>
            <a:ext cx="288000" cy="0"/>
          </a:xfrm>
          <a:prstGeom prst="line">
            <a:avLst/>
          </a:prstGeom>
          <a:ln w="19050">
            <a:solidFill>
              <a:schemeClr val="bg1">
                <a:lumMod val="50000"/>
              </a:schemeClr>
            </a:solidFill>
            <a:prstDash val="sysDot"/>
            <a:headEnd type="oval"/>
            <a:tailEnd type="oval"/>
          </a:ln>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2816162" y="1823470"/>
            <a:ext cx="2232000" cy="0"/>
          </a:xfrm>
          <a:prstGeom prst="line">
            <a:avLst/>
          </a:prstGeom>
          <a:ln w="19050">
            <a:solidFill>
              <a:schemeClr val="bg1">
                <a:lumMod val="50000"/>
              </a:schemeClr>
            </a:solidFill>
            <a:prstDash val="sysDot"/>
            <a:headEnd type="oval"/>
            <a:tailEnd type="oval"/>
          </a:ln>
        </p:spPr>
        <p:style>
          <a:lnRef idx="3">
            <a:schemeClr val="accent2"/>
          </a:lnRef>
          <a:fillRef idx="0">
            <a:schemeClr val="accent2"/>
          </a:fillRef>
          <a:effectRef idx="2">
            <a:schemeClr val="accent2"/>
          </a:effectRef>
          <a:fontRef idx="minor">
            <a:schemeClr val="tx1"/>
          </a:fontRef>
        </p:style>
      </p:cxnSp>
      <p:cxnSp>
        <p:nvCxnSpPr>
          <p:cNvPr id="16" name="直接连接符 15"/>
          <p:cNvCxnSpPr/>
          <p:nvPr/>
        </p:nvCxnSpPr>
        <p:spPr>
          <a:xfrm>
            <a:off x="2816163" y="2363530"/>
            <a:ext cx="4204109" cy="0"/>
          </a:xfrm>
          <a:prstGeom prst="line">
            <a:avLst/>
          </a:prstGeom>
          <a:ln w="19050">
            <a:solidFill>
              <a:schemeClr val="bg1">
                <a:lumMod val="50000"/>
              </a:schemeClr>
            </a:solidFill>
            <a:prstDash val="sysDot"/>
            <a:headEnd type="oval"/>
            <a:tailEnd type="oval"/>
          </a:ln>
        </p:spPr>
        <p:style>
          <a:lnRef idx="3">
            <a:schemeClr val="accent2"/>
          </a:lnRef>
          <a:fillRef idx="0">
            <a:schemeClr val="accent2"/>
          </a:fillRef>
          <a:effectRef idx="2">
            <a:schemeClr val="accent2"/>
          </a:effectRef>
          <a:fontRef idx="minor">
            <a:schemeClr val="tx1"/>
          </a:fontRef>
        </p:style>
      </p:cxnSp>
      <p:grpSp>
        <p:nvGrpSpPr>
          <p:cNvPr id="25" name="组合 24"/>
          <p:cNvGrpSpPr/>
          <p:nvPr/>
        </p:nvGrpSpPr>
        <p:grpSpPr>
          <a:xfrm>
            <a:off x="3059832" y="2699515"/>
            <a:ext cx="5638287" cy="2184958"/>
            <a:chOff x="1907704" y="2499742"/>
            <a:chExt cx="6727256" cy="2394554"/>
          </a:xfrm>
        </p:grpSpPr>
        <p:sp>
          <p:nvSpPr>
            <p:cNvPr id="26" name="矩形 25"/>
            <p:cNvSpPr/>
            <p:nvPr/>
          </p:nvSpPr>
          <p:spPr>
            <a:xfrm>
              <a:off x="3712568" y="4656500"/>
              <a:ext cx="1459700" cy="237796"/>
            </a:xfrm>
            <a:prstGeom prst="rect">
              <a:avLst/>
            </a:prstGeom>
            <a:noFill/>
          </p:spPr>
          <p:txBody>
            <a:bodyPr wrap="none" anchor="ctr">
              <a:spAutoFit/>
            </a:bodyPr>
            <a:lstStyle/>
            <a:p>
              <a:pPr lvl="0" defTabSz="75565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关键词排名监控工具</a:t>
              </a: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5584776" y="4656500"/>
              <a:ext cx="1321992" cy="237796"/>
            </a:xfrm>
            <a:prstGeom prst="rect">
              <a:avLst/>
            </a:prstGeom>
            <a:noFill/>
          </p:spPr>
          <p:txBody>
            <a:bodyPr wrap="none" anchor="ctr">
              <a:spAutoFit/>
            </a:bodyPr>
            <a:lstStyle/>
            <a:p>
              <a:pPr lvl="0" defTabSz="75565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流量统计分析工具</a:t>
              </a: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7312968" y="4656500"/>
              <a:ext cx="1321992" cy="237796"/>
            </a:xfrm>
            <a:prstGeom prst="rect">
              <a:avLst/>
            </a:prstGeom>
            <a:noFill/>
          </p:spPr>
          <p:txBody>
            <a:bodyPr wrap="none" anchor="ctr">
              <a:spAutoFit/>
            </a:bodyPr>
            <a:lstStyle/>
            <a:p>
              <a:pPr lvl="0" defTabSz="75565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外链分析监控工具</a:t>
              </a: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984376" y="4656500"/>
              <a:ext cx="1321992" cy="237796"/>
            </a:xfrm>
            <a:prstGeom prst="rect">
              <a:avLst/>
            </a:prstGeom>
            <a:noFill/>
          </p:spPr>
          <p:txBody>
            <a:bodyPr wrap="none" anchor="ctr">
              <a:spAutoFit/>
            </a:bodyPr>
            <a:lstStyle/>
            <a:p>
              <a:pPr lvl="0" defTabSz="75565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基础数据分析工具</a:t>
              </a: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907704" y="2499742"/>
              <a:ext cx="6701409" cy="2160240"/>
              <a:chOff x="1053768" y="2418786"/>
              <a:chExt cx="7622689" cy="2457220"/>
            </a:xfrm>
          </p:grpSpPr>
          <p:sp>
            <p:nvSpPr>
              <p:cNvPr id="35" name="矩形 34"/>
              <p:cNvSpPr/>
              <p:nvPr/>
            </p:nvSpPr>
            <p:spPr>
              <a:xfrm>
                <a:off x="3131840" y="3867894"/>
                <a:ext cx="1548000" cy="963393"/>
              </a:xfrm>
              <a:prstGeom prst="rect">
                <a:avLst/>
              </a:prstGeom>
              <a:blipFill>
                <a:blip r:embed="rId4" cstate="print"/>
                <a:srcRect/>
                <a:stretch>
                  <a:fillRect l="-15000" r="-15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矩形 35"/>
              <p:cNvSpPr/>
              <p:nvPr/>
            </p:nvSpPr>
            <p:spPr>
              <a:xfrm>
                <a:off x="5116696" y="3867894"/>
                <a:ext cx="1548000" cy="963393"/>
              </a:xfrm>
              <a:prstGeom prst="rect">
                <a:avLst/>
              </a:prstGeom>
              <a:blipFill>
                <a:blip r:embed="rId5" cstate="print"/>
                <a:srcRect/>
                <a:stretch>
                  <a:fillRect l="-19000" r="-19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7" name="矩形 36" descr="d:\backup\administrator\My Documents\Tencent Files\547341987\Image\_{EW~$)S__D{SF_}F~~UZMJ.jpg"/>
              <p:cNvSpPr/>
              <p:nvPr/>
            </p:nvSpPr>
            <p:spPr>
              <a:xfrm>
                <a:off x="7082120" y="3826366"/>
                <a:ext cx="1548000" cy="963393"/>
              </a:xfrm>
              <a:prstGeom prst="rect">
                <a:avLst/>
              </a:prstGeom>
              <a:blipFill>
                <a:blip r:embed="rId6" cstate="print"/>
                <a:srcRect/>
                <a:stretch>
                  <a:fillRect l="-3000" r="-3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矩形 37"/>
              <p:cNvSpPr/>
              <p:nvPr/>
            </p:nvSpPr>
            <p:spPr>
              <a:xfrm>
                <a:off x="3092062" y="2479422"/>
                <a:ext cx="1548000" cy="962429"/>
              </a:xfrm>
              <a:prstGeom prst="rect">
                <a:avLst/>
              </a:prstGeom>
              <a:blipFill>
                <a:blip r:embed="rId7" cstate="print"/>
                <a:srcRect/>
                <a:stretch>
                  <a:fillRect l="-14000" r="-14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矩形 38" descr="d:\backup\administrator\My Documents\Tencent Files\547341987\Image\9T)7~Y3RDUXK%`2L]~YVQ6I.jpg"/>
              <p:cNvSpPr/>
              <p:nvPr/>
            </p:nvSpPr>
            <p:spPr>
              <a:xfrm>
                <a:off x="5076056" y="2473417"/>
                <a:ext cx="1548000" cy="962429"/>
              </a:xfrm>
              <a:prstGeom prst="rect">
                <a:avLst/>
              </a:prstGeom>
              <a:blipFill>
                <a:blip r:embed="rId8" cstate="print"/>
                <a:srcRect/>
                <a:stretch>
                  <a:fillRect t="-9000" b="-9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矩形 39"/>
              <p:cNvSpPr/>
              <p:nvPr/>
            </p:nvSpPr>
            <p:spPr>
              <a:xfrm>
                <a:off x="1106136" y="3867894"/>
                <a:ext cx="1548000" cy="963393"/>
              </a:xfrm>
              <a:prstGeom prst="rect">
                <a:avLst/>
              </a:prstGeom>
              <a:blipFill>
                <a:blip r:embed="rId9" cstate="print">
                  <a:extLst>
                    <a:ext uri="{28A0092B-C50C-407E-A947-70E740481C1C}">
                      <a14:useLocalDpi xmlns:a14="http://schemas.microsoft.com/office/drawing/2010/main" val="0"/>
                    </a:ext>
                  </a:extLst>
                </a:blip>
                <a:srcRect/>
                <a:stretch>
                  <a:fillRect l="-58000" r="-58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矩形 40"/>
              <p:cNvSpPr/>
              <p:nvPr/>
            </p:nvSpPr>
            <p:spPr>
              <a:xfrm>
                <a:off x="1105456" y="2469262"/>
                <a:ext cx="1548000" cy="962429"/>
              </a:xfrm>
              <a:prstGeom prst="rect">
                <a:avLst/>
              </a:prstGeom>
              <a:blipFill>
                <a:blip r:embed="rId10" cstate="print"/>
                <a:srcRect/>
                <a:stretch>
                  <a:fillRect l="-20000" r="-20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矩形 41"/>
              <p:cNvSpPr/>
              <p:nvPr/>
            </p:nvSpPr>
            <p:spPr>
              <a:xfrm>
                <a:off x="7071960" y="2473417"/>
                <a:ext cx="1548000" cy="962429"/>
              </a:xfrm>
              <a:prstGeom prst="rect">
                <a:avLst/>
              </a:prstGeom>
              <a:blipFill>
                <a:blip r:embed="rId11" cstate="print"/>
                <a:srcRect/>
                <a:stretch>
                  <a:fillRect l="-10000" r="-10000"/>
                </a:stretch>
              </a:blipFill>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3" name="组合 42"/>
              <p:cNvGrpSpPr/>
              <p:nvPr/>
            </p:nvGrpSpPr>
            <p:grpSpPr>
              <a:xfrm>
                <a:off x="1053768" y="2418786"/>
                <a:ext cx="7622689" cy="1080120"/>
                <a:chOff x="1053768" y="2418786"/>
                <a:chExt cx="7622689" cy="1080120"/>
              </a:xfrm>
            </p:grpSpPr>
            <p:sp>
              <p:nvSpPr>
                <p:cNvPr id="49" name="矩形 48"/>
                <p:cNvSpPr/>
                <p:nvPr/>
              </p:nvSpPr>
              <p:spPr>
                <a:xfrm>
                  <a:off x="3059832" y="2418786"/>
                  <a:ext cx="1656184" cy="1080120"/>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053768" y="2418786"/>
                  <a:ext cx="1656184" cy="1080120"/>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5065896" y="2418786"/>
                  <a:ext cx="1656184" cy="1080120"/>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7020273" y="2418786"/>
                  <a:ext cx="1656184" cy="1080120"/>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053768" y="3795886"/>
                <a:ext cx="7622689" cy="1080120"/>
                <a:chOff x="1053768" y="2418786"/>
                <a:chExt cx="7622689" cy="1080120"/>
              </a:xfrm>
            </p:grpSpPr>
            <p:sp>
              <p:nvSpPr>
                <p:cNvPr id="45" name="矩形 44"/>
                <p:cNvSpPr/>
                <p:nvPr/>
              </p:nvSpPr>
              <p:spPr>
                <a:xfrm>
                  <a:off x="3059832" y="2418786"/>
                  <a:ext cx="1656184" cy="1080120"/>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1053768" y="2418786"/>
                  <a:ext cx="1656184" cy="1080120"/>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5065896" y="2418786"/>
                  <a:ext cx="1656184" cy="1080120"/>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7020273" y="2418786"/>
                  <a:ext cx="1656184" cy="1080120"/>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1" name="矩形 30"/>
            <p:cNvSpPr/>
            <p:nvPr/>
          </p:nvSpPr>
          <p:spPr>
            <a:xfrm>
              <a:off x="3784576" y="3432364"/>
              <a:ext cx="1321992" cy="237796"/>
            </a:xfrm>
            <a:prstGeom prst="rect">
              <a:avLst/>
            </a:prstGeom>
            <a:noFill/>
          </p:spPr>
          <p:txBody>
            <a:bodyPr wrap="none" anchor="ctr">
              <a:spAutoFit/>
            </a:bodyPr>
            <a:lstStyle/>
            <a:p>
              <a:pPr lvl="0" defTabSz="75565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信息搜集分析工具</a:t>
              </a: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984376" y="3432364"/>
              <a:ext cx="1321992" cy="237796"/>
            </a:xfrm>
            <a:prstGeom prst="rect">
              <a:avLst/>
            </a:prstGeom>
            <a:noFill/>
          </p:spPr>
          <p:txBody>
            <a:bodyPr wrap="none" anchor="ctr">
              <a:spAutoFit/>
            </a:bodyPr>
            <a:lstStyle/>
            <a:p>
              <a:pPr lvl="0" defTabSz="75565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网站诊断评分系统</a:t>
              </a: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5584776" y="3432364"/>
              <a:ext cx="1184284" cy="237796"/>
            </a:xfrm>
            <a:prstGeom prst="rect">
              <a:avLst/>
            </a:prstGeom>
            <a:noFill/>
          </p:spPr>
          <p:txBody>
            <a:bodyPr wrap="none" anchor="ctr">
              <a:spAutoFit/>
            </a:bodyPr>
            <a:lstStyle/>
            <a:p>
              <a:pPr lvl="0" defTabSz="75565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关键词拓展工具</a:t>
              </a: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7240960" y="3432364"/>
              <a:ext cx="1321992" cy="237796"/>
            </a:xfrm>
            <a:prstGeom prst="rect">
              <a:avLst/>
            </a:prstGeom>
            <a:noFill/>
          </p:spPr>
          <p:txBody>
            <a:bodyPr wrap="none" anchor="ctr">
              <a:spAutoFit/>
            </a:bodyPr>
            <a:lstStyle/>
            <a:p>
              <a:pPr lvl="0" defTabSz="755650">
                <a:lnSpc>
                  <a:spcPct val="90000"/>
                </a:lnSpc>
                <a:spcBef>
                  <a:spcPct val="0"/>
                </a:spcBef>
                <a:spcAft>
                  <a:spcPct val="35000"/>
                </a:spcAft>
              </a:pPr>
              <a:r>
                <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rPr>
                <a:t>百度下拉优化工具</a:t>
              </a:r>
              <a:endParaRPr lang="zh-CN" altLang="en-US" sz="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3" name="矩形 52"/>
          <p:cNvSpPr/>
          <p:nvPr/>
        </p:nvSpPr>
        <p:spPr>
          <a:xfrm>
            <a:off x="591143" y="2708761"/>
            <a:ext cx="2249312" cy="2114761"/>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4" name="圆角矩形 53"/>
          <p:cNvSpPr/>
          <p:nvPr/>
        </p:nvSpPr>
        <p:spPr>
          <a:xfrm>
            <a:off x="710155" y="2593455"/>
            <a:ext cx="2026632" cy="2937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smtClean="0">
                <a:solidFill>
                  <a:schemeClr val="accent5"/>
                </a:solidFill>
                <a:latin typeface="微软雅黑" panose="020B0503020204020204" pitchFamily="34" charset="-122"/>
                <a:ea typeface="微软雅黑" panose="020B0503020204020204" pitchFamily="34" charset="-122"/>
              </a:rPr>
              <a:t>今标拥有</a:t>
            </a:r>
            <a:r>
              <a:rPr lang="zh-CN" altLang="en-US" sz="1000" b="1" dirty="0">
                <a:solidFill>
                  <a:schemeClr val="accent5"/>
                </a:solidFill>
                <a:latin typeface="微软雅黑" panose="020B0503020204020204" pitchFamily="34" charset="-122"/>
                <a:ea typeface="微软雅黑" panose="020B0503020204020204" pitchFamily="34" charset="-122"/>
              </a:rPr>
              <a:t>国内领先</a:t>
            </a:r>
            <a:r>
              <a:rPr lang="en-US" altLang="zh-CN" sz="1000" b="1" dirty="0">
                <a:solidFill>
                  <a:schemeClr val="accent5"/>
                </a:solidFill>
                <a:latin typeface="微软雅黑" panose="020B0503020204020204" pitchFamily="34" charset="-122"/>
                <a:ea typeface="微软雅黑" panose="020B0503020204020204" pitchFamily="34" charset="-122"/>
              </a:rPr>
              <a:t>SEO</a:t>
            </a:r>
            <a:r>
              <a:rPr lang="zh-CN" altLang="en-US" sz="1000" b="1" dirty="0">
                <a:solidFill>
                  <a:schemeClr val="accent5"/>
                </a:solidFill>
                <a:latin typeface="微软雅黑" panose="020B0503020204020204" pitchFamily="34" charset="-122"/>
                <a:ea typeface="微软雅黑" panose="020B0503020204020204" pitchFamily="34" charset="-122"/>
              </a:rPr>
              <a:t>技术实力</a:t>
            </a:r>
            <a:endParaRPr lang="zh-CN" altLang="en-US" sz="1000" b="1" dirty="0">
              <a:solidFill>
                <a:schemeClr val="accent5"/>
              </a:solidFill>
              <a:latin typeface="微软雅黑" panose="020B0503020204020204" pitchFamily="34" charset="-122"/>
              <a:ea typeface="微软雅黑" panose="020B0503020204020204" pitchFamily="34" charset="-122"/>
            </a:endParaRPr>
          </a:p>
        </p:txBody>
      </p:sp>
      <p:sp>
        <p:nvSpPr>
          <p:cNvPr id="55" name="矩形 54"/>
          <p:cNvSpPr/>
          <p:nvPr/>
        </p:nvSpPr>
        <p:spPr>
          <a:xfrm>
            <a:off x="593399" y="2708761"/>
            <a:ext cx="45719" cy="2114761"/>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文本占位符 2"/>
          <p:cNvSpPr txBox="1"/>
          <p:nvPr/>
        </p:nvSpPr>
        <p:spPr>
          <a:xfrm>
            <a:off x="693296" y="2951314"/>
            <a:ext cx="2160240" cy="165618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nSpc>
                <a:spcPct val="15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今标自主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研发工具，集信息收集、网站诊断、关键词拓展、官网排名优化、提升流量、监测流量等为一体，为了解客户现状，改善客户现状提供了强力的支持</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。今标在此</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基础上不断创新，研发更新更具价值的工具，以此满足客户需求。</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0">
            <a:off x="367030" y="826770"/>
            <a:ext cx="8070215" cy="3914775"/>
            <a:chOff x="1115616" y="1327666"/>
            <a:chExt cx="7416824" cy="3188448"/>
          </a:xfrm>
        </p:grpSpPr>
        <p:grpSp>
          <p:nvGrpSpPr>
            <p:cNvPr id="17" name="组合 16"/>
            <p:cNvGrpSpPr/>
            <p:nvPr/>
          </p:nvGrpSpPr>
          <p:grpSpPr>
            <a:xfrm>
              <a:off x="2013381" y="2007640"/>
              <a:ext cx="4070787" cy="421195"/>
              <a:chOff x="2180167" y="2136365"/>
              <a:chExt cx="4070787" cy="421195"/>
            </a:xfrm>
          </p:grpSpPr>
          <p:pic>
            <p:nvPicPr>
              <p:cNvPr id="199" name="Picture 6" descr="c:\users\win\appdata\roaming\360se6\User Data\temp\logo2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80167" y="2136365"/>
                <a:ext cx="390405" cy="36004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98" descr="c:\users\win\appdata\roaming\360se6\User Data\temp\logo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2832" y="2199101"/>
                <a:ext cx="573671" cy="267712"/>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8" descr="c:\users\win\appdata\roaming\360se6\User Data\temp\u=1726885188,839904489&amp;fm=58&amp;s=0532CD3294755B820C7BB1450300E0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1672" y="2154951"/>
                <a:ext cx="460851" cy="288032"/>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 descr="c:\users\win\appdata\roaming\360se6\User Data\temp\u=53915498,181600727&amp;fm=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6664" y="2174382"/>
                <a:ext cx="462527" cy="286690"/>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4" descr="c:\users\win\appdata\roaming\360se6\User Data\temp\dfb4bfcd6705c05ba112a1c321051777_121_1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9536" y="2177200"/>
                <a:ext cx="380360" cy="38036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6" descr="c:\users\win\appdata\roaming\360se6\User Data\tem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8582" b="3896"/>
              <a:stretch>
                <a:fillRect/>
              </a:stretch>
            </p:blipFill>
            <p:spPr bwMode="auto">
              <a:xfrm>
                <a:off x="5733727" y="2289848"/>
                <a:ext cx="517227" cy="144016"/>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圆角矩形 17"/>
            <p:cNvSpPr/>
            <p:nvPr/>
          </p:nvSpPr>
          <p:spPr>
            <a:xfrm>
              <a:off x="1115616" y="1356850"/>
              <a:ext cx="5040560" cy="1224136"/>
            </a:xfrm>
            <a:prstGeom prst="roundRect">
              <a:avLst>
                <a:gd name="adj" fmla="val 6001"/>
              </a:avLst>
            </a:prstGeom>
            <a:noFill/>
            <a:ln w="12700">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矩形 18"/>
            <p:cNvSpPr/>
            <p:nvPr/>
          </p:nvSpPr>
          <p:spPr>
            <a:xfrm>
              <a:off x="1208403" y="1507685"/>
              <a:ext cx="14401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solidFill>
                    <a:schemeClr val="tx1">
                      <a:lumMod val="75000"/>
                      <a:lumOff val="25000"/>
                    </a:schemeClr>
                  </a:solidFill>
                  <a:ea typeface="微软雅黑" panose="020B0503020204020204" pitchFamily="34" charset="-122"/>
                </a:rPr>
                <a:t>金融类客户</a:t>
              </a:r>
              <a:endParaRPr lang="zh-CN" altLang="en-US" sz="1100" dirty="0">
                <a:solidFill>
                  <a:schemeClr val="tx1">
                    <a:lumMod val="75000"/>
                    <a:lumOff val="25000"/>
                  </a:schemeClr>
                </a:solidFill>
                <a:ea typeface="微软雅黑" panose="020B0503020204020204" pitchFamily="34" charset="-122"/>
              </a:endParaRPr>
            </a:p>
          </p:txBody>
        </p:sp>
        <p:sp>
          <p:nvSpPr>
            <p:cNvPr id="211" name="圆角矩形 210"/>
            <p:cNvSpPr/>
            <p:nvPr/>
          </p:nvSpPr>
          <p:spPr>
            <a:xfrm>
              <a:off x="6228184" y="1327666"/>
              <a:ext cx="2304256" cy="2592288"/>
            </a:xfrm>
            <a:prstGeom prst="roundRect">
              <a:avLst>
                <a:gd name="adj" fmla="val 6001"/>
              </a:avLst>
            </a:prstGeom>
            <a:noFill/>
            <a:ln w="12700">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2" name="矩形 211"/>
            <p:cNvSpPr/>
            <p:nvPr/>
          </p:nvSpPr>
          <p:spPr>
            <a:xfrm>
              <a:off x="6300192" y="1399674"/>
              <a:ext cx="14401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solidFill>
                    <a:schemeClr val="tx1">
                      <a:lumMod val="75000"/>
                      <a:lumOff val="25000"/>
                    </a:schemeClr>
                  </a:solidFill>
                  <a:ea typeface="微软雅黑" panose="020B0503020204020204" pitchFamily="34" charset="-122"/>
                </a:rPr>
                <a:t>医疗美容客户</a:t>
              </a:r>
              <a:endParaRPr lang="zh-CN" altLang="en-US" sz="1100" dirty="0">
                <a:solidFill>
                  <a:schemeClr val="tx1">
                    <a:lumMod val="75000"/>
                    <a:lumOff val="25000"/>
                  </a:schemeClr>
                </a:solidFill>
                <a:ea typeface="微软雅黑" panose="020B0503020204020204" pitchFamily="34" charset="-122"/>
              </a:endParaRPr>
            </a:p>
          </p:txBody>
        </p:sp>
        <p:sp>
          <p:nvSpPr>
            <p:cNvPr id="213" name="圆角矩形 212"/>
            <p:cNvSpPr/>
            <p:nvPr/>
          </p:nvSpPr>
          <p:spPr>
            <a:xfrm>
              <a:off x="1115616" y="2695818"/>
              <a:ext cx="2484000" cy="1224136"/>
            </a:xfrm>
            <a:prstGeom prst="roundRect">
              <a:avLst>
                <a:gd name="adj" fmla="val 6001"/>
              </a:avLst>
            </a:prstGeom>
            <a:noFill/>
            <a:ln w="12700">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4" name="圆角矩形 213"/>
            <p:cNvSpPr/>
            <p:nvPr/>
          </p:nvSpPr>
          <p:spPr>
            <a:xfrm>
              <a:off x="3672176" y="2695818"/>
              <a:ext cx="2484000" cy="1224136"/>
            </a:xfrm>
            <a:prstGeom prst="roundRect">
              <a:avLst>
                <a:gd name="adj" fmla="val 6001"/>
              </a:avLst>
            </a:prstGeom>
            <a:noFill/>
            <a:ln w="12700">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6" name="矩形 215"/>
            <p:cNvSpPr/>
            <p:nvPr/>
          </p:nvSpPr>
          <p:spPr>
            <a:xfrm>
              <a:off x="1187624" y="2859714"/>
              <a:ext cx="14401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solidFill>
                    <a:schemeClr val="tx1">
                      <a:lumMod val="75000"/>
                      <a:lumOff val="25000"/>
                    </a:schemeClr>
                  </a:solidFill>
                  <a:ea typeface="微软雅黑" panose="020B0503020204020204" pitchFamily="34" charset="-122"/>
                </a:rPr>
                <a:t>教育类客户</a:t>
              </a:r>
              <a:endParaRPr lang="zh-CN" altLang="en-US" sz="1100" dirty="0">
                <a:solidFill>
                  <a:schemeClr val="tx1">
                    <a:lumMod val="75000"/>
                    <a:lumOff val="25000"/>
                  </a:schemeClr>
                </a:solidFill>
                <a:ea typeface="微软雅黑" panose="020B0503020204020204" pitchFamily="34" charset="-122"/>
              </a:endParaRPr>
            </a:p>
          </p:txBody>
        </p:sp>
        <p:sp>
          <p:nvSpPr>
            <p:cNvPr id="229" name="矩形 228"/>
            <p:cNvSpPr/>
            <p:nvPr/>
          </p:nvSpPr>
          <p:spPr>
            <a:xfrm>
              <a:off x="3656678" y="2880669"/>
              <a:ext cx="14401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solidFill>
                    <a:schemeClr val="tx1">
                      <a:lumMod val="75000"/>
                      <a:lumOff val="25000"/>
                    </a:schemeClr>
                  </a:solidFill>
                  <a:ea typeface="微软雅黑" panose="020B0503020204020204" pitchFamily="34" charset="-122"/>
                </a:rPr>
                <a:t>化妆品类客户</a:t>
              </a:r>
              <a:endParaRPr lang="zh-CN" altLang="en-US" sz="1100" dirty="0">
                <a:solidFill>
                  <a:schemeClr val="tx1">
                    <a:lumMod val="75000"/>
                    <a:lumOff val="25000"/>
                  </a:schemeClr>
                </a:solidFill>
                <a:ea typeface="微软雅黑" panose="020B0503020204020204" pitchFamily="34" charset="-122"/>
              </a:endParaRPr>
            </a:p>
          </p:txBody>
        </p:sp>
        <p:cxnSp>
          <p:nvCxnSpPr>
            <p:cNvPr id="25" name="直接连接符 24"/>
            <p:cNvCxnSpPr/>
            <p:nvPr/>
          </p:nvCxnSpPr>
          <p:spPr>
            <a:xfrm>
              <a:off x="3347864" y="1471682"/>
              <a:ext cx="0" cy="2232248"/>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6012160" y="1471682"/>
              <a:ext cx="0" cy="2232248"/>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33" name="圆角矩形 232"/>
            <p:cNvSpPr/>
            <p:nvPr/>
          </p:nvSpPr>
          <p:spPr>
            <a:xfrm>
              <a:off x="1115616" y="4012058"/>
              <a:ext cx="4020761" cy="504056"/>
            </a:xfrm>
            <a:prstGeom prst="roundRect">
              <a:avLst>
                <a:gd name="adj" fmla="val 6001"/>
              </a:avLst>
            </a:prstGeom>
            <a:noFill/>
            <a:ln w="12700">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4" name="矩形 233"/>
            <p:cNvSpPr/>
            <p:nvPr/>
          </p:nvSpPr>
          <p:spPr>
            <a:xfrm>
              <a:off x="1157480" y="4156074"/>
              <a:ext cx="14401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solidFill>
                    <a:schemeClr val="tx1">
                      <a:lumMod val="75000"/>
                      <a:lumOff val="25000"/>
                    </a:schemeClr>
                  </a:solidFill>
                  <a:ea typeface="微软雅黑" panose="020B0503020204020204" pitchFamily="34" charset="-122"/>
                </a:rPr>
                <a:t>食品类客户</a:t>
              </a:r>
              <a:endParaRPr lang="zh-CN" altLang="en-US" sz="1100" dirty="0">
                <a:solidFill>
                  <a:schemeClr val="tx1">
                    <a:lumMod val="75000"/>
                    <a:lumOff val="25000"/>
                  </a:schemeClr>
                </a:solidFill>
                <a:ea typeface="微软雅黑" panose="020B0503020204020204" pitchFamily="34" charset="-122"/>
              </a:endParaRPr>
            </a:p>
          </p:txBody>
        </p:sp>
        <p:sp>
          <p:nvSpPr>
            <p:cNvPr id="240" name="圆角矩形 239"/>
            <p:cNvSpPr/>
            <p:nvPr/>
          </p:nvSpPr>
          <p:spPr>
            <a:xfrm>
              <a:off x="5220072" y="4012058"/>
              <a:ext cx="3312368" cy="504056"/>
            </a:xfrm>
            <a:prstGeom prst="roundRect">
              <a:avLst>
                <a:gd name="adj" fmla="val 6001"/>
              </a:avLst>
            </a:prstGeom>
            <a:noFill/>
            <a:ln w="12700">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1" name="矩形 240"/>
            <p:cNvSpPr/>
            <p:nvPr/>
          </p:nvSpPr>
          <p:spPr>
            <a:xfrm>
              <a:off x="5148064" y="4156074"/>
              <a:ext cx="14401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solidFill>
                    <a:schemeClr val="tx1">
                      <a:lumMod val="75000"/>
                      <a:lumOff val="25000"/>
                    </a:schemeClr>
                  </a:solidFill>
                  <a:ea typeface="微软雅黑" panose="020B0503020204020204" pitchFamily="34" charset="-122"/>
                </a:rPr>
                <a:t>家电家居客户</a:t>
              </a:r>
              <a:endParaRPr lang="zh-CN" altLang="en-US" sz="1100" dirty="0">
                <a:solidFill>
                  <a:schemeClr val="tx1">
                    <a:lumMod val="75000"/>
                    <a:lumOff val="25000"/>
                  </a:schemeClr>
                </a:solidFill>
                <a:ea typeface="微软雅黑" panose="020B0503020204020204" pitchFamily="34" charset="-122"/>
              </a:endParaRPr>
            </a:p>
          </p:txBody>
        </p:sp>
      </p:grpSp>
      <p:sp>
        <p:nvSpPr>
          <p:cNvPr id="68" name="矩形 67"/>
          <p:cNvSpPr/>
          <p:nvPr/>
        </p:nvSpPr>
        <p:spPr>
          <a:xfrm>
            <a:off x="84439" y="172631"/>
            <a:ext cx="8582440" cy="506730"/>
          </a:xfrm>
          <a:prstGeom prst="rect">
            <a:avLst/>
          </a:prstGeom>
        </p:spPr>
        <p:txBody>
          <a:bodyPr wrap="square">
            <a:spAutoFit/>
          </a:bodyPr>
          <a:lstStyle/>
          <a:p>
            <a:pPr algn="ctr">
              <a:lnSpc>
                <a:spcPct val="150000"/>
              </a:lnSpc>
            </a:pPr>
            <a:r>
              <a:rPr lang="zh-CN" altLang="en-US" sz="1400" b="1" dirty="0" smtClean="0">
                <a:latin typeface="微软雅黑" panose="020B0503020204020204" pitchFamily="34" charset="-122"/>
                <a:ea typeface="微软雅黑" panose="020B0503020204020204" pitchFamily="34" charset="-122"/>
              </a:rPr>
              <a:t>今标网络</a:t>
            </a: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服务</a:t>
            </a:r>
            <a:r>
              <a:rPr lang="en-US" altLang="zh-CN" b="1" dirty="0" smtClean="0">
                <a:solidFill>
                  <a:srgbClr val="C00000"/>
                </a:solidFill>
                <a:latin typeface="微软雅黑" panose="020B0503020204020204" pitchFamily="34" charset="-122"/>
                <a:ea typeface="微软雅黑" panose="020B0503020204020204" pitchFamily="34" charset="-122"/>
              </a:rPr>
              <a:t>100</a:t>
            </a:r>
            <a:r>
              <a:rPr lang="zh-CN" altLang="zh-CN" sz="1400" b="1" dirty="0">
                <a:latin typeface="微软雅黑" panose="020B0503020204020204" pitchFamily="34" charset="-122"/>
                <a:ea typeface="微软雅黑" panose="020B0503020204020204" pitchFamily="34" charset="-122"/>
              </a:rPr>
              <a:t>多家国内外</a:t>
            </a:r>
            <a:r>
              <a:rPr lang="zh-CN" altLang="en-US" sz="1400" b="1" dirty="0">
                <a:latin typeface="微软雅黑" panose="020B0503020204020204" pitchFamily="34" charset="-122"/>
                <a:ea typeface="微软雅黑" panose="020B0503020204020204" pitchFamily="34" charset="-122"/>
              </a:rPr>
              <a:t>知名</a:t>
            </a:r>
            <a:r>
              <a:rPr lang="zh-CN" altLang="zh-CN" sz="1400" b="1" dirty="0">
                <a:latin typeface="微软雅黑" panose="020B0503020204020204" pitchFamily="34" charset="-122"/>
                <a:ea typeface="微软雅黑" panose="020B0503020204020204" pitchFamily="34" charset="-122"/>
              </a:rPr>
              <a:t>企业</a:t>
            </a:r>
            <a:r>
              <a:rPr lang="zh-CN" altLang="en-US" sz="1400" b="1" dirty="0">
                <a:latin typeface="微软雅黑" panose="020B0503020204020204" pitchFamily="34" charset="-122"/>
                <a:ea typeface="微软雅黑" panose="020B0503020204020204" pitchFamily="34" charset="-122"/>
              </a:rPr>
              <a:t>，</a:t>
            </a:r>
            <a:r>
              <a:rPr lang="zh-CN" altLang="zh-CN" sz="1400" b="1" dirty="0">
                <a:latin typeface="微软雅黑" panose="020B0503020204020204" pitchFamily="34" charset="-122"/>
                <a:ea typeface="微软雅黑" panose="020B0503020204020204" pitchFamily="34" charset="-122"/>
              </a:rPr>
              <a:t>涵盖金融、医美、教育等</a:t>
            </a:r>
            <a:r>
              <a:rPr lang="en-US" altLang="zh-CN" b="1" dirty="0">
                <a:solidFill>
                  <a:srgbClr val="C00000"/>
                </a:solidFill>
                <a:latin typeface="微软雅黑" panose="020B0503020204020204" pitchFamily="34" charset="-122"/>
                <a:ea typeface="微软雅黑" panose="020B0503020204020204" pitchFamily="34" charset="-122"/>
              </a:rPr>
              <a:t>35</a:t>
            </a:r>
            <a:r>
              <a:rPr lang="zh-CN" altLang="en-US" sz="1400" b="1" dirty="0">
                <a:latin typeface="微软雅黑" panose="020B0503020204020204" pitchFamily="34" charset="-122"/>
                <a:ea typeface="微软雅黑" panose="020B0503020204020204" pitchFamily="34" charset="-122"/>
              </a:rPr>
              <a:t>个</a:t>
            </a:r>
            <a:r>
              <a:rPr lang="zh-CN" altLang="zh-CN" sz="1400" b="1" dirty="0">
                <a:latin typeface="微软雅黑" panose="020B0503020204020204" pitchFamily="34" charset="-122"/>
                <a:ea typeface="微软雅黑" panose="020B0503020204020204" pitchFamily="34" charset="-122"/>
              </a:rPr>
              <a:t>热门</a:t>
            </a:r>
            <a:r>
              <a:rPr lang="zh-CN" altLang="zh-CN" sz="1400" b="1" dirty="0" smtClean="0">
                <a:latin typeface="微软雅黑" panose="020B0503020204020204" pitchFamily="34" charset="-122"/>
                <a:ea typeface="微软雅黑" panose="020B0503020204020204" pitchFamily="34" charset="-122"/>
              </a:rPr>
              <a:t>行业</a:t>
            </a:r>
            <a:endParaRPr lang="zh-CN" altLang="en-US" sz="1400" b="1"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347864" y="1879994"/>
            <a:ext cx="0" cy="2592288"/>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940152" y="1879994"/>
            <a:ext cx="0" cy="2592288"/>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9" name="图片 8" descr="qqq"/>
          <p:cNvPicPr>
            <a:picLocks noChangeAspect="1"/>
          </p:cNvPicPr>
          <p:nvPr/>
        </p:nvPicPr>
        <p:blipFill>
          <a:blip r:embed="rId7"/>
          <a:stretch>
            <a:fillRect/>
          </a:stretch>
        </p:blipFill>
        <p:spPr>
          <a:xfrm>
            <a:off x="1495425" y="906780"/>
            <a:ext cx="1010285" cy="626745"/>
          </a:xfrm>
          <a:prstGeom prst="rect">
            <a:avLst/>
          </a:prstGeom>
        </p:spPr>
      </p:pic>
      <p:pic>
        <p:nvPicPr>
          <p:cNvPr id="10" name="图片 9" descr="1718159019"/>
          <p:cNvPicPr>
            <a:picLocks noChangeAspect="1"/>
          </p:cNvPicPr>
          <p:nvPr/>
        </p:nvPicPr>
        <p:blipFill>
          <a:blip r:embed="rId8"/>
          <a:stretch>
            <a:fillRect/>
          </a:stretch>
        </p:blipFill>
        <p:spPr>
          <a:xfrm>
            <a:off x="2790190" y="1047750"/>
            <a:ext cx="756920" cy="469265"/>
          </a:xfrm>
          <a:prstGeom prst="rect">
            <a:avLst/>
          </a:prstGeom>
        </p:spPr>
      </p:pic>
      <p:pic>
        <p:nvPicPr>
          <p:cNvPr id="11" name="图片 10" descr="logo"/>
          <p:cNvPicPr>
            <a:picLocks noChangeAspect="1"/>
          </p:cNvPicPr>
          <p:nvPr/>
        </p:nvPicPr>
        <p:blipFill>
          <a:blip r:embed="rId9"/>
          <a:stretch>
            <a:fillRect/>
          </a:stretch>
        </p:blipFill>
        <p:spPr>
          <a:xfrm>
            <a:off x="6144260" y="2707640"/>
            <a:ext cx="1676400" cy="523875"/>
          </a:xfrm>
          <a:prstGeom prst="rect">
            <a:avLst/>
          </a:prstGeom>
        </p:spPr>
      </p:pic>
      <p:pic>
        <p:nvPicPr>
          <p:cNvPr id="16" name="图片 15" descr="u=1286027329,3639328925&amp;fm=58&amp;s=46D1A976CC3998130C034EEF0300B01E&amp;bpow=121&amp;bpoh=75"/>
          <p:cNvPicPr>
            <a:picLocks noChangeAspect="1"/>
          </p:cNvPicPr>
          <p:nvPr/>
        </p:nvPicPr>
        <p:blipFill>
          <a:blip r:embed="rId10"/>
          <a:stretch>
            <a:fillRect/>
          </a:stretch>
        </p:blipFill>
        <p:spPr>
          <a:xfrm>
            <a:off x="3855720" y="1004570"/>
            <a:ext cx="853440" cy="528955"/>
          </a:xfrm>
          <a:prstGeom prst="rect">
            <a:avLst/>
          </a:prstGeom>
        </p:spPr>
      </p:pic>
      <p:pic>
        <p:nvPicPr>
          <p:cNvPr id="20" name="图片 19" descr="u=2709498120,576768685&amp;fm=58&amp;s=2917E416C4A44D030CFC717F0200D060&amp;bpow=121&amp;bpoh=75"/>
          <p:cNvPicPr>
            <a:picLocks noChangeAspect="1"/>
          </p:cNvPicPr>
          <p:nvPr/>
        </p:nvPicPr>
        <p:blipFill>
          <a:blip r:embed="rId11"/>
          <a:stretch>
            <a:fillRect/>
          </a:stretch>
        </p:blipFill>
        <p:spPr>
          <a:xfrm>
            <a:off x="4768850" y="1004570"/>
            <a:ext cx="1106170" cy="685800"/>
          </a:xfrm>
          <a:prstGeom prst="rect">
            <a:avLst/>
          </a:prstGeom>
        </p:spPr>
      </p:pic>
      <p:pic>
        <p:nvPicPr>
          <p:cNvPr id="21" name="图片 20"/>
          <p:cNvPicPr>
            <a:picLocks noChangeAspect="1"/>
          </p:cNvPicPr>
          <p:nvPr/>
        </p:nvPicPr>
        <p:blipFill>
          <a:blip r:embed="rId12"/>
          <a:stretch>
            <a:fillRect/>
          </a:stretch>
        </p:blipFill>
        <p:spPr>
          <a:xfrm>
            <a:off x="6988810" y="4085590"/>
            <a:ext cx="831850" cy="479425"/>
          </a:xfrm>
          <a:prstGeom prst="rect">
            <a:avLst/>
          </a:prstGeom>
        </p:spPr>
      </p:pic>
      <p:pic>
        <p:nvPicPr>
          <p:cNvPr id="22" name="图片 21" descr="2d620c885cee5739283ee261a36e875d_121_121"/>
          <p:cNvPicPr>
            <a:picLocks noChangeAspect="1"/>
          </p:cNvPicPr>
          <p:nvPr/>
        </p:nvPicPr>
        <p:blipFill>
          <a:blip r:embed="rId13"/>
          <a:stretch>
            <a:fillRect/>
          </a:stretch>
        </p:blipFill>
        <p:spPr>
          <a:xfrm>
            <a:off x="5851525" y="3928745"/>
            <a:ext cx="792480" cy="792480"/>
          </a:xfrm>
          <a:prstGeom prst="rect">
            <a:avLst/>
          </a:prstGeom>
        </p:spPr>
      </p:pic>
      <p:pic>
        <p:nvPicPr>
          <p:cNvPr id="23" name="图片 22" descr="u=3955205209,2575762515&amp;fm=58&amp;bpow=788&amp;bpoh=600"/>
          <p:cNvPicPr>
            <a:picLocks noChangeAspect="1"/>
          </p:cNvPicPr>
          <p:nvPr/>
        </p:nvPicPr>
        <p:blipFill>
          <a:blip r:embed="rId14"/>
          <a:stretch>
            <a:fillRect/>
          </a:stretch>
        </p:blipFill>
        <p:spPr>
          <a:xfrm>
            <a:off x="2131695" y="3331845"/>
            <a:ext cx="748030" cy="562610"/>
          </a:xfrm>
          <a:prstGeom prst="rect">
            <a:avLst/>
          </a:prstGeom>
        </p:spPr>
      </p:pic>
      <p:pic>
        <p:nvPicPr>
          <p:cNvPr id="26" name="图片 25" descr="u=3631494435,1479969845&amp;fm=179&amp;w=121&amp;h=140&amp;img"/>
          <p:cNvPicPr>
            <a:picLocks noChangeAspect="1"/>
          </p:cNvPicPr>
          <p:nvPr/>
        </p:nvPicPr>
        <p:blipFill>
          <a:blip r:embed="rId15"/>
          <a:stretch>
            <a:fillRect/>
          </a:stretch>
        </p:blipFill>
        <p:spPr>
          <a:xfrm>
            <a:off x="1734820" y="2579370"/>
            <a:ext cx="531495" cy="615315"/>
          </a:xfrm>
          <a:prstGeom prst="rect">
            <a:avLst/>
          </a:prstGeom>
        </p:spPr>
      </p:pic>
      <p:pic>
        <p:nvPicPr>
          <p:cNvPr id="30" name="图片 29" descr="6367951554620082675456236"/>
          <p:cNvPicPr>
            <a:picLocks noChangeAspect="1"/>
          </p:cNvPicPr>
          <p:nvPr/>
        </p:nvPicPr>
        <p:blipFill>
          <a:blip r:embed="rId16"/>
          <a:stretch>
            <a:fillRect/>
          </a:stretch>
        </p:blipFill>
        <p:spPr>
          <a:xfrm>
            <a:off x="495935" y="3345815"/>
            <a:ext cx="1464945" cy="548640"/>
          </a:xfrm>
          <a:prstGeom prst="rect">
            <a:avLst/>
          </a:prstGeom>
        </p:spPr>
      </p:pic>
      <p:pic>
        <p:nvPicPr>
          <p:cNvPr id="32" name="图片 31" descr="logo"/>
          <p:cNvPicPr>
            <a:picLocks noChangeAspect="1"/>
          </p:cNvPicPr>
          <p:nvPr/>
        </p:nvPicPr>
        <p:blipFill>
          <a:blip r:embed="rId17"/>
          <a:stretch>
            <a:fillRect/>
          </a:stretch>
        </p:blipFill>
        <p:spPr>
          <a:xfrm>
            <a:off x="5875020" y="4615815"/>
            <a:ext cx="2066925" cy="219075"/>
          </a:xfrm>
          <a:prstGeom prst="rect">
            <a:avLst/>
          </a:prstGeom>
        </p:spPr>
      </p:pic>
      <p:pic>
        <p:nvPicPr>
          <p:cNvPr id="33" name="图片 32" descr="u=2313131250,1995076693&amp;fm=58&amp;bpow=693&amp;bpoh=550"/>
          <p:cNvPicPr>
            <a:picLocks noChangeAspect="1"/>
          </p:cNvPicPr>
          <p:nvPr/>
        </p:nvPicPr>
        <p:blipFill>
          <a:blip r:embed="rId18"/>
          <a:stretch>
            <a:fillRect/>
          </a:stretch>
        </p:blipFill>
        <p:spPr>
          <a:xfrm>
            <a:off x="1308100" y="4137660"/>
            <a:ext cx="735330" cy="553085"/>
          </a:xfrm>
          <a:prstGeom prst="rect">
            <a:avLst/>
          </a:prstGeom>
        </p:spPr>
      </p:pic>
      <p:pic>
        <p:nvPicPr>
          <p:cNvPr id="35" name="图片 34" descr="u=2296707797,1932871213&amp;fm=202&amp;mola=new&amp;crop=v1"/>
          <p:cNvPicPr>
            <a:picLocks noChangeAspect="1"/>
          </p:cNvPicPr>
          <p:nvPr/>
        </p:nvPicPr>
        <p:blipFill>
          <a:blip r:embed="rId19"/>
          <a:stretch>
            <a:fillRect/>
          </a:stretch>
        </p:blipFill>
        <p:spPr>
          <a:xfrm>
            <a:off x="2212340" y="4171315"/>
            <a:ext cx="919480" cy="570230"/>
          </a:xfrm>
          <a:prstGeom prst="rect">
            <a:avLst/>
          </a:prstGeom>
        </p:spPr>
      </p:pic>
      <p:pic>
        <p:nvPicPr>
          <p:cNvPr id="36" name="图片 35" descr="u=3228693089,151375380&amp;fm=58&amp;bpow=1369&amp;bpoh=1030"/>
          <p:cNvPicPr>
            <a:picLocks noChangeAspect="1"/>
          </p:cNvPicPr>
          <p:nvPr/>
        </p:nvPicPr>
        <p:blipFill>
          <a:blip r:embed="rId20"/>
          <a:stretch>
            <a:fillRect/>
          </a:stretch>
        </p:blipFill>
        <p:spPr>
          <a:xfrm>
            <a:off x="3347720" y="4171315"/>
            <a:ext cx="730885" cy="549910"/>
          </a:xfrm>
          <a:prstGeom prst="rect">
            <a:avLst/>
          </a:prstGeom>
        </p:spPr>
      </p:pic>
      <p:pic>
        <p:nvPicPr>
          <p:cNvPr id="37" name="图片 36" descr="logo"/>
          <p:cNvPicPr>
            <a:picLocks noChangeAspect="1"/>
          </p:cNvPicPr>
          <p:nvPr/>
        </p:nvPicPr>
        <p:blipFill>
          <a:blip r:embed="rId21"/>
          <a:stretch>
            <a:fillRect/>
          </a:stretch>
        </p:blipFill>
        <p:spPr>
          <a:xfrm>
            <a:off x="3249930" y="3288665"/>
            <a:ext cx="605790" cy="605790"/>
          </a:xfrm>
          <a:prstGeom prst="rect">
            <a:avLst/>
          </a:prstGeom>
        </p:spPr>
      </p:pic>
      <p:pic>
        <p:nvPicPr>
          <p:cNvPr id="38" name="图片 37" descr="u=3275595052,3635930622&amp;fm=58&amp;bpow=222&amp;bpoh=222"/>
          <p:cNvPicPr>
            <a:picLocks noChangeAspect="1"/>
          </p:cNvPicPr>
          <p:nvPr/>
        </p:nvPicPr>
        <p:blipFill>
          <a:blip r:embed="rId22"/>
          <a:stretch>
            <a:fillRect/>
          </a:stretch>
        </p:blipFill>
        <p:spPr>
          <a:xfrm>
            <a:off x="4162425" y="2656205"/>
            <a:ext cx="546100" cy="492760"/>
          </a:xfrm>
          <a:prstGeom prst="rect">
            <a:avLst/>
          </a:prstGeom>
        </p:spPr>
      </p:pic>
      <p:pic>
        <p:nvPicPr>
          <p:cNvPr id="39" name="图片 38" descr="u=4154281897,2620443038&amp;fm=58&amp;s=7D26357687A65D205A7CB4DC02007032&amp;bpow=121&amp;bpoh=75"/>
          <p:cNvPicPr>
            <a:picLocks noChangeAspect="1"/>
          </p:cNvPicPr>
          <p:nvPr/>
        </p:nvPicPr>
        <p:blipFill>
          <a:blip r:embed="rId23"/>
          <a:stretch>
            <a:fillRect/>
          </a:stretch>
        </p:blipFill>
        <p:spPr>
          <a:xfrm>
            <a:off x="3924300" y="3331210"/>
            <a:ext cx="1040130" cy="645160"/>
          </a:xfrm>
          <a:prstGeom prst="rect">
            <a:avLst/>
          </a:prstGeom>
        </p:spPr>
      </p:pic>
      <p:pic>
        <p:nvPicPr>
          <p:cNvPr id="40" name="图片 39" descr="u=2508478777,987158056&amp;fm=58&amp;s=50348D73D6D6DF80B8F510CA0000E0B0&amp;bpow=121&amp;bpoh=75"/>
          <p:cNvPicPr>
            <a:picLocks noChangeAspect="1"/>
          </p:cNvPicPr>
          <p:nvPr/>
        </p:nvPicPr>
        <p:blipFill>
          <a:blip r:embed="rId24"/>
          <a:stretch>
            <a:fillRect/>
          </a:stretch>
        </p:blipFill>
        <p:spPr>
          <a:xfrm>
            <a:off x="4832985" y="2596515"/>
            <a:ext cx="890270" cy="552450"/>
          </a:xfrm>
          <a:prstGeom prst="rect">
            <a:avLst/>
          </a:prstGeom>
        </p:spPr>
      </p:pic>
      <p:pic>
        <p:nvPicPr>
          <p:cNvPr id="41" name="图片 40" descr="u=3441446583,4292429033&amp;fm=58&amp;bpow=3508&amp;bpoh=2480"/>
          <p:cNvPicPr>
            <a:picLocks noChangeAspect="1"/>
          </p:cNvPicPr>
          <p:nvPr/>
        </p:nvPicPr>
        <p:blipFill>
          <a:blip r:embed="rId25"/>
          <a:stretch>
            <a:fillRect/>
          </a:stretch>
        </p:blipFill>
        <p:spPr>
          <a:xfrm>
            <a:off x="5073015" y="3388995"/>
            <a:ext cx="671195" cy="505460"/>
          </a:xfrm>
          <a:prstGeom prst="rect">
            <a:avLst/>
          </a:prstGeom>
        </p:spPr>
      </p:pic>
      <p:pic>
        <p:nvPicPr>
          <p:cNvPr id="2" name="图片 1" descr="仁和"/>
          <p:cNvPicPr>
            <a:picLocks noChangeAspect="1"/>
          </p:cNvPicPr>
          <p:nvPr/>
        </p:nvPicPr>
        <p:blipFill>
          <a:blip r:embed="rId26"/>
          <a:stretch>
            <a:fillRect/>
          </a:stretch>
        </p:blipFill>
        <p:spPr>
          <a:xfrm>
            <a:off x="6214110" y="1313180"/>
            <a:ext cx="1536700" cy="9525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今标网络 </a:t>
            </a:r>
            <a:r>
              <a:rPr lang="en-US" altLang="zh-CN" dirty="0" smtClean="0"/>
              <a:t>  </a:t>
            </a:r>
            <a:r>
              <a:rPr lang="zh-CN" altLang="en-US" dirty="0" smtClean="0"/>
              <a:t>褚 如顶  </a:t>
            </a:r>
            <a:r>
              <a:rPr lang="en-US" altLang="zh-CN" dirty="0" smtClean="0"/>
              <a:t>18817718466</a:t>
            </a:r>
            <a:r>
              <a:rPr lang="zh-CN" altLang="en-US" dirty="0" smtClean="0"/>
              <a:t>（同微信）</a:t>
            </a:r>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15240" y="915670"/>
            <a:ext cx="8715375" cy="39935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出自【趣你的PPT】(微信:qunideppt)：最优质的PPT资源库"/>
          <p:cNvPicPr>
            <a:picLocks noChangeAspect="1"/>
          </p:cNvPicPr>
          <p:nvPr/>
        </p:nvPicPr>
        <p:blipFill rotWithShape="1">
          <a:blip r:embed="rId1" cstate="print"/>
          <a:srcRect r="986"/>
          <a:stretch>
            <a:fillRect/>
          </a:stretch>
        </p:blipFill>
        <p:spPr>
          <a:xfrm>
            <a:off x="-1196" y="0"/>
            <a:ext cx="9145196" cy="5143500"/>
          </a:xfrm>
          <a:prstGeom prst="rect">
            <a:avLst/>
          </a:prstGeom>
        </p:spPr>
      </p:pic>
      <p:sp>
        <p:nvSpPr>
          <p:cNvPr id="4" name="出自【趣你的PPT】(微信:qunideppt)：最优质的PPT资源库"/>
          <p:cNvSpPr/>
          <p:nvPr/>
        </p:nvSpPr>
        <p:spPr>
          <a:xfrm>
            <a:off x="0" y="0"/>
            <a:ext cx="9144000"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18出自【趣你的PPT】(微信:qunideppt)：最优质的PPT资源库"/>
          <p:cNvGrpSpPr/>
          <p:nvPr/>
        </p:nvGrpSpPr>
        <p:grpSpPr bwMode="auto">
          <a:xfrm>
            <a:off x="2013348" y="1720454"/>
            <a:ext cx="5117306" cy="1408265"/>
            <a:chOff x="2685143" y="2623151"/>
            <a:chExt cx="6821714" cy="1878694"/>
          </a:xfrm>
        </p:grpSpPr>
        <p:sp>
          <p:nvSpPr>
            <p:cNvPr id="6" name="出自【趣你的PPT】(微信:qunideppt)：最优质的PPT资源库"/>
            <p:cNvSpPr txBox="1">
              <a:spLocks noChangeArrowheads="1"/>
            </p:cNvSpPr>
            <p:nvPr/>
          </p:nvSpPr>
          <p:spPr bwMode="auto">
            <a:xfrm>
              <a:off x="2685143" y="3270077"/>
              <a:ext cx="6821714" cy="123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defRPr/>
              </a:pPr>
              <a:r>
                <a:rPr lang="zh-CN" altLang="en-US" sz="5400" b="1" dirty="0" smtClean="0">
                  <a:solidFill>
                    <a:prstClr val="white"/>
                  </a:solidFill>
                  <a:latin typeface="微软雅黑" panose="020B0503020204020204" pitchFamily="34" charset="-122"/>
                  <a:ea typeface="微软雅黑" panose="020B0503020204020204" pitchFamily="34" charset="-122"/>
                </a:rPr>
                <a:t>什么是</a:t>
              </a:r>
              <a:r>
                <a:rPr lang="en-US" altLang="zh-CN" sz="5400" b="1" dirty="0" smtClean="0">
                  <a:solidFill>
                    <a:prstClr val="white"/>
                  </a:solidFill>
                  <a:latin typeface="微软雅黑" panose="020B0503020204020204" pitchFamily="34" charset="-122"/>
                  <a:ea typeface="微软雅黑" panose="020B0503020204020204" pitchFamily="34" charset="-122"/>
                </a:rPr>
                <a:t>SEO</a:t>
              </a:r>
              <a:endParaRPr lang="zh-CN" altLang="en-US" sz="5400" b="1" dirty="0">
                <a:solidFill>
                  <a:prstClr val="white"/>
                </a:solidFill>
                <a:latin typeface="微软雅黑" panose="020B0503020204020204" pitchFamily="34" charset="-122"/>
                <a:ea typeface="微软雅黑" panose="020B0503020204020204" pitchFamily="34" charset="-122"/>
              </a:endParaRPr>
            </a:p>
          </p:txBody>
        </p:sp>
        <p:sp>
          <p:nvSpPr>
            <p:cNvPr id="7" name="出自【趣你的PPT】(微信:qunideppt)：最优质的PPT资源库"/>
            <p:cNvSpPr txBox="1">
              <a:spLocks noChangeArrowheads="1"/>
            </p:cNvSpPr>
            <p:nvPr/>
          </p:nvSpPr>
          <p:spPr bwMode="auto">
            <a:xfrm>
              <a:off x="4992913" y="2623151"/>
              <a:ext cx="2206172" cy="67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defRPr/>
              </a:pPr>
              <a:r>
                <a:rPr lang="en-US" altLang="zh-CN" sz="2700" b="1" dirty="0">
                  <a:solidFill>
                    <a:prstClr val="white"/>
                  </a:solidFill>
                  <a:latin typeface="微软雅黑" panose="020B0503020204020204" pitchFamily="34" charset="-122"/>
                  <a:ea typeface="微软雅黑" panose="020B0503020204020204" pitchFamily="34" charset="-122"/>
                </a:rPr>
                <a:t>Part 01</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grpSp>
      <p:grpSp>
        <p:nvGrpSpPr>
          <p:cNvPr id="8" name="组合 11出自【趣你的PPT】(微信:qunideppt)：最优质的PPT资源库"/>
          <p:cNvGrpSpPr/>
          <p:nvPr/>
        </p:nvGrpSpPr>
        <p:grpSpPr bwMode="auto">
          <a:xfrm>
            <a:off x="3657601" y="1452563"/>
            <a:ext cx="1828799" cy="391279"/>
            <a:chOff x="2612571" y="1300350"/>
            <a:chExt cx="1828448" cy="438150"/>
          </a:xfrm>
        </p:grpSpPr>
        <p:cxnSp>
          <p:nvCxnSpPr>
            <p:cNvPr id="9" name="出自【趣你的PPT】(微信:qunideppt)：最优质的PPT资源库"/>
            <p:cNvCxnSpPr/>
            <p:nvPr/>
          </p:nvCxnSpPr>
          <p:spPr>
            <a:xfrm>
              <a:off x="2612571" y="1300350"/>
              <a:ext cx="18284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出自【趣你的PPT】(微信:qunideppt)：最优质的PPT资源库"/>
            <p:cNvCxnSpPr/>
            <p:nvPr/>
          </p:nvCxnSpPr>
          <p:spPr>
            <a:xfrm>
              <a:off x="2612571" y="1300350"/>
              <a:ext cx="0" cy="438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出自【趣你的PPT】(微信:qunideppt)：最优质的PPT资源库"/>
            <p:cNvCxnSpPr/>
            <p:nvPr/>
          </p:nvCxnSpPr>
          <p:spPr>
            <a:xfrm>
              <a:off x="4439830" y="1300350"/>
              <a:ext cx="0" cy="438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40出自【趣你的PPT】(微信:qunideppt)：最优质的PPT资源库"/>
          <p:cNvGrpSpPr/>
          <p:nvPr/>
        </p:nvGrpSpPr>
        <p:grpSpPr bwMode="auto">
          <a:xfrm rot="10800000">
            <a:off x="3657601" y="3299659"/>
            <a:ext cx="1828799" cy="391279"/>
            <a:chOff x="2612571" y="1300350"/>
            <a:chExt cx="1828448" cy="438150"/>
          </a:xfrm>
        </p:grpSpPr>
        <p:cxnSp>
          <p:nvCxnSpPr>
            <p:cNvPr id="13" name="出自【趣你的PPT】(微信:qunideppt)：最优质的PPT资源库"/>
            <p:cNvCxnSpPr/>
            <p:nvPr/>
          </p:nvCxnSpPr>
          <p:spPr>
            <a:xfrm>
              <a:off x="2613761" y="1299016"/>
              <a:ext cx="18284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出自【趣你的PPT】(微信:qunideppt)：最优质的PPT资源库"/>
            <p:cNvCxnSpPr/>
            <p:nvPr/>
          </p:nvCxnSpPr>
          <p:spPr>
            <a:xfrm>
              <a:off x="2612571" y="1300350"/>
              <a:ext cx="0" cy="4386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出自【趣你的PPT】(微信:qunideppt)：最优质的PPT资源库"/>
            <p:cNvCxnSpPr/>
            <p:nvPr/>
          </p:nvCxnSpPr>
          <p:spPr>
            <a:xfrm>
              <a:off x="4439829" y="1300350"/>
              <a:ext cx="0" cy="4386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437266" y="347466"/>
            <a:ext cx="7886700" cy="421626"/>
          </a:xfrm>
        </p:spPr>
        <p:txBody>
          <a:bodyPr>
            <a:normAutofit fontScale="90000"/>
          </a:bodyPr>
          <a:lstStyle/>
          <a:p>
            <a:r>
              <a:rPr lang="zh-CN" altLang="en-US" dirty="0">
                <a:latin typeface="微软雅黑" panose="020B0503020204020204" pitchFamily="34" charset="-122"/>
              </a:rPr>
              <a:t>搜索引擎优化（</a:t>
            </a:r>
            <a:r>
              <a:rPr lang="en-US" altLang="zh-CN" dirty="0">
                <a:latin typeface="微软雅黑" panose="020B0503020204020204" pitchFamily="34" charset="-122"/>
              </a:rPr>
              <a:t>SEO</a:t>
            </a:r>
            <a:r>
              <a:rPr lang="zh-CN" altLang="en-US" dirty="0">
                <a:latin typeface="微软雅黑" panose="020B0503020204020204" pitchFamily="34" charset="-122"/>
              </a:rPr>
              <a:t>）的定义与价值</a:t>
            </a:r>
            <a:endParaRPr lang="zh-CN" altLang="en-US" dirty="0">
              <a:latin typeface="微软雅黑" panose="020B0503020204020204" pitchFamily="34" charset="-122"/>
            </a:endParaRPr>
          </a:p>
        </p:txBody>
      </p:sp>
      <p:sp>
        <p:nvSpPr>
          <p:cNvPr id="4" name="矩形 3"/>
          <p:cNvSpPr/>
          <p:nvPr/>
        </p:nvSpPr>
        <p:spPr>
          <a:xfrm>
            <a:off x="447971" y="1177301"/>
            <a:ext cx="3508296" cy="176855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文本框 8"/>
          <p:cNvSpPr txBox="1"/>
          <p:nvPr/>
        </p:nvSpPr>
        <p:spPr>
          <a:xfrm>
            <a:off x="611560" y="1254264"/>
            <a:ext cx="3098513" cy="668020"/>
          </a:xfrm>
          <a:prstGeom prst="rect">
            <a:avLst/>
          </a:prstGeom>
          <a:noFill/>
        </p:spPr>
        <p:txBody>
          <a:bodyPr wrap="square" rtlCol="0">
            <a:spAutoFit/>
          </a:bodyPr>
          <a:lstStyle/>
          <a:p>
            <a:pPr>
              <a:lnSpc>
                <a:spcPct val="150000"/>
              </a:lnSpc>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rPr>
              <a:t>搜索引擎优化</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prstClr val="black"/>
                </a:solidFill>
                <a:latin typeface="微软雅黑" panose="020B0503020204020204" pitchFamily="34" charset="-122"/>
                <a:ea typeface="微软雅黑" panose="020B0503020204020204" pitchFamily="34" charset="-122"/>
              </a:rPr>
              <a:t>（</a:t>
            </a:r>
            <a:r>
              <a:rPr lang="en-US" altLang="zh-CN" sz="1100" b="1" dirty="0">
                <a:solidFill>
                  <a:srgbClr val="FF0000"/>
                </a:solidFill>
                <a:latin typeface="微软雅黑" panose="020B0503020204020204" pitchFamily="34" charset="-122"/>
                <a:ea typeface="微软雅黑" panose="020B0503020204020204" pitchFamily="34" charset="-122"/>
              </a:rPr>
              <a:t>S</a:t>
            </a:r>
            <a:r>
              <a:rPr lang="en-US" altLang="zh-CN" sz="1100" dirty="0">
                <a:solidFill>
                  <a:prstClr val="black"/>
                </a:solidFill>
                <a:latin typeface="微软雅黑" panose="020B0503020204020204" pitchFamily="34" charset="-122"/>
                <a:ea typeface="微软雅黑" panose="020B0503020204020204" pitchFamily="34" charset="-122"/>
              </a:rPr>
              <a:t>earch </a:t>
            </a:r>
            <a:r>
              <a:rPr lang="en-US" altLang="zh-CN" sz="1100" b="1" dirty="0">
                <a:solidFill>
                  <a:srgbClr val="FF0000"/>
                </a:solidFill>
                <a:latin typeface="微软雅黑" panose="020B0503020204020204" pitchFamily="34" charset="-122"/>
                <a:ea typeface="微软雅黑" panose="020B0503020204020204" pitchFamily="34" charset="-122"/>
              </a:rPr>
              <a:t>E</a:t>
            </a:r>
            <a:r>
              <a:rPr lang="en-US" altLang="zh-CN" sz="1100" dirty="0">
                <a:solidFill>
                  <a:prstClr val="black"/>
                </a:solidFill>
                <a:latin typeface="微软雅黑" panose="020B0503020204020204" pitchFamily="34" charset="-122"/>
                <a:ea typeface="微软雅黑" panose="020B0503020204020204" pitchFamily="34" charset="-122"/>
              </a:rPr>
              <a:t>ngine</a:t>
            </a:r>
            <a:r>
              <a:rPr lang="en-US" altLang="zh-CN" sz="1100" dirty="0">
                <a:solidFill>
                  <a:srgbClr val="FF0000"/>
                </a:solidFill>
                <a:latin typeface="微软雅黑" panose="020B0503020204020204" pitchFamily="34" charset="-122"/>
                <a:ea typeface="微软雅黑" panose="020B0503020204020204" pitchFamily="34" charset="-122"/>
              </a:rPr>
              <a:t> </a:t>
            </a:r>
            <a:r>
              <a:rPr lang="en-US" altLang="zh-CN" sz="1100" b="1" dirty="0">
                <a:solidFill>
                  <a:srgbClr val="FF0000"/>
                </a:solidFill>
                <a:latin typeface="微软雅黑" panose="020B0503020204020204" pitchFamily="34" charset="-122"/>
                <a:ea typeface="微软雅黑" panose="020B0503020204020204" pitchFamily="34" charset="-122"/>
              </a:rPr>
              <a:t>O</a:t>
            </a:r>
            <a:r>
              <a:rPr lang="en-US" altLang="zh-CN" sz="1100" dirty="0">
                <a:solidFill>
                  <a:prstClr val="black"/>
                </a:solidFill>
                <a:latin typeface="微软雅黑" panose="020B0503020204020204" pitchFamily="34" charset="-122"/>
                <a:ea typeface="微软雅黑" panose="020B0503020204020204" pitchFamily="34" charset="-122"/>
              </a:rPr>
              <a:t>ptimization</a:t>
            </a:r>
            <a:r>
              <a:rPr lang="zh-CN" altLang="en-US" sz="1100" dirty="0">
                <a:solidFill>
                  <a:prstClr val="black"/>
                </a:solidFill>
                <a:latin typeface="微软雅黑" panose="020B0503020204020204" pitchFamily="34" charset="-122"/>
                <a:ea typeface="微软雅黑" panose="020B0503020204020204" pitchFamily="34" charset="-122"/>
              </a:rPr>
              <a:t>，简称</a:t>
            </a:r>
            <a:r>
              <a:rPr lang="en-US" altLang="zh-CN" sz="1100" dirty="0">
                <a:solidFill>
                  <a:prstClr val="black"/>
                </a:solidFill>
                <a:latin typeface="微软雅黑" panose="020B0503020204020204" pitchFamily="34" charset="-122"/>
                <a:ea typeface="微软雅黑" panose="020B0503020204020204" pitchFamily="34" charset="-122"/>
              </a:rPr>
              <a:t>SEO</a:t>
            </a:r>
            <a:r>
              <a:rPr lang="zh-CN" altLang="en-US" sz="1100" dirty="0">
                <a:solidFill>
                  <a:prstClr val="black"/>
                </a:solidFill>
                <a:latin typeface="微软雅黑" panose="020B0503020204020204" pitchFamily="34" charset="-122"/>
                <a:ea typeface="微软雅黑" panose="020B0503020204020204" pitchFamily="34" charset="-122"/>
              </a:rPr>
              <a:t>）</a:t>
            </a:r>
            <a:endParaRPr lang="zh-CN" altLang="en-US" sz="1100" dirty="0">
              <a:solidFill>
                <a:prstClr val="black"/>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491737" y="1458300"/>
            <a:ext cx="4162369" cy="3111641"/>
            <a:chOff x="4061175" y="1119870"/>
            <a:chExt cx="4759297" cy="3557883"/>
          </a:xfrm>
        </p:grpSpPr>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08732" y="1255676"/>
              <a:ext cx="2340635" cy="3422077"/>
            </a:xfrm>
            <a:prstGeom prst="rect">
              <a:avLst/>
            </a:prstGeom>
            <a:ln w="19050">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8" name="矩形 7"/>
            <p:cNvSpPr/>
            <p:nvPr/>
          </p:nvSpPr>
          <p:spPr>
            <a:xfrm>
              <a:off x="5414382" y="2231889"/>
              <a:ext cx="1254865" cy="432047"/>
            </a:xfrm>
            <a:prstGeom prst="rect">
              <a:avLst/>
            </a:prstGeom>
            <a:noFill/>
            <a:ln w="19050" cap="flat" cmpd="sng" algn="ctr">
              <a:solidFill>
                <a:srgbClr val="07AFC2"/>
              </a:solidFill>
              <a:prstDash val="solid"/>
            </a:ln>
            <a:effectLst/>
          </p:spPr>
          <p:txBody>
            <a:bodyPr rtlCol="0" anchor="ctr"/>
            <a:lstStyle/>
            <a:p>
              <a:pPr algn="ctr">
                <a:defRPr/>
              </a:pPr>
              <a:endParaRPr lang="zh-CN" altLang="en-US" sz="900" kern="0" dirty="0">
                <a:solidFill>
                  <a:sysClr val="window" lastClr="FFFFFF"/>
                </a:solidFill>
                <a:latin typeface="微软雅黑" panose="020B0503020204020204" pitchFamily="34" charset="-122"/>
                <a:ea typeface="微软雅黑" panose="020B0503020204020204" pitchFamily="34" charset="-122"/>
                <a:cs typeface="Hiragino Sans GB W3"/>
              </a:endParaRPr>
            </a:p>
          </p:txBody>
        </p:sp>
        <p:grpSp>
          <p:nvGrpSpPr>
            <p:cNvPr id="9" name="组合 86"/>
            <p:cNvGrpSpPr/>
            <p:nvPr/>
          </p:nvGrpSpPr>
          <p:grpSpPr>
            <a:xfrm>
              <a:off x="6775052" y="2457977"/>
              <a:ext cx="860657" cy="284394"/>
              <a:chOff x="5220072" y="3176972"/>
              <a:chExt cx="1241016" cy="363221"/>
            </a:xfrm>
            <a:solidFill>
              <a:schemeClr val="bg1">
                <a:lumMod val="50000"/>
              </a:schemeClr>
            </a:solidFill>
          </p:grpSpPr>
          <p:cxnSp>
            <p:nvCxnSpPr>
              <p:cNvPr id="45" name="直接连接符 44"/>
              <p:cNvCxnSpPr/>
              <p:nvPr/>
            </p:nvCxnSpPr>
            <p:spPr>
              <a:xfrm rot="16200000" flipH="1">
                <a:off x="6097166" y="3176272"/>
                <a:ext cx="362839" cy="365004"/>
              </a:xfrm>
              <a:prstGeom prst="line">
                <a:avLst/>
              </a:prstGeom>
              <a:grpFill/>
              <a:ln w="9525" cap="flat" cmpd="sng" algn="ctr">
                <a:solidFill>
                  <a:schemeClr val="bg1">
                    <a:lumMod val="50000"/>
                  </a:schemeClr>
                </a:solidFill>
                <a:prstDash val="solid"/>
              </a:ln>
              <a:effectLst/>
            </p:spPr>
          </p:cxnSp>
          <p:cxnSp>
            <p:nvCxnSpPr>
              <p:cNvPr id="46" name="直接连接符 45"/>
              <p:cNvCxnSpPr/>
              <p:nvPr/>
            </p:nvCxnSpPr>
            <p:spPr>
              <a:xfrm>
                <a:off x="5220072" y="3176972"/>
                <a:ext cx="876010" cy="0"/>
              </a:xfrm>
              <a:prstGeom prst="line">
                <a:avLst/>
              </a:prstGeom>
              <a:grpFill/>
              <a:ln w="9525" cap="flat" cmpd="sng" algn="ctr">
                <a:solidFill>
                  <a:schemeClr val="bg1">
                    <a:lumMod val="50000"/>
                  </a:schemeClr>
                </a:solidFill>
                <a:prstDash val="solid"/>
              </a:ln>
              <a:effectLst/>
            </p:spPr>
          </p:cxnSp>
        </p:grpSp>
        <p:sp>
          <p:nvSpPr>
            <p:cNvPr id="10" name="矩形 9"/>
            <p:cNvSpPr/>
            <p:nvPr/>
          </p:nvSpPr>
          <p:spPr>
            <a:xfrm>
              <a:off x="5414382" y="2735945"/>
              <a:ext cx="1254865" cy="407061"/>
            </a:xfrm>
            <a:prstGeom prst="rect">
              <a:avLst/>
            </a:prstGeom>
            <a:noFill/>
            <a:ln w="19050" cap="flat" cmpd="sng" algn="ctr">
              <a:solidFill>
                <a:srgbClr val="07AFC2"/>
              </a:solidFill>
              <a:prstDash val="solid"/>
            </a:ln>
            <a:effectLst/>
          </p:spPr>
          <p:txBody>
            <a:bodyPr rtlCol="0" anchor="ctr"/>
            <a:lstStyle/>
            <a:p>
              <a:pPr algn="ctr">
                <a:defRPr/>
              </a:pPr>
              <a:endParaRPr lang="zh-CN" altLang="en-US" sz="900" kern="0" dirty="0">
                <a:solidFill>
                  <a:sysClr val="window" lastClr="FFFFFF"/>
                </a:solidFill>
                <a:latin typeface="微软雅黑" panose="020B0503020204020204" pitchFamily="34" charset="-122"/>
                <a:ea typeface="微软雅黑" panose="020B0503020204020204" pitchFamily="34" charset="-122"/>
                <a:cs typeface="Hiragino Sans GB W3"/>
              </a:endParaRPr>
            </a:p>
          </p:txBody>
        </p:sp>
        <p:grpSp>
          <p:nvGrpSpPr>
            <p:cNvPr id="11" name="组合 91"/>
            <p:cNvGrpSpPr/>
            <p:nvPr/>
          </p:nvGrpSpPr>
          <p:grpSpPr>
            <a:xfrm rot="7947706">
              <a:off x="5047828" y="2940418"/>
              <a:ext cx="442233" cy="289013"/>
              <a:chOff x="5374356" y="2602584"/>
              <a:chExt cx="550537" cy="277631"/>
            </a:xfrm>
            <a:solidFill>
              <a:schemeClr val="bg1">
                <a:lumMod val="50000"/>
              </a:schemeClr>
            </a:solidFill>
          </p:grpSpPr>
          <p:cxnSp>
            <p:nvCxnSpPr>
              <p:cNvPr id="43" name="直接连接符 42"/>
              <p:cNvCxnSpPr/>
              <p:nvPr/>
            </p:nvCxnSpPr>
            <p:spPr>
              <a:xfrm rot="13652294" flipH="1">
                <a:off x="5773379" y="2728700"/>
                <a:ext cx="230418" cy="72611"/>
              </a:xfrm>
              <a:prstGeom prst="line">
                <a:avLst/>
              </a:prstGeom>
              <a:grpFill/>
              <a:ln w="9525" cap="flat" cmpd="sng" algn="ctr">
                <a:solidFill>
                  <a:schemeClr val="bg1">
                    <a:lumMod val="50000"/>
                  </a:schemeClr>
                </a:solidFill>
                <a:prstDash val="solid"/>
              </a:ln>
              <a:effectLst/>
            </p:spPr>
          </p:cxnSp>
          <p:cxnSp>
            <p:nvCxnSpPr>
              <p:cNvPr id="44" name="直接连接符 43"/>
              <p:cNvCxnSpPr/>
              <p:nvPr/>
            </p:nvCxnSpPr>
            <p:spPr>
              <a:xfrm rot="13652294" flipH="1">
                <a:off x="5437303" y="2539637"/>
                <a:ext cx="212254" cy="338147"/>
              </a:xfrm>
              <a:prstGeom prst="line">
                <a:avLst/>
              </a:prstGeom>
              <a:grpFill/>
              <a:ln w="9525" cap="flat" cmpd="sng" algn="ctr">
                <a:solidFill>
                  <a:schemeClr val="bg1">
                    <a:lumMod val="50000"/>
                  </a:schemeClr>
                </a:solidFill>
                <a:prstDash val="solid"/>
              </a:ln>
              <a:effectLst/>
            </p:spPr>
          </p:cxnSp>
        </p:grpSp>
        <p:sp>
          <p:nvSpPr>
            <p:cNvPr id="12" name="矩形 11"/>
            <p:cNvSpPr/>
            <p:nvPr/>
          </p:nvSpPr>
          <p:spPr>
            <a:xfrm>
              <a:off x="5445111" y="4248113"/>
              <a:ext cx="1512168" cy="216024"/>
            </a:xfrm>
            <a:prstGeom prst="rect">
              <a:avLst/>
            </a:prstGeom>
            <a:noFill/>
            <a:ln w="19050" cap="flat" cmpd="sng" algn="ctr">
              <a:solidFill>
                <a:srgbClr val="07AFC2"/>
              </a:solidFill>
              <a:prstDash val="solid"/>
            </a:ln>
            <a:effectLst/>
          </p:spPr>
          <p:txBody>
            <a:bodyPr rtlCol="0" anchor="ctr"/>
            <a:lstStyle/>
            <a:p>
              <a:pPr algn="ctr">
                <a:defRPr/>
              </a:pPr>
              <a:endParaRPr lang="zh-CN" altLang="en-US" sz="900" kern="0" dirty="0">
                <a:solidFill>
                  <a:sysClr val="window" lastClr="FFFFFF"/>
                </a:solidFill>
                <a:latin typeface="微软雅黑" panose="020B0503020204020204" pitchFamily="34" charset="-122"/>
                <a:ea typeface="微软雅黑" panose="020B0503020204020204" pitchFamily="34" charset="-122"/>
                <a:cs typeface="Hiragino Sans GB W3"/>
              </a:endParaRPr>
            </a:p>
          </p:txBody>
        </p:sp>
        <p:grpSp>
          <p:nvGrpSpPr>
            <p:cNvPr id="13" name="组合 96"/>
            <p:cNvGrpSpPr/>
            <p:nvPr/>
          </p:nvGrpSpPr>
          <p:grpSpPr>
            <a:xfrm rot="6807225">
              <a:off x="5106951" y="3777207"/>
              <a:ext cx="429274" cy="486379"/>
              <a:chOff x="5108026" y="3009014"/>
              <a:chExt cx="654722" cy="918089"/>
            </a:xfrm>
            <a:solidFill>
              <a:schemeClr val="bg1">
                <a:lumMod val="50000"/>
              </a:schemeClr>
            </a:solidFill>
          </p:grpSpPr>
          <p:cxnSp>
            <p:nvCxnSpPr>
              <p:cNvPr id="40" name="直接连接符 39"/>
              <p:cNvCxnSpPr/>
              <p:nvPr/>
            </p:nvCxnSpPr>
            <p:spPr>
              <a:xfrm rot="13652294" flipH="1">
                <a:off x="5174046" y="3773230"/>
                <a:ext cx="305534" cy="2212"/>
              </a:xfrm>
              <a:prstGeom prst="line">
                <a:avLst/>
              </a:prstGeom>
              <a:grpFill/>
              <a:ln w="9525" cap="flat" cmpd="sng" algn="ctr">
                <a:solidFill>
                  <a:schemeClr val="bg1">
                    <a:lumMod val="50000"/>
                  </a:schemeClr>
                </a:solidFill>
                <a:prstDash val="solid"/>
              </a:ln>
              <a:effectLst/>
            </p:spPr>
          </p:cxnSp>
          <p:cxnSp>
            <p:nvCxnSpPr>
              <p:cNvPr id="41" name="直接连接符 40"/>
              <p:cNvCxnSpPr/>
              <p:nvPr/>
            </p:nvCxnSpPr>
            <p:spPr>
              <a:xfrm rot="13652294" flipH="1" flipV="1">
                <a:off x="5344467" y="3012680"/>
                <a:ext cx="181839" cy="654722"/>
              </a:xfrm>
              <a:prstGeom prst="line">
                <a:avLst/>
              </a:prstGeom>
              <a:grpFill/>
              <a:ln w="9525" cap="flat" cmpd="sng" algn="ctr">
                <a:solidFill>
                  <a:schemeClr val="bg1">
                    <a:lumMod val="50000"/>
                  </a:schemeClr>
                </a:solidFill>
                <a:prstDash val="solid"/>
              </a:ln>
              <a:effectLst/>
            </p:spPr>
          </p:cxnSp>
          <p:sp>
            <p:nvSpPr>
              <p:cNvPr id="42" name="椭圆 41"/>
              <p:cNvSpPr/>
              <p:nvPr/>
            </p:nvSpPr>
            <p:spPr>
              <a:xfrm>
                <a:off x="5572907" y="3009014"/>
                <a:ext cx="73001" cy="72568"/>
              </a:xfrm>
              <a:prstGeom prst="ellipse">
                <a:avLst/>
              </a:prstGeom>
              <a:grpFill/>
              <a:ln w="25400" cap="flat" cmpd="sng" algn="ctr">
                <a:solidFill>
                  <a:schemeClr val="bg1">
                    <a:lumMod val="50000"/>
                  </a:schemeClr>
                </a:solidFill>
                <a:prstDash val="solid"/>
              </a:ln>
              <a:effectLst/>
            </p:spPr>
            <p:txBody>
              <a:bodyPr rtlCol="0" anchor="ctr"/>
              <a:lstStyle/>
              <a:p>
                <a:pPr algn="ctr">
                  <a:defRPr/>
                </a:pPr>
                <a:endParaRPr lang="zh-CN" altLang="en-US" sz="900" kern="0">
                  <a:solidFill>
                    <a:sysClr val="window" lastClr="FFFFFF"/>
                  </a:solidFill>
                  <a:latin typeface="微软雅黑" panose="020B0503020204020204" pitchFamily="34" charset="-122"/>
                  <a:ea typeface="微软雅黑" panose="020B0503020204020204" pitchFamily="34" charset="-122"/>
                  <a:cs typeface="Hiragino Sans GB W3"/>
                </a:endParaRPr>
              </a:p>
            </p:txBody>
          </p:sp>
        </p:grpSp>
        <p:sp>
          <p:nvSpPr>
            <p:cNvPr id="14" name="矩形 13"/>
            <p:cNvSpPr/>
            <p:nvPr/>
          </p:nvSpPr>
          <p:spPr>
            <a:xfrm>
              <a:off x="7635707" y="2608850"/>
              <a:ext cx="1184765" cy="300444"/>
            </a:xfrm>
            <a:prstGeom prst="rect">
              <a:avLst/>
            </a:prstGeom>
            <a:solidFill>
              <a:schemeClr val="bg1">
                <a:lumMod val="65000"/>
              </a:schemeClr>
            </a:solidFill>
            <a:ln w="25400" cap="flat" cmpd="sng" algn="ctr">
              <a:noFill/>
              <a:prstDash val="solid"/>
            </a:ln>
            <a:effectLst/>
          </p:spPr>
          <p:txBody>
            <a:bodyPr rtlCol="0" anchor="ctr"/>
            <a:lstStyle/>
            <a:p>
              <a:pPr>
                <a:defRPr/>
              </a:pPr>
              <a:r>
                <a:rPr lang="zh-CN" altLang="en-US" sz="900" kern="0" dirty="0">
                  <a:solidFill>
                    <a:prstClr val="white"/>
                  </a:solidFill>
                  <a:latin typeface="微软雅黑" panose="020B0503020204020204" pitchFamily="34" charset="-122"/>
                  <a:ea typeface="微软雅黑" panose="020B0503020204020204" pitchFamily="34" charset="-122"/>
                  <a:cs typeface="Hiragino Sans GB W3"/>
                </a:rPr>
                <a:t>搜索结果：可控</a:t>
              </a:r>
              <a:endParaRPr lang="zh-CN" altLang="en-US" sz="900" kern="0" dirty="0">
                <a:solidFill>
                  <a:prstClr val="white"/>
                </a:solidFill>
                <a:latin typeface="微软雅黑" panose="020B0503020204020204" pitchFamily="34" charset="-122"/>
                <a:ea typeface="微软雅黑" panose="020B0503020204020204" pitchFamily="34" charset="-122"/>
                <a:cs typeface="Hiragino Sans GB W3"/>
              </a:endParaRPr>
            </a:p>
          </p:txBody>
        </p:sp>
        <p:sp>
          <p:nvSpPr>
            <p:cNvPr id="15" name="矩形 14"/>
            <p:cNvSpPr/>
            <p:nvPr/>
          </p:nvSpPr>
          <p:spPr>
            <a:xfrm>
              <a:off x="7626617" y="1644045"/>
              <a:ext cx="1193855" cy="295345"/>
            </a:xfrm>
            <a:prstGeom prst="rect">
              <a:avLst/>
            </a:prstGeom>
            <a:solidFill>
              <a:schemeClr val="bg1">
                <a:lumMod val="65000"/>
              </a:schemeClr>
            </a:solidFill>
            <a:ln w="25400" cap="flat" cmpd="sng" algn="ctr">
              <a:noFill/>
              <a:prstDash val="solid"/>
            </a:ln>
            <a:effectLst/>
          </p:spPr>
          <p:txBody>
            <a:bodyPr rtlCol="0" anchor="ctr"/>
            <a:lstStyle/>
            <a:p>
              <a:pPr>
                <a:defRPr/>
              </a:pPr>
              <a:r>
                <a:rPr lang="zh-CN" altLang="en-US" sz="900" kern="0" dirty="0">
                  <a:solidFill>
                    <a:prstClr val="white"/>
                  </a:solidFill>
                  <a:latin typeface="微软雅黑" panose="020B0503020204020204" pitchFamily="34" charset="-122"/>
                  <a:ea typeface="微软雅黑" panose="020B0503020204020204" pitchFamily="34" charset="-122"/>
                  <a:cs typeface="Hiragino Sans GB W3"/>
                </a:rPr>
                <a:t>知道专区：可控</a:t>
              </a:r>
              <a:endParaRPr lang="en-US" altLang="zh-CN" sz="900" kern="0" dirty="0">
                <a:solidFill>
                  <a:prstClr val="white"/>
                </a:solidFill>
                <a:latin typeface="微软雅黑" panose="020B0503020204020204" pitchFamily="34" charset="-122"/>
                <a:ea typeface="微软雅黑" panose="020B0503020204020204" pitchFamily="34" charset="-122"/>
                <a:cs typeface="Hiragino Sans GB W3"/>
              </a:endParaRPr>
            </a:p>
          </p:txBody>
        </p:sp>
        <p:sp>
          <p:nvSpPr>
            <p:cNvPr id="16" name="矩形 15"/>
            <p:cNvSpPr/>
            <p:nvPr/>
          </p:nvSpPr>
          <p:spPr>
            <a:xfrm>
              <a:off x="5414382" y="1801262"/>
              <a:ext cx="1254865" cy="286611"/>
            </a:xfrm>
            <a:prstGeom prst="rect">
              <a:avLst/>
            </a:prstGeom>
            <a:noFill/>
            <a:ln w="19050" cap="flat" cmpd="sng" algn="ctr">
              <a:solidFill>
                <a:srgbClr val="07AFC2"/>
              </a:solidFill>
              <a:prstDash val="solid"/>
            </a:ln>
            <a:effectLst/>
          </p:spPr>
          <p:txBody>
            <a:bodyPr rtlCol="0" anchor="ctr"/>
            <a:lstStyle/>
            <a:p>
              <a:pPr algn="ctr">
                <a:defRPr/>
              </a:pPr>
              <a:endParaRPr lang="zh-CN" altLang="en-US" sz="900" kern="0" dirty="0">
                <a:solidFill>
                  <a:sysClr val="window" lastClr="FFFFFF"/>
                </a:solidFill>
                <a:latin typeface="微软雅黑" panose="020B0503020204020204" pitchFamily="34" charset="-122"/>
                <a:ea typeface="微软雅黑" panose="020B0503020204020204" pitchFamily="34" charset="-122"/>
                <a:cs typeface="Hiragino Sans GB W3"/>
              </a:endParaRPr>
            </a:p>
          </p:txBody>
        </p:sp>
        <p:pic>
          <p:nvPicPr>
            <p:cNvPr id="17" name="图片 16" descr="42.jpg"/>
            <p:cNvPicPr>
              <a:picLocks noChangeAspect="1"/>
            </p:cNvPicPr>
            <p:nvPr/>
          </p:nvPicPr>
          <p:blipFill>
            <a:blip r:embed="rId2" cstate="print"/>
            <a:stretch>
              <a:fillRect/>
            </a:stretch>
          </p:blipFill>
          <p:spPr>
            <a:xfrm>
              <a:off x="5085071" y="1119870"/>
              <a:ext cx="2808312" cy="370771"/>
            </a:xfrm>
            <a:prstGeom prst="rect">
              <a:avLst/>
            </a:prstGeom>
          </p:spPr>
        </p:pic>
        <p:grpSp>
          <p:nvGrpSpPr>
            <p:cNvPr id="18" name="组合 79"/>
            <p:cNvGrpSpPr/>
            <p:nvPr/>
          </p:nvGrpSpPr>
          <p:grpSpPr>
            <a:xfrm rot="7947706">
              <a:off x="5205565" y="1452222"/>
              <a:ext cx="712401" cy="445193"/>
              <a:chOff x="5296901" y="2371241"/>
              <a:chExt cx="1086543" cy="840347"/>
            </a:xfrm>
            <a:solidFill>
              <a:schemeClr val="bg1">
                <a:lumMod val="50000"/>
              </a:schemeClr>
            </a:solidFill>
          </p:grpSpPr>
          <p:cxnSp>
            <p:nvCxnSpPr>
              <p:cNvPr id="37" name="直接连接符 36"/>
              <p:cNvCxnSpPr/>
              <p:nvPr/>
            </p:nvCxnSpPr>
            <p:spPr>
              <a:xfrm rot="13652294" flipH="1">
                <a:off x="6148403" y="2976548"/>
                <a:ext cx="470079" cy="2"/>
              </a:xfrm>
              <a:prstGeom prst="line">
                <a:avLst/>
              </a:prstGeom>
              <a:grpFill/>
              <a:ln w="9525" cap="flat" cmpd="sng" algn="ctr">
                <a:solidFill>
                  <a:schemeClr val="bg1">
                    <a:lumMod val="50000"/>
                  </a:schemeClr>
                </a:solidFill>
                <a:prstDash val="solid"/>
              </a:ln>
              <a:effectLst/>
            </p:spPr>
          </p:cxnSp>
          <p:cxnSp>
            <p:nvCxnSpPr>
              <p:cNvPr id="38" name="直接连接符 37"/>
              <p:cNvCxnSpPr/>
              <p:nvPr/>
            </p:nvCxnSpPr>
            <p:spPr>
              <a:xfrm rot="13652294" flipH="1">
                <a:off x="5398397" y="2454054"/>
                <a:ext cx="804069" cy="638444"/>
              </a:xfrm>
              <a:prstGeom prst="line">
                <a:avLst/>
              </a:prstGeom>
              <a:grpFill/>
              <a:ln w="9525" cap="flat" cmpd="sng" algn="ctr">
                <a:solidFill>
                  <a:schemeClr val="bg1">
                    <a:lumMod val="50000"/>
                  </a:schemeClr>
                </a:solidFill>
                <a:prstDash val="solid"/>
              </a:ln>
              <a:effectLst/>
            </p:spPr>
          </p:cxnSp>
          <p:sp>
            <p:nvSpPr>
              <p:cNvPr id="39" name="椭圆 38"/>
              <p:cNvSpPr/>
              <p:nvPr/>
            </p:nvSpPr>
            <p:spPr>
              <a:xfrm>
                <a:off x="5296901" y="2707402"/>
                <a:ext cx="73001" cy="72568"/>
              </a:xfrm>
              <a:prstGeom prst="ellipse">
                <a:avLst/>
              </a:prstGeom>
              <a:grpFill/>
              <a:ln w="25400" cap="flat" cmpd="sng" algn="ctr">
                <a:solidFill>
                  <a:schemeClr val="bg1">
                    <a:lumMod val="50000"/>
                  </a:schemeClr>
                </a:solidFill>
                <a:prstDash val="solid"/>
              </a:ln>
              <a:effectLst/>
            </p:spPr>
            <p:txBody>
              <a:bodyPr rtlCol="0" anchor="ctr"/>
              <a:lstStyle/>
              <a:p>
                <a:pPr algn="ctr">
                  <a:defRPr/>
                </a:pPr>
                <a:endParaRPr lang="zh-CN" altLang="en-US" sz="900" kern="0">
                  <a:solidFill>
                    <a:sysClr val="window" lastClr="FFFFFF"/>
                  </a:solidFill>
                  <a:latin typeface="微软雅黑" panose="020B0503020204020204" pitchFamily="34" charset="-122"/>
                  <a:ea typeface="微软雅黑" panose="020B0503020204020204" pitchFamily="34" charset="-122"/>
                  <a:cs typeface="Hiragino Sans GB W3"/>
                </a:endParaRPr>
              </a:p>
            </p:txBody>
          </p:sp>
        </p:grpSp>
        <p:sp>
          <p:nvSpPr>
            <p:cNvPr id="19" name="矩形 18"/>
            <p:cNvSpPr/>
            <p:nvPr/>
          </p:nvSpPr>
          <p:spPr>
            <a:xfrm>
              <a:off x="4061175" y="1715421"/>
              <a:ext cx="1167912" cy="300444"/>
            </a:xfrm>
            <a:prstGeom prst="rect">
              <a:avLst/>
            </a:prstGeom>
            <a:solidFill>
              <a:schemeClr val="bg1">
                <a:lumMod val="65000"/>
              </a:schemeClr>
            </a:solidFill>
            <a:ln w="25400" cap="flat" cmpd="sng" algn="ctr">
              <a:noFill/>
              <a:prstDash val="solid"/>
            </a:ln>
            <a:effectLst/>
          </p:spPr>
          <p:txBody>
            <a:bodyPr rtlCol="0" anchor="ctr"/>
            <a:lstStyle/>
            <a:p>
              <a:pPr>
                <a:defRPr/>
              </a:pPr>
              <a:r>
                <a:rPr lang="zh-CN" altLang="en-US" sz="900" kern="0" dirty="0">
                  <a:solidFill>
                    <a:prstClr val="white"/>
                  </a:solidFill>
                  <a:latin typeface="微软雅黑" panose="020B0503020204020204" pitchFamily="34" charset="-122"/>
                  <a:ea typeface="微软雅黑" panose="020B0503020204020204" pitchFamily="34" charset="-122"/>
                  <a:cs typeface="Hiragino Sans GB W3"/>
                </a:rPr>
                <a:t>新闻专区：可控</a:t>
              </a:r>
              <a:endParaRPr lang="zh-CN" altLang="en-US" sz="900" kern="0" dirty="0">
                <a:solidFill>
                  <a:prstClr val="white"/>
                </a:solidFill>
                <a:latin typeface="微软雅黑" panose="020B0503020204020204" pitchFamily="34" charset="-122"/>
                <a:ea typeface="微软雅黑" panose="020B0503020204020204" pitchFamily="34" charset="-122"/>
                <a:cs typeface="Hiragino Sans GB W3"/>
              </a:endParaRPr>
            </a:p>
          </p:txBody>
        </p:sp>
        <p:grpSp>
          <p:nvGrpSpPr>
            <p:cNvPr id="20" name="组合 101"/>
            <p:cNvGrpSpPr/>
            <p:nvPr/>
          </p:nvGrpSpPr>
          <p:grpSpPr>
            <a:xfrm>
              <a:off x="6288227" y="1367793"/>
              <a:ext cx="1604418" cy="254947"/>
              <a:chOff x="5171341" y="3140975"/>
              <a:chExt cx="2753182" cy="427726"/>
            </a:xfrm>
            <a:solidFill>
              <a:schemeClr val="bg1">
                <a:lumMod val="50000"/>
              </a:schemeClr>
            </a:solidFill>
          </p:grpSpPr>
          <p:cxnSp>
            <p:nvCxnSpPr>
              <p:cNvPr id="34" name="直接连接符 33"/>
              <p:cNvCxnSpPr/>
              <p:nvPr/>
            </p:nvCxnSpPr>
            <p:spPr>
              <a:xfrm>
                <a:off x="7559521" y="3177262"/>
                <a:ext cx="365002" cy="391439"/>
              </a:xfrm>
              <a:prstGeom prst="line">
                <a:avLst/>
              </a:prstGeom>
              <a:grpFill/>
              <a:ln w="9525" cap="flat" cmpd="sng" algn="ctr">
                <a:solidFill>
                  <a:schemeClr val="bg1">
                    <a:lumMod val="50000"/>
                  </a:schemeClr>
                </a:solidFill>
                <a:prstDash val="solid"/>
              </a:ln>
              <a:effectLst/>
            </p:spPr>
          </p:cxnSp>
          <p:cxnSp>
            <p:nvCxnSpPr>
              <p:cNvPr id="35" name="直接连接符 34"/>
              <p:cNvCxnSpPr>
                <a:stCxn id="36" idx="6"/>
              </p:cNvCxnSpPr>
              <p:nvPr/>
            </p:nvCxnSpPr>
            <p:spPr>
              <a:xfrm>
                <a:off x="5244341" y="3177259"/>
                <a:ext cx="2315176" cy="0"/>
              </a:xfrm>
              <a:prstGeom prst="line">
                <a:avLst/>
              </a:prstGeom>
              <a:grpFill/>
              <a:ln w="9525" cap="flat" cmpd="sng" algn="ctr">
                <a:solidFill>
                  <a:schemeClr val="bg1">
                    <a:lumMod val="50000"/>
                  </a:schemeClr>
                </a:solidFill>
                <a:prstDash val="solid"/>
              </a:ln>
              <a:effectLst/>
            </p:spPr>
          </p:cxnSp>
          <p:sp>
            <p:nvSpPr>
              <p:cNvPr id="36" name="椭圆 35"/>
              <p:cNvSpPr/>
              <p:nvPr/>
            </p:nvSpPr>
            <p:spPr>
              <a:xfrm>
                <a:off x="5171341" y="3140975"/>
                <a:ext cx="73001" cy="72568"/>
              </a:xfrm>
              <a:prstGeom prst="ellipse">
                <a:avLst/>
              </a:prstGeom>
              <a:grpFill/>
              <a:ln w="25400" cap="flat" cmpd="sng" algn="ctr">
                <a:solidFill>
                  <a:schemeClr val="bg1">
                    <a:lumMod val="50000"/>
                  </a:schemeClr>
                </a:solidFill>
                <a:prstDash val="solid"/>
              </a:ln>
              <a:effectLst/>
            </p:spPr>
            <p:txBody>
              <a:bodyPr rtlCol="0" anchor="ctr"/>
              <a:lstStyle/>
              <a:p>
                <a:pPr algn="ctr">
                  <a:defRPr/>
                </a:pPr>
                <a:endParaRPr lang="zh-CN" altLang="en-US" sz="900" kern="0">
                  <a:solidFill>
                    <a:sysClr val="window" lastClr="FFFFFF"/>
                  </a:solidFill>
                  <a:latin typeface="微软雅黑" panose="020B0503020204020204" pitchFamily="34" charset="-122"/>
                  <a:ea typeface="微软雅黑" panose="020B0503020204020204" pitchFamily="34" charset="-122"/>
                  <a:cs typeface="Hiragino Sans GB W3"/>
                </a:endParaRPr>
              </a:p>
            </p:txBody>
          </p:sp>
        </p:grpSp>
        <p:sp>
          <p:nvSpPr>
            <p:cNvPr id="21" name="矩形 20"/>
            <p:cNvSpPr/>
            <p:nvPr/>
          </p:nvSpPr>
          <p:spPr>
            <a:xfrm>
              <a:off x="5445111" y="3672050"/>
              <a:ext cx="1254865" cy="360040"/>
            </a:xfrm>
            <a:prstGeom prst="rect">
              <a:avLst/>
            </a:prstGeom>
            <a:noFill/>
            <a:ln w="19050" cap="flat" cmpd="sng" algn="ctr">
              <a:solidFill>
                <a:srgbClr val="07AFC2"/>
              </a:solidFill>
              <a:prstDash val="solid"/>
            </a:ln>
            <a:effectLst/>
          </p:spPr>
          <p:txBody>
            <a:bodyPr rtlCol="0" anchor="ctr"/>
            <a:lstStyle/>
            <a:p>
              <a:pPr algn="ctr">
                <a:defRPr/>
              </a:pPr>
              <a:endParaRPr lang="zh-CN" altLang="en-US" sz="900" kern="0" dirty="0">
                <a:solidFill>
                  <a:sysClr val="window" lastClr="FFFFFF"/>
                </a:solidFill>
                <a:latin typeface="微软雅黑" panose="020B0503020204020204" pitchFamily="34" charset="-122"/>
                <a:ea typeface="微软雅黑" panose="020B0503020204020204" pitchFamily="34" charset="-122"/>
                <a:cs typeface="Hiragino Sans GB W3"/>
              </a:endParaRPr>
            </a:p>
          </p:txBody>
        </p:sp>
        <p:grpSp>
          <p:nvGrpSpPr>
            <p:cNvPr id="22" name="组合 86"/>
            <p:cNvGrpSpPr/>
            <p:nvPr/>
          </p:nvGrpSpPr>
          <p:grpSpPr>
            <a:xfrm>
              <a:off x="6741255" y="3785314"/>
              <a:ext cx="894452" cy="312581"/>
              <a:chOff x="5171341" y="3140973"/>
              <a:chExt cx="1289747" cy="399220"/>
            </a:xfrm>
            <a:solidFill>
              <a:schemeClr val="bg1">
                <a:lumMod val="50000"/>
              </a:schemeClr>
            </a:solidFill>
          </p:grpSpPr>
          <p:cxnSp>
            <p:nvCxnSpPr>
              <p:cNvPr id="31" name="直接连接符 30"/>
              <p:cNvCxnSpPr/>
              <p:nvPr/>
            </p:nvCxnSpPr>
            <p:spPr>
              <a:xfrm rot="16200000" flipH="1">
                <a:off x="6097166" y="3176272"/>
                <a:ext cx="362839" cy="365004"/>
              </a:xfrm>
              <a:prstGeom prst="line">
                <a:avLst/>
              </a:prstGeom>
              <a:grpFill/>
              <a:ln w="9525" cap="flat" cmpd="sng" algn="ctr">
                <a:solidFill>
                  <a:schemeClr val="bg1">
                    <a:lumMod val="50000"/>
                  </a:schemeClr>
                </a:solidFill>
                <a:prstDash val="solid"/>
              </a:ln>
              <a:effectLst/>
            </p:spPr>
          </p:cxnSp>
          <p:cxnSp>
            <p:nvCxnSpPr>
              <p:cNvPr id="32" name="直接连接符 31"/>
              <p:cNvCxnSpPr/>
              <p:nvPr/>
            </p:nvCxnSpPr>
            <p:spPr>
              <a:xfrm>
                <a:off x="5220072" y="3176972"/>
                <a:ext cx="876010" cy="0"/>
              </a:xfrm>
              <a:prstGeom prst="line">
                <a:avLst/>
              </a:prstGeom>
              <a:grpFill/>
              <a:ln w="9525" cap="flat" cmpd="sng" algn="ctr">
                <a:solidFill>
                  <a:schemeClr val="bg1">
                    <a:lumMod val="50000"/>
                  </a:schemeClr>
                </a:solidFill>
                <a:prstDash val="solid"/>
              </a:ln>
              <a:effectLst/>
            </p:spPr>
          </p:cxnSp>
          <p:sp>
            <p:nvSpPr>
              <p:cNvPr id="33" name="椭圆 32"/>
              <p:cNvSpPr/>
              <p:nvPr/>
            </p:nvSpPr>
            <p:spPr>
              <a:xfrm>
                <a:off x="5171341" y="3140973"/>
                <a:ext cx="73001" cy="72568"/>
              </a:xfrm>
              <a:prstGeom prst="ellipse">
                <a:avLst/>
              </a:prstGeom>
              <a:grpFill/>
              <a:ln w="25400" cap="flat" cmpd="sng" algn="ctr">
                <a:solidFill>
                  <a:schemeClr val="bg1">
                    <a:lumMod val="50000"/>
                  </a:schemeClr>
                </a:solidFill>
                <a:prstDash val="solid"/>
              </a:ln>
              <a:effectLst/>
            </p:spPr>
            <p:txBody>
              <a:bodyPr rtlCol="0" anchor="ctr"/>
              <a:lstStyle/>
              <a:p>
                <a:pPr algn="ctr">
                  <a:defRPr/>
                </a:pPr>
                <a:endParaRPr lang="zh-CN" altLang="en-US" sz="900" kern="0">
                  <a:solidFill>
                    <a:sysClr val="window" lastClr="FFFFFF"/>
                  </a:solidFill>
                  <a:latin typeface="微软雅黑" panose="020B0503020204020204" pitchFamily="34" charset="-122"/>
                  <a:ea typeface="微软雅黑" panose="020B0503020204020204" pitchFamily="34" charset="-122"/>
                  <a:cs typeface="Hiragino Sans GB W3"/>
                </a:endParaRPr>
              </a:p>
            </p:txBody>
          </p:sp>
        </p:grpSp>
        <p:sp>
          <p:nvSpPr>
            <p:cNvPr id="23" name="矩形 22"/>
            <p:cNvSpPr/>
            <p:nvPr/>
          </p:nvSpPr>
          <p:spPr>
            <a:xfrm>
              <a:off x="7635707" y="3947669"/>
              <a:ext cx="1184765" cy="300444"/>
            </a:xfrm>
            <a:prstGeom prst="rect">
              <a:avLst/>
            </a:prstGeom>
            <a:solidFill>
              <a:schemeClr val="bg1">
                <a:lumMod val="65000"/>
              </a:schemeClr>
            </a:solidFill>
            <a:ln w="25400" cap="flat" cmpd="sng" algn="ctr">
              <a:noFill/>
              <a:prstDash val="solid"/>
            </a:ln>
            <a:effectLst/>
          </p:spPr>
          <p:txBody>
            <a:bodyPr rtlCol="0" anchor="ctr"/>
            <a:lstStyle/>
            <a:p>
              <a:pPr>
                <a:defRPr/>
              </a:pPr>
              <a:r>
                <a:rPr lang="zh-CN" altLang="en-US" sz="900" kern="0" dirty="0">
                  <a:solidFill>
                    <a:prstClr val="white"/>
                  </a:solidFill>
                  <a:latin typeface="微软雅黑" panose="020B0503020204020204" pitchFamily="34" charset="-122"/>
                  <a:ea typeface="微软雅黑" panose="020B0503020204020204" pitchFamily="34" charset="-122"/>
                  <a:cs typeface="Hiragino Sans GB W3"/>
                </a:rPr>
                <a:t>官方客服：可控</a:t>
              </a:r>
              <a:endParaRPr lang="zh-CN" altLang="en-US" sz="900" kern="0" dirty="0">
                <a:solidFill>
                  <a:prstClr val="white"/>
                </a:solidFill>
                <a:latin typeface="微软雅黑" panose="020B0503020204020204" pitchFamily="34" charset="-122"/>
                <a:ea typeface="微软雅黑" panose="020B0503020204020204" pitchFamily="34" charset="-122"/>
                <a:cs typeface="Hiragino Sans GB W3"/>
              </a:endParaRPr>
            </a:p>
          </p:txBody>
        </p:sp>
        <p:grpSp>
          <p:nvGrpSpPr>
            <p:cNvPr id="24" name="组合 86"/>
            <p:cNvGrpSpPr/>
            <p:nvPr/>
          </p:nvGrpSpPr>
          <p:grpSpPr>
            <a:xfrm>
              <a:off x="6741255" y="1943857"/>
              <a:ext cx="894452" cy="312579"/>
              <a:chOff x="5171341" y="3140975"/>
              <a:chExt cx="1289747" cy="399218"/>
            </a:xfrm>
            <a:solidFill>
              <a:schemeClr val="bg1">
                <a:lumMod val="50000"/>
              </a:schemeClr>
            </a:solidFill>
          </p:grpSpPr>
          <p:cxnSp>
            <p:nvCxnSpPr>
              <p:cNvPr id="28" name="直接连接符 27"/>
              <p:cNvCxnSpPr/>
              <p:nvPr/>
            </p:nvCxnSpPr>
            <p:spPr>
              <a:xfrm rot="16200000" flipH="1">
                <a:off x="6097166" y="3176272"/>
                <a:ext cx="362839" cy="365004"/>
              </a:xfrm>
              <a:prstGeom prst="line">
                <a:avLst/>
              </a:prstGeom>
              <a:grpFill/>
              <a:ln w="9525" cap="flat" cmpd="sng" algn="ctr">
                <a:solidFill>
                  <a:schemeClr val="bg1">
                    <a:lumMod val="50000"/>
                  </a:schemeClr>
                </a:solidFill>
                <a:prstDash val="solid"/>
              </a:ln>
              <a:effectLst/>
            </p:spPr>
          </p:cxnSp>
          <p:cxnSp>
            <p:nvCxnSpPr>
              <p:cNvPr id="29" name="直接连接符 28"/>
              <p:cNvCxnSpPr/>
              <p:nvPr/>
            </p:nvCxnSpPr>
            <p:spPr>
              <a:xfrm>
                <a:off x="5220072" y="3176972"/>
                <a:ext cx="876010" cy="0"/>
              </a:xfrm>
              <a:prstGeom prst="line">
                <a:avLst/>
              </a:prstGeom>
              <a:grpFill/>
              <a:ln w="9525" cap="flat" cmpd="sng" algn="ctr">
                <a:solidFill>
                  <a:schemeClr val="bg1">
                    <a:lumMod val="50000"/>
                  </a:schemeClr>
                </a:solidFill>
                <a:prstDash val="solid"/>
              </a:ln>
              <a:effectLst/>
            </p:spPr>
          </p:cxnSp>
          <p:sp>
            <p:nvSpPr>
              <p:cNvPr id="30" name="椭圆 29"/>
              <p:cNvSpPr/>
              <p:nvPr/>
            </p:nvSpPr>
            <p:spPr>
              <a:xfrm>
                <a:off x="5171341" y="3140975"/>
                <a:ext cx="73001" cy="72568"/>
              </a:xfrm>
              <a:prstGeom prst="ellipse">
                <a:avLst/>
              </a:prstGeom>
              <a:grpFill/>
              <a:ln w="25400" cap="flat" cmpd="sng" algn="ctr">
                <a:solidFill>
                  <a:schemeClr val="bg1">
                    <a:lumMod val="50000"/>
                  </a:schemeClr>
                </a:solidFill>
                <a:prstDash val="solid"/>
              </a:ln>
              <a:effectLst/>
            </p:spPr>
            <p:txBody>
              <a:bodyPr rtlCol="0" anchor="ctr"/>
              <a:lstStyle/>
              <a:p>
                <a:pPr algn="ctr">
                  <a:defRPr/>
                </a:pPr>
                <a:endParaRPr lang="zh-CN" altLang="en-US" sz="900" kern="0">
                  <a:solidFill>
                    <a:sysClr val="window" lastClr="FFFFFF"/>
                  </a:solidFill>
                  <a:latin typeface="微软雅黑" panose="020B0503020204020204" pitchFamily="34" charset="-122"/>
                  <a:ea typeface="微软雅黑" panose="020B0503020204020204" pitchFamily="34" charset="-122"/>
                  <a:cs typeface="Hiragino Sans GB W3"/>
                </a:endParaRPr>
              </a:p>
            </p:txBody>
          </p:sp>
        </p:grpSp>
        <p:sp>
          <p:nvSpPr>
            <p:cNvPr id="25" name="矩形 24"/>
            <p:cNvSpPr/>
            <p:nvPr/>
          </p:nvSpPr>
          <p:spPr>
            <a:xfrm>
              <a:off x="7635707" y="2106214"/>
              <a:ext cx="1184765" cy="300444"/>
            </a:xfrm>
            <a:prstGeom prst="rect">
              <a:avLst/>
            </a:prstGeom>
            <a:solidFill>
              <a:schemeClr val="bg1">
                <a:lumMod val="65000"/>
              </a:schemeClr>
            </a:solidFill>
            <a:ln w="25400" cap="flat" cmpd="sng" algn="ctr">
              <a:noFill/>
              <a:prstDash val="solid"/>
            </a:ln>
            <a:effectLst/>
          </p:spPr>
          <p:txBody>
            <a:bodyPr rtlCol="0" anchor="ctr"/>
            <a:lstStyle/>
            <a:p>
              <a:pPr>
                <a:defRPr/>
              </a:pPr>
              <a:r>
                <a:rPr lang="zh-CN" altLang="en-US" sz="900" kern="0" dirty="0">
                  <a:solidFill>
                    <a:prstClr val="white"/>
                  </a:solidFill>
                  <a:latin typeface="微软雅黑" panose="020B0503020204020204" pitchFamily="34" charset="-122"/>
                  <a:ea typeface="微软雅黑" panose="020B0503020204020204" pitchFamily="34" charset="-122"/>
                  <a:cs typeface="Hiragino Sans GB W3"/>
                </a:rPr>
                <a:t>百度百科：可控</a:t>
              </a:r>
              <a:endParaRPr lang="zh-CN" altLang="en-US" sz="900" kern="0" dirty="0">
                <a:solidFill>
                  <a:prstClr val="white"/>
                </a:solidFill>
                <a:latin typeface="微软雅黑" panose="020B0503020204020204" pitchFamily="34" charset="-122"/>
                <a:ea typeface="微软雅黑" panose="020B0503020204020204" pitchFamily="34" charset="-122"/>
                <a:cs typeface="Hiragino Sans GB W3"/>
              </a:endParaRPr>
            </a:p>
          </p:txBody>
        </p:sp>
        <p:sp>
          <p:nvSpPr>
            <p:cNvPr id="26" name="矩形 25"/>
            <p:cNvSpPr/>
            <p:nvPr/>
          </p:nvSpPr>
          <p:spPr>
            <a:xfrm>
              <a:off x="4061175" y="3011565"/>
              <a:ext cx="1167912" cy="300444"/>
            </a:xfrm>
            <a:prstGeom prst="rect">
              <a:avLst/>
            </a:prstGeom>
            <a:solidFill>
              <a:schemeClr val="bg1">
                <a:lumMod val="65000"/>
              </a:schemeClr>
            </a:solidFill>
            <a:ln w="25400" cap="flat" cmpd="sng" algn="ctr">
              <a:noFill/>
              <a:prstDash val="solid"/>
            </a:ln>
            <a:effectLst/>
          </p:spPr>
          <p:txBody>
            <a:bodyPr rtlCol="0" anchor="ctr"/>
            <a:lstStyle/>
            <a:p>
              <a:pPr>
                <a:defRPr/>
              </a:pPr>
              <a:r>
                <a:rPr lang="zh-CN" altLang="en-US" sz="900" kern="0" dirty="0">
                  <a:solidFill>
                    <a:prstClr val="white"/>
                  </a:solidFill>
                  <a:latin typeface="微软雅黑" panose="020B0503020204020204" pitchFamily="34" charset="-122"/>
                  <a:ea typeface="微软雅黑" panose="020B0503020204020204" pitchFamily="34" charset="-122"/>
                  <a:cs typeface="Hiragino Sans GB W3"/>
                </a:rPr>
                <a:t>相关信息：可控</a:t>
              </a:r>
              <a:endParaRPr lang="zh-CN" altLang="en-US" sz="900" kern="0" dirty="0">
                <a:solidFill>
                  <a:prstClr val="white"/>
                </a:solidFill>
                <a:latin typeface="微软雅黑" panose="020B0503020204020204" pitchFamily="34" charset="-122"/>
                <a:ea typeface="微软雅黑" panose="020B0503020204020204" pitchFamily="34" charset="-122"/>
                <a:cs typeface="Hiragino Sans GB W3"/>
              </a:endParaRPr>
            </a:p>
          </p:txBody>
        </p:sp>
        <p:sp>
          <p:nvSpPr>
            <p:cNvPr id="27" name="矩形 26"/>
            <p:cNvSpPr/>
            <p:nvPr/>
          </p:nvSpPr>
          <p:spPr>
            <a:xfrm>
              <a:off x="4074536" y="3760200"/>
              <a:ext cx="1167912" cy="300444"/>
            </a:xfrm>
            <a:prstGeom prst="rect">
              <a:avLst/>
            </a:prstGeom>
            <a:solidFill>
              <a:schemeClr val="bg1">
                <a:lumMod val="65000"/>
              </a:schemeClr>
            </a:solidFill>
            <a:ln w="25400" cap="flat" cmpd="sng" algn="ctr">
              <a:noFill/>
              <a:prstDash val="solid"/>
            </a:ln>
            <a:effectLst/>
          </p:spPr>
          <p:txBody>
            <a:bodyPr rtlCol="0" anchor="ctr"/>
            <a:lstStyle/>
            <a:p>
              <a:pPr>
                <a:defRPr/>
              </a:pPr>
              <a:r>
                <a:rPr lang="zh-CN" altLang="en-US" sz="900" kern="0" dirty="0">
                  <a:solidFill>
                    <a:prstClr val="white"/>
                  </a:solidFill>
                  <a:latin typeface="微软雅黑" panose="020B0503020204020204" pitchFamily="34" charset="-122"/>
                  <a:ea typeface="微软雅黑" panose="020B0503020204020204" pitchFamily="34" charset="-122"/>
                  <a:cs typeface="Hiragino Sans GB W3"/>
                </a:rPr>
                <a:t>相关搜索：可控</a:t>
              </a:r>
              <a:endParaRPr lang="zh-CN" altLang="en-US" sz="900" kern="0" dirty="0">
                <a:solidFill>
                  <a:prstClr val="white"/>
                </a:solidFill>
                <a:latin typeface="微软雅黑" panose="020B0503020204020204" pitchFamily="34" charset="-122"/>
                <a:ea typeface="微软雅黑" panose="020B0503020204020204" pitchFamily="34" charset="-122"/>
                <a:cs typeface="Hiragino Sans GB W3"/>
              </a:endParaRPr>
            </a:p>
          </p:txBody>
        </p:sp>
      </p:grpSp>
      <p:sp>
        <p:nvSpPr>
          <p:cNvPr id="47" name="矩形 46"/>
          <p:cNvSpPr/>
          <p:nvPr/>
        </p:nvSpPr>
        <p:spPr>
          <a:xfrm>
            <a:off x="539909" y="1897712"/>
            <a:ext cx="3324420" cy="1014730"/>
          </a:xfrm>
          <a:prstGeom prst="rect">
            <a:avLst/>
          </a:prstGeom>
        </p:spPr>
        <p:txBody>
          <a:bodyPr wrap="square">
            <a:spAutoFit/>
          </a:bodyPr>
          <a:lstStyle/>
          <a:p>
            <a:pPr>
              <a:lnSpc>
                <a:spcPct val="150000"/>
              </a:lnSpc>
            </a:pPr>
            <a:r>
              <a:rPr lang="zh-CN" altLang="en-US" sz="1000" dirty="0">
                <a:solidFill>
                  <a:prstClr val="black"/>
                </a:solidFill>
                <a:latin typeface="微软雅黑" panose="020B0503020204020204" pitchFamily="34" charset="-122"/>
                <a:ea typeface="微软雅黑" panose="020B0503020204020204" pitchFamily="34" charset="-122"/>
              </a:rPr>
              <a:t>搜索引擎优化（</a:t>
            </a:r>
            <a:r>
              <a:rPr lang="en-US" altLang="zh-CN" sz="1000" dirty="0">
                <a:solidFill>
                  <a:prstClr val="black"/>
                </a:solidFill>
                <a:latin typeface="微软雅黑" panose="020B0503020204020204" pitchFamily="34" charset="-122"/>
                <a:ea typeface="微软雅黑" panose="020B0503020204020204" pitchFamily="34" charset="-122"/>
              </a:rPr>
              <a:t>SEO</a:t>
            </a:r>
            <a:r>
              <a:rPr lang="zh-CN" altLang="en-US" sz="1000" dirty="0">
                <a:solidFill>
                  <a:prstClr val="black"/>
                </a:solidFill>
                <a:latin typeface="微软雅黑" panose="020B0503020204020204" pitchFamily="34" charset="-122"/>
                <a:ea typeface="微软雅黑" panose="020B0503020204020204" pitchFamily="34" charset="-122"/>
              </a:rPr>
              <a:t>）是指在了解搜索引擎自然排名机制的基础上</a:t>
            </a:r>
            <a:r>
              <a:rPr lang="en-US" altLang="zh-CN" sz="1000" dirty="0">
                <a:solidFill>
                  <a:prstClr val="black"/>
                </a:solidFill>
                <a:latin typeface="微软雅黑" panose="020B0503020204020204" pitchFamily="34" charset="-122"/>
                <a:ea typeface="微软雅黑" panose="020B0503020204020204" pitchFamily="34" charset="-122"/>
              </a:rPr>
              <a:t>,</a:t>
            </a:r>
            <a:r>
              <a:rPr lang="zh-CN" altLang="en-US" sz="1000" b="1" dirty="0">
                <a:solidFill>
                  <a:schemeClr val="accent5"/>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对网站进行内部或外部的调整优化</a:t>
            </a:r>
            <a:r>
              <a:rPr lang="en-US" altLang="zh-CN" sz="1000" b="1" dirty="0">
                <a:solidFill>
                  <a:schemeClr val="tx1"/>
                </a:solidFill>
                <a:latin typeface="微软雅黑" panose="020B0503020204020204" pitchFamily="34" charset="-122"/>
                <a:ea typeface="微软雅黑" panose="020B0503020204020204" pitchFamily="34" charset="-122"/>
              </a:rPr>
              <a:t>,</a:t>
            </a:r>
            <a:r>
              <a:rPr lang="en-US" altLang="zh-CN" sz="1000" b="1" dirty="0">
                <a:solidFill>
                  <a:srgbClr val="07AFC2"/>
                </a:solidFill>
                <a:latin typeface="微软雅黑" panose="020B0503020204020204" pitchFamily="34" charset="-122"/>
                <a:ea typeface="微软雅黑" panose="020B0503020204020204" pitchFamily="34" charset="-122"/>
              </a:rPr>
              <a:t> </a:t>
            </a:r>
            <a:r>
              <a:rPr lang="zh-CN" altLang="en-US" sz="1000" dirty="0">
                <a:solidFill>
                  <a:prstClr val="black"/>
                </a:solidFill>
                <a:latin typeface="微软雅黑" panose="020B0503020204020204" pitchFamily="34" charset="-122"/>
                <a:ea typeface="微软雅黑" panose="020B0503020204020204" pitchFamily="34" charset="-122"/>
              </a:rPr>
              <a:t>改进网站在搜索引擎中的关键词排名</a:t>
            </a:r>
            <a:r>
              <a:rPr lang="en-US" altLang="zh-CN" sz="1000" dirty="0">
                <a:solidFill>
                  <a:prstClr val="black"/>
                </a:solidFill>
                <a:latin typeface="微软雅黑" panose="020B0503020204020204" pitchFamily="34" charset="-122"/>
                <a:ea typeface="微软雅黑" panose="020B0503020204020204" pitchFamily="34" charset="-122"/>
              </a:rPr>
              <a:t>, </a:t>
            </a:r>
            <a:r>
              <a:rPr lang="zh-CN" altLang="en-US" sz="1000" dirty="0">
                <a:solidFill>
                  <a:prstClr val="black"/>
                </a:solidFill>
                <a:latin typeface="微软雅黑" panose="020B0503020204020204" pitchFamily="34" charset="-122"/>
                <a:ea typeface="微软雅黑" panose="020B0503020204020204" pitchFamily="34" charset="-122"/>
              </a:rPr>
              <a:t>获得更多流量</a:t>
            </a:r>
            <a:r>
              <a:rPr lang="en-US" altLang="zh-CN" sz="1000" dirty="0">
                <a:solidFill>
                  <a:prstClr val="black"/>
                </a:solidFill>
                <a:latin typeface="微软雅黑" panose="020B0503020204020204" pitchFamily="34" charset="-122"/>
                <a:ea typeface="微软雅黑" panose="020B0503020204020204" pitchFamily="34" charset="-122"/>
              </a:rPr>
              <a:t>, </a:t>
            </a:r>
            <a:r>
              <a:rPr lang="zh-CN" altLang="en-US" sz="1000" b="1" dirty="0">
                <a:solidFill>
                  <a:schemeClr val="accent5"/>
                </a:solidFill>
                <a:latin typeface="微软雅黑" panose="020B0503020204020204" pitchFamily="34" charset="-122"/>
                <a:ea typeface="微软雅黑" panose="020B0503020204020204" pitchFamily="34" charset="-122"/>
              </a:rPr>
              <a:t>从而达成网站销售及品牌建设的目标</a:t>
            </a:r>
            <a:r>
              <a:rPr lang="zh-CN" altLang="en-US" sz="1000" dirty="0">
                <a:solidFill>
                  <a:schemeClr val="accent5"/>
                </a:solidFill>
                <a:latin typeface="微软雅黑" panose="020B0503020204020204" pitchFamily="34" charset="-122"/>
                <a:ea typeface="微软雅黑" panose="020B0503020204020204" pitchFamily="34" charset="-122"/>
              </a:rPr>
              <a:t>。</a:t>
            </a:r>
            <a:endParaRPr lang="zh-CN" altLang="en-US" sz="1000" dirty="0">
              <a:solidFill>
                <a:schemeClr val="accent5"/>
              </a:solidFill>
              <a:latin typeface="微软雅黑" panose="020B0503020204020204" pitchFamily="34" charset="-122"/>
              <a:ea typeface="微软雅黑" panose="020B0503020204020204" pitchFamily="34" charset="-122"/>
            </a:endParaRPr>
          </a:p>
        </p:txBody>
      </p:sp>
      <p:sp>
        <p:nvSpPr>
          <p:cNvPr id="48" name="椭圆 47"/>
          <p:cNvSpPr/>
          <p:nvPr/>
        </p:nvSpPr>
        <p:spPr>
          <a:xfrm rot="7947706">
            <a:off x="5718587" y="2944215"/>
            <a:ext cx="41860" cy="33623"/>
          </a:xfrm>
          <a:prstGeom prst="ellipse">
            <a:avLst/>
          </a:prstGeom>
          <a:solidFill>
            <a:schemeClr val="bg1">
              <a:lumMod val="50000"/>
            </a:schemeClr>
          </a:solidFill>
          <a:ln w="25400" cap="flat" cmpd="sng" algn="ctr">
            <a:solidFill>
              <a:schemeClr val="bg1">
                <a:lumMod val="50000"/>
              </a:schemeClr>
            </a:solidFill>
            <a:prstDash val="solid"/>
          </a:ln>
          <a:effectLst/>
        </p:spPr>
        <p:txBody>
          <a:bodyPr rtlCol="0" anchor="ctr"/>
          <a:lstStyle/>
          <a:p>
            <a:pPr algn="ctr">
              <a:defRPr/>
            </a:pPr>
            <a:endParaRPr lang="zh-CN" altLang="en-US" sz="900" kern="0">
              <a:solidFill>
                <a:sysClr val="window" lastClr="FFFFFF"/>
              </a:solidFill>
              <a:latin typeface="微软雅黑" panose="020B0503020204020204" pitchFamily="34" charset="-122"/>
              <a:ea typeface="微软雅黑" panose="020B0503020204020204" pitchFamily="34" charset="-122"/>
              <a:cs typeface="Hiragino Sans GB W3"/>
            </a:endParaRPr>
          </a:p>
        </p:txBody>
      </p:sp>
      <p:sp>
        <p:nvSpPr>
          <p:cNvPr id="49" name="椭圆 48"/>
          <p:cNvSpPr/>
          <p:nvPr/>
        </p:nvSpPr>
        <p:spPr>
          <a:xfrm>
            <a:off x="6840119" y="2549749"/>
            <a:ext cx="44277" cy="49693"/>
          </a:xfrm>
          <a:prstGeom prst="ellipse">
            <a:avLst/>
          </a:prstGeom>
          <a:solidFill>
            <a:schemeClr val="bg1">
              <a:lumMod val="50000"/>
            </a:schemeClr>
          </a:solidFill>
          <a:ln w="25400" cap="flat" cmpd="sng" algn="ctr">
            <a:solidFill>
              <a:schemeClr val="bg1">
                <a:lumMod val="50000"/>
              </a:schemeClr>
            </a:solidFill>
            <a:prstDash val="solid"/>
          </a:ln>
          <a:effectLst/>
        </p:spPr>
        <p:txBody>
          <a:bodyPr rtlCol="0" anchor="ctr"/>
          <a:lstStyle/>
          <a:p>
            <a:pPr algn="ctr">
              <a:defRPr/>
            </a:pPr>
            <a:endParaRPr lang="zh-CN" altLang="en-US" sz="900" kern="0">
              <a:solidFill>
                <a:sysClr val="window" lastClr="FFFFFF"/>
              </a:solidFill>
              <a:latin typeface="微软雅黑" panose="020B0503020204020204" pitchFamily="34" charset="-122"/>
              <a:ea typeface="微软雅黑" panose="020B0503020204020204" pitchFamily="34" charset="-122"/>
              <a:cs typeface="Hiragino Sans GB W3"/>
            </a:endParaRPr>
          </a:p>
        </p:txBody>
      </p:sp>
      <p:sp>
        <p:nvSpPr>
          <p:cNvPr id="50" name="圆角矩形 49"/>
          <p:cNvSpPr/>
          <p:nvPr/>
        </p:nvSpPr>
        <p:spPr>
          <a:xfrm>
            <a:off x="434650" y="3075806"/>
            <a:ext cx="3534938" cy="420627"/>
          </a:xfrm>
          <a:prstGeom prst="roundRect">
            <a:avLst/>
          </a:prstGeom>
          <a:solidFill>
            <a:schemeClr val="bg1">
              <a:lumMod val="95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00000"/>
                </a:solidFill>
                <a:latin typeface="微软雅黑" panose="020B0503020204020204" pitchFamily="34" charset="-122"/>
                <a:ea typeface="微软雅黑" panose="020B0503020204020204" pitchFamily="34" charset="-122"/>
              </a:rPr>
              <a:t>阻碍不实信息传播，降低舆论影响力</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434650" y="3662466"/>
            <a:ext cx="3534938" cy="420627"/>
          </a:xfrm>
          <a:prstGeom prst="roundRect">
            <a:avLst/>
          </a:prstGeom>
          <a:solidFill>
            <a:schemeClr val="bg1">
              <a:lumMod val="95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增加品牌正面信息曝光，提升知名度</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434650" y="4239355"/>
            <a:ext cx="3534938" cy="420627"/>
          </a:xfrm>
          <a:prstGeom prst="roundRect">
            <a:avLst/>
          </a:prstGeom>
          <a:solidFill>
            <a:schemeClr val="bg1">
              <a:lumMod val="95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将用户收口至官网，提升搜索竞争优势</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451" y="228278"/>
            <a:ext cx="7886700" cy="679033"/>
          </a:xfrm>
        </p:spPr>
        <p:txBody>
          <a:bodyPr>
            <a:normAutofit/>
          </a:bodyPr>
          <a:lstStyle/>
          <a:p>
            <a:pPr algn="l"/>
            <a:r>
              <a:rPr lang="zh-CN" altLang="en-US" sz="2400" dirty="0">
                <a:latin typeface="微软雅黑" panose="020B0503020204020204" pitchFamily="34" charset="-122"/>
                <a:sym typeface="+mn-ea"/>
              </a:rPr>
              <a:t>搜索引擎优化（</a:t>
            </a:r>
            <a:r>
              <a:rPr lang="en-US" altLang="zh-CN" sz="2400" dirty="0">
                <a:latin typeface="微软雅黑" panose="020B0503020204020204" pitchFamily="34" charset="-122"/>
                <a:sym typeface="+mn-ea"/>
              </a:rPr>
              <a:t>SEO</a:t>
            </a:r>
            <a:r>
              <a:rPr lang="zh-CN" altLang="en-US" sz="2400" dirty="0">
                <a:latin typeface="微软雅黑" panose="020B0503020204020204" pitchFamily="34" charset="-122"/>
                <a:sym typeface="+mn-ea"/>
              </a:rPr>
              <a:t>）</a:t>
            </a:r>
            <a:r>
              <a:rPr lang="en-US" altLang="zh-CN" sz="2400" b="1" dirty="0">
                <a:solidFill>
                  <a:schemeClr val="tx1">
                    <a:lumMod val="75000"/>
                    <a:lumOff val="25000"/>
                  </a:schemeClr>
                </a:solidFill>
                <a:latin typeface="微软雅黑" panose="020B0503020204020204" pitchFamily="34" charset="-122"/>
              </a:rPr>
              <a:t>6</a:t>
            </a:r>
            <a:r>
              <a:rPr lang="zh-CN" altLang="en-US" sz="2400" b="1" dirty="0">
                <a:solidFill>
                  <a:schemeClr val="tx1">
                    <a:lumMod val="75000"/>
                    <a:lumOff val="25000"/>
                  </a:schemeClr>
                </a:solidFill>
                <a:latin typeface="微软雅黑" panose="020B0503020204020204" pitchFamily="34" charset="-122"/>
              </a:rPr>
              <a:t>大优势</a:t>
            </a:r>
            <a:endParaRPr lang="zh-CN" altLang="zh-CN" sz="2400" b="1" dirty="0">
              <a:solidFill>
                <a:schemeClr val="tx1">
                  <a:lumMod val="75000"/>
                  <a:lumOff val="25000"/>
                </a:schemeClr>
              </a:solidFill>
              <a:latin typeface="微软雅黑" panose="020B0503020204020204" pitchFamily="34" charset="-122"/>
            </a:endParaRPr>
          </a:p>
        </p:txBody>
      </p:sp>
      <p:grpSp>
        <p:nvGrpSpPr>
          <p:cNvPr id="4" name="组合 13"/>
          <p:cNvGrpSpPr/>
          <p:nvPr/>
        </p:nvGrpSpPr>
        <p:grpSpPr>
          <a:xfrm>
            <a:off x="779863" y="1272076"/>
            <a:ext cx="7856057" cy="3359653"/>
            <a:chOff x="169012" y="1131590"/>
            <a:chExt cx="8670010" cy="3707741"/>
          </a:xfrm>
        </p:grpSpPr>
        <p:grpSp>
          <p:nvGrpSpPr>
            <p:cNvPr id="5" name="组合 4"/>
            <p:cNvGrpSpPr/>
            <p:nvPr/>
          </p:nvGrpSpPr>
          <p:grpSpPr>
            <a:xfrm>
              <a:off x="2267741" y="1419622"/>
              <a:ext cx="4032448" cy="2630231"/>
              <a:chOff x="395536" y="1635646"/>
              <a:chExt cx="4032448" cy="2630231"/>
            </a:xfrm>
          </p:grpSpPr>
          <p:graphicFrame>
            <p:nvGraphicFramePr>
              <p:cNvPr id="3" name="图表 2"/>
              <p:cNvGraphicFramePr/>
              <p:nvPr/>
            </p:nvGraphicFramePr>
            <p:xfrm>
              <a:off x="395536" y="1635646"/>
              <a:ext cx="4032448" cy="2630231"/>
            </p:xfrm>
            <a:graphic>
              <a:graphicData uri="http://schemas.openxmlformats.org/drawingml/2006/chart">
                <c:chart xmlns:c="http://schemas.openxmlformats.org/drawingml/2006/chart" xmlns:r="http://schemas.openxmlformats.org/officeDocument/2006/relationships" r:id="rId1"/>
              </a:graphicData>
            </a:graphic>
          </p:graphicFrame>
          <p:pic>
            <p:nvPicPr>
              <p:cNvPr id="55" name="Picture 1" descr="C:\Users\zhy\Documents\Tencent Files\1336015517\Image\C2C\3A4F~}L`[}C)7$8IAQQ1`[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8" t="6429" r="54668" b="8986"/>
              <a:stretch>
                <a:fillRect/>
              </a:stretch>
            </p:blipFill>
            <p:spPr bwMode="auto">
              <a:xfrm>
                <a:off x="1693138" y="2253274"/>
                <a:ext cx="1224135" cy="122104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6" name="直接连接符 55"/>
            <p:cNvCxnSpPr/>
            <p:nvPr/>
          </p:nvCxnSpPr>
          <p:spPr>
            <a:xfrm>
              <a:off x="5230460" y="2694294"/>
              <a:ext cx="709689" cy="0"/>
            </a:xfrm>
            <a:prstGeom prst="line">
              <a:avLst/>
            </a:prstGeom>
            <a:ln>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220069" y="4011910"/>
              <a:ext cx="648072"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644435" y="1244983"/>
              <a:ext cx="216024" cy="432000"/>
            </a:xfrm>
            <a:prstGeom prst="line">
              <a:avLst/>
            </a:prstGeom>
            <a:ln>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148157" y="1347614"/>
              <a:ext cx="79199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3131750" y="1354306"/>
              <a:ext cx="352191" cy="432000"/>
            </a:xfrm>
            <a:prstGeom prst="line">
              <a:avLst/>
            </a:prstGeom>
            <a:ln>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339749" y="1347614"/>
              <a:ext cx="792000"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3255800" y="3590011"/>
              <a:ext cx="216024" cy="432048"/>
            </a:xfrm>
            <a:prstGeom prst="line">
              <a:avLst/>
            </a:prstGeom>
            <a:ln>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339749" y="4032692"/>
              <a:ext cx="91596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860029" y="3651870"/>
              <a:ext cx="360040" cy="360040"/>
            </a:xfrm>
            <a:prstGeom prst="line">
              <a:avLst/>
            </a:prstGeom>
            <a:ln>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339749" y="2694294"/>
              <a:ext cx="792088" cy="0"/>
            </a:xfrm>
            <a:prstGeom prst="line">
              <a:avLst/>
            </a:prstGeom>
            <a:ln>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5902536" y="1131590"/>
              <a:ext cx="2093264" cy="338482"/>
            </a:xfrm>
            <a:prstGeom prst="rect">
              <a:avLst/>
            </a:prstGeom>
          </p:spPr>
          <p:txBody>
            <a:bodyPr wrap="none">
              <a:spAutoFit/>
            </a:bodyPr>
            <a:lstStyle/>
            <a:p>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全面、权重、定制化</a:t>
              </a:r>
              <a:endParaRPr lang="zh-CN" altLang="en-US" sz="1400" dirty="0">
                <a:solidFill>
                  <a:schemeClr val="tx1">
                    <a:lumMod val="75000"/>
                    <a:lumOff val="25000"/>
                  </a:schemeClr>
                </a:solidFill>
                <a:ea typeface="微软雅黑" panose="020B0503020204020204" pitchFamily="34" charset="-122"/>
              </a:endParaRPr>
            </a:p>
          </p:txBody>
        </p:sp>
        <p:sp>
          <p:nvSpPr>
            <p:cNvPr id="77" name="矩形 76"/>
            <p:cNvSpPr/>
            <p:nvPr/>
          </p:nvSpPr>
          <p:spPr>
            <a:xfrm>
              <a:off x="6030710" y="1421037"/>
              <a:ext cx="2808312" cy="611397"/>
            </a:xfrm>
            <a:prstGeom prst="rect">
              <a:avLst/>
            </a:prstGeom>
          </p:spPr>
          <p:txBody>
            <a:bodyPr wrap="square">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全面覆盖百度、搜狗、</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360</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等知名搜索引擎，控制搜索结果，定制化展现品牌形象</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矩形 89"/>
            <p:cNvSpPr/>
            <p:nvPr/>
          </p:nvSpPr>
          <p:spPr>
            <a:xfrm>
              <a:off x="169012" y="1131590"/>
              <a:ext cx="1121956" cy="339665"/>
            </a:xfrm>
            <a:prstGeom prst="rect">
              <a:avLst/>
            </a:prstGeom>
          </p:spPr>
          <p:txBody>
            <a:bodyPr wrap="none">
              <a:spAutoFit/>
            </a:bodyPr>
            <a:lstStyle/>
            <a:p>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流量提升</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矩形 91"/>
            <p:cNvSpPr/>
            <p:nvPr/>
          </p:nvSpPr>
          <p:spPr>
            <a:xfrm>
              <a:off x="214896" y="1418213"/>
              <a:ext cx="2509437" cy="611397"/>
            </a:xfrm>
            <a:prstGeom prst="rect">
              <a:avLst/>
            </a:prstGeom>
          </p:spPr>
          <p:txBody>
            <a:bodyPr wrap="square">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抢占搜索市场份额，转化百度流量，将通用需求转化成对品牌的需求</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矩形 92"/>
            <p:cNvSpPr/>
            <p:nvPr/>
          </p:nvSpPr>
          <p:spPr>
            <a:xfrm>
              <a:off x="169012" y="2470689"/>
              <a:ext cx="1121956" cy="339665"/>
            </a:xfrm>
            <a:prstGeom prst="rect">
              <a:avLst/>
            </a:prstGeom>
          </p:spPr>
          <p:txBody>
            <a:bodyPr wrap="none">
              <a:spAutoFit/>
            </a:bodyP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精准搜索</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矩形 93"/>
            <p:cNvSpPr/>
            <p:nvPr/>
          </p:nvSpPr>
          <p:spPr>
            <a:xfrm>
              <a:off x="221677" y="2848758"/>
              <a:ext cx="2528829" cy="611397"/>
            </a:xfrm>
            <a:prstGeom prst="rect">
              <a:avLst/>
            </a:prstGeom>
          </p:spPr>
          <p:txBody>
            <a:bodyPr wrap="square">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满足用户搜索意愿，大范围铺设品牌口碑信息，提升用户对品牌的认知度</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矩形 96"/>
            <p:cNvSpPr/>
            <p:nvPr/>
          </p:nvSpPr>
          <p:spPr>
            <a:xfrm>
              <a:off x="5902536" y="2499742"/>
              <a:ext cx="2112645" cy="339665"/>
            </a:xfrm>
            <a:prstGeom prst="rect">
              <a:avLst/>
            </a:prstGeom>
          </p:spPr>
          <p:txBody>
            <a:bodyPr wrap="none">
              <a:spAutoFit/>
            </a:bodyPr>
            <a:lstStyle/>
            <a:p>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一次投资，持续有效</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6030710" y="2845171"/>
              <a:ext cx="2808312" cy="553998"/>
            </a:xfrm>
            <a:prstGeom prst="rect">
              <a:avLst/>
            </a:prstGeom>
          </p:spPr>
          <p:txBody>
            <a:bodyPr wrap="square">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持续</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SEO</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优化，可持续保持官网、流量、口碑等良好排名，大大节约成本</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169012" y="3867894"/>
              <a:ext cx="1112156" cy="338482"/>
            </a:xfrm>
            <a:prstGeom prst="rect">
              <a:avLst/>
            </a:prstGeom>
          </p:spPr>
          <p:txBody>
            <a:bodyPr wrap="none">
              <a:spAutoFit/>
            </a:bodyPr>
            <a:lstStyle/>
            <a:p>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舆情监测</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221677" y="4224215"/>
              <a:ext cx="2455706" cy="610389"/>
            </a:xfrm>
            <a:prstGeom prst="rect">
              <a:avLst/>
            </a:prstGeom>
          </p:spPr>
          <p:txBody>
            <a:bodyPr wrap="square">
              <a:spAutoFit/>
            </a:bodyPr>
            <a:lstStyle>
              <a:defPPr>
                <a:defRPr lang="zh-CN"/>
              </a:defPPr>
              <a:lvl1pPr>
                <a:lnSpc>
                  <a:spcPct val="150000"/>
                </a:lnSpc>
                <a:defRPr sz="10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t>第一时间对品牌信息进行监测，及时发现不良信息，截断其深化传播</a:t>
              </a:r>
              <a:endParaRPr lang="zh-CN" altLang="en-US" dirty="0"/>
            </a:p>
          </p:txBody>
        </p:sp>
        <p:sp>
          <p:nvSpPr>
            <p:cNvPr id="101" name="矩形 100"/>
            <p:cNvSpPr/>
            <p:nvPr/>
          </p:nvSpPr>
          <p:spPr>
            <a:xfrm>
              <a:off x="6030710" y="4227934"/>
              <a:ext cx="2736304" cy="611397"/>
            </a:xfrm>
            <a:prstGeom prst="rect">
              <a:avLst/>
            </a:prstGeom>
          </p:spPr>
          <p:txBody>
            <a:bodyPr wrap="square">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搜索优化使品牌信息在搜索结果前列，给客户“有价值、有实力”的直观印象</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5814462" y="3857563"/>
              <a:ext cx="1630255" cy="339665"/>
            </a:xfrm>
            <a:prstGeom prst="rect">
              <a:avLst/>
            </a:prstGeom>
          </p:spPr>
          <p:txBody>
            <a:bodyPr wrap="square">
              <a:spAutoFit/>
            </a:bodyP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彰显品牌优势</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4850" y="1339142"/>
            <a:ext cx="453824" cy="32605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标题 1"/>
          <p:cNvSpPr>
            <a:spLocks noGrp="1"/>
          </p:cNvSpPr>
          <p:nvPr>
            <p:ph type="title"/>
          </p:nvPr>
        </p:nvSpPr>
        <p:spPr/>
        <p:txBody>
          <a:bodyPr>
            <a:normAutofit/>
          </a:bodyPr>
          <a:lstStyle/>
          <a:p>
            <a:pPr algn="l"/>
            <a:r>
              <a:rPr lang="en-US" altLang="zh-CN" sz="2800" b="1" dirty="0">
                <a:solidFill>
                  <a:schemeClr val="tx1">
                    <a:lumMod val="75000"/>
                    <a:lumOff val="25000"/>
                  </a:schemeClr>
                </a:solidFill>
                <a:latin typeface="微软雅黑" panose="020B0503020204020204" pitchFamily="34" charset="-122"/>
              </a:rPr>
              <a:t>SEO</a:t>
            </a:r>
            <a:r>
              <a:rPr lang="zh-CN" altLang="zh-CN" sz="2800" b="1" dirty="0">
                <a:solidFill>
                  <a:schemeClr val="tx1">
                    <a:lumMod val="75000"/>
                    <a:lumOff val="25000"/>
                  </a:schemeClr>
                </a:solidFill>
                <a:latin typeface="微软雅黑" panose="020B0503020204020204" pitchFamily="34" charset="-122"/>
              </a:rPr>
              <a:t>和</a:t>
            </a:r>
            <a:r>
              <a:rPr lang="en-US" altLang="zh-CN" sz="2800" b="1" dirty="0">
                <a:solidFill>
                  <a:schemeClr val="tx1">
                    <a:lumMod val="75000"/>
                    <a:lumOff val="25000"/>
                  </a:schemeClr>
                </a:solidFill>
                <a:latin typeface="微软雅黑" panose="020B0503020204020204" pitchFamily="34" charset="-122"/>
              </a:rPr>
              <a:t>SEM</a:t>
            </a:r>
            <a:r>
              <a:rPr lang="zh-CN" altLang="zh-CN" sz="2800" b="1" dirty="0">
                <a:solidFill>
                  <a:schemeClr val="tx1">
                    <a:lumMod val="75000"/>
                    <a:lumOff val="25000"/>
                  </a:schemeClr>
                </a:solidFill>
                <a:latin typeface="微软雅黑" panose="020B0503020204020204" pitchFamily="34" charset="-122"/>
              </a:rPr>
              <a:t>的区别</a:t>
            </a:r>
            <a:endParaRPr lang="zh-CN" altLang="zh-CN" sz="2800" b="1" dirty="0">
              <a:solidFill>
                <a:schemeClr val="tx1">
                  <a:lumMod val="75000"/>
                  <a:lumOff val="25000"/>
                </a:schemeClr>
              </a:solidFill>
              <a:latin typeface="微软雅黑" panose="020B0503020204020204" pitchFamily="34" charset="-122"/>
            </a:endParaRPr>
          </a:p>
        </p:txBody>
      </p:sp>
      <p:grpSp>
        <p:nvGrpSpPr>
          <p:cNvPr id="3" name="组合 2"/>
          <p:cNvGrpSpPr/>
          <p:nvPr/>
        </p:nvGrpSpPr>
        <p:grpSpPr>
          <a:xfrm>
            <a:off x="6228184" y="807896"/>
            <a:ext cx="2236732" cy="3852086"/>
            <a:chOff x="6012160" y="879904"/>
            <a:chExt cx="1945456" cy="3350452"/>
          </a:xfrm>
        </p:grpSpPr>
        <p:pic>
          <p:nvPicPr>
            <p:cNvPr id="33" name="Picture 2" descr="C:\Users\win\Desktop\PPT改造\雅诗兰黛_百度搜索.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 b="25106"/>
            <a:stretch>
              <a:fillRect/>
            </a:stretch>
          </p:blipFill>
          <p:spPr bwMode="auto">
            <a:xfrm>
              <a:off x="6012160" y="879904"/>
              <a:ext cx="1945456" cy="3350452"/>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34" name="矩形 33"/>
            <p:cNvSpPr/>
            <p:nvPr/>
          </p:nvSpPr>
          <p:spPr>
            <a:xfrm>
              <a:off x="6079245" y="1081158"/>
              <a:ext cx="1006159" cy="626496"/>
            </a:xfrm>
            <a:prstGeom prst="rect">
              <a:avLst/>
            </a:prstGeom>
            <a:noFill/>
            <a:ln w="19050">
              <a:solidFill>
                <a:srgbClr val="07A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矩形 34"/>
            <p:cNvSpPr/>
            <p:nvPr/>
          </p:nvSpPr>
          <p:spPr>
            <a:xfrm>
              <a:off x="7152600" y="1014073"/>
              <a:ext cx="737850" cy="469593"/>
            </a:xfrm>
            <a:prstGeom prst="rect">
              <a:avLst/>
            </a:prstGeom>
            <a:noFill/>
            <a:ln w="19050">
              <a:solidFill>
                <a:srgbClr val="07A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矩形 45"/>
            <p:cNvSpPr/>
            <p:nvPr/>
          </p:nvSpPr>
          <p:spPr>
            <a:xfrm>
              <a:off x="6079245" y="1902551"/>
              <a:ext cx="1006159" cy="23253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矩形 46"/>
            <p:cNvSpPr/>
            <p:nvPr/>
          </p:nvSpPr>
          <p:spPr>
            <a:xfrm>
              <a:off x="7152600" y="1563638"/>
              <a:ext cx="737932" cy="141922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9" name="矩形 48"/>
            <p:cNvSpPr/>
            <p:nvPr/>
          </p:nvSpPr>
          <p:spPr>
            <a:xfrm>
              <a:off x="6079245" y="1740312"/>
              <a:ext cx="1006159" cy="144016"/>
            </a:xfrm>
            <a:prstGeom prst="rect">
              <a:avLst/>
            </a:prstGeom>
            <a:noFill/>
            <a:ln w="19050">
              <a:solidFill>
                <a:srgbClr val="07A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7" name="矩形 56"/>
          <p:cNvSpPr/>
          <p:nvPr/>
        </p:nvSpPr>
        <p:spPr>
          <a:xfrm>
            <a:off x="1187624" y="1350559"/>
            <a:ext cx="4680520" cy="1368152"/>
          </a:xfrm>
          <a:prstGeom prst="rect">
            <a:avLst/>
          </a:prstGeom>
          <a:no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58" name="矩形 57"/>
          <p:cNvSpPr/>
          <p:nvPr/>
        </p:nvSpPr>
        <p:spPr>
          <a:xfrm>
            <a:off x="1187624" y="3219822"/>
            <a:ext cx="4680520" cy="1368000"/>
          </a:xfrm>
          <a:prstGeom prst="rect">
            <a:avLst/>
          </a:prstGeom>
          <a:noFill/>
          <a:ln w="127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9" name="矩形 58"/>
          <p:cNvSpPr/>
          <p:nvPr/>
        </p:nvSpPr>
        <p:spPr>
          <a:xfrm>
            <a:off x="1264328" y="2025830"/>
            <a:ext cx="2160240" cy="316369"/>
          </a:xfrm>
          <a:prstGeom prst="rect">
            <a:avLst/>
          </a:prstGeom>
        </p:spPr>
        <p:txBody>
          <a:bodyPr wrap="square">
            <a:spAutoFit/>
          </a:bodyPr>
          <a:lstStyle/>
          <a:p>
            <a:pPr>
              <a:lnSpc>
                <a:spcPct val="150000"/>
              </a:lnSpc>
            </a:pPr>
            <a:r>
              <a:rPr lang="zh-CN" altLang="en-US" sz="1100" b="1" dirty="0">
                <a:solidFill>
                  <a:srgbClr val="07AFC2"/>
                </a:solidFill>
                <a:latin typeface="微软雅黑" panose="020B0503020204020204" pitchFamily="34" charset="-122"/>
                <a:ea typeface="微软雅黑" panose="020B0503020204020204" pitchFamily="34" charset="-122"/>
              </a:rPr>
              <a:t>门槛低 见效快 且效果可控</a:t>
            </a:r>
            <a:endParaRPr lang="zh-CN" altLang="en-US" sz="1100" b="1" dirty="0">
              <a:solidFill>
                <a:srgbClr val="07AFC2"/>
              </a:solidFill>
              <a:latin typeface="微软雅黑" panose="020B0503020204020204" pitchFamily="34" charset="-122"/>
              <a:ea typeface="微软雅黑" panose="020B0503020204020204" pitchFamily="34" charset="-122"/>
            </a:endParaRPr>
          </a:p>
        </p:txBody>
      </p:sp>
      <p:sp>
        <p:nvSpPr>
          <p:cNvPr id="60" name="矩形 59"/>
          <p:cNvSpPr/>
          <p:nvPr/>
        </p:nvSpPr>
        <p:spPr>
          <a:xfrm>
            <a:off x="1264285" y="2280285"/>
            <a:ext cx="3353435" cy="344805"/>
          </a:xfrm>
          <a:prstGeom prst="rect">
            <a:avLst/>
          </a:prstGeom>
        </p:spPr>
        <p:txBody>
          <a:bodyPr wrap="square">
            <a:spAutoFit/>
          </a:bodyPr>
          <a:lstStyle/>
          <a:p>
            <a:pPr>
              <a:lnSpc>
                <a:spcPct val="150000"/>
              </a:lnSpc>
            </a:pPr>
            <a:r>
              <a:rPr lang="zh-CN" altLang="en-US" sz="1100" b="1" dirty="0">
                <a:solidFill>
                  <a:schemeClr val="bg1">
                    <a:lumMod val="50000"/>
                  </a:schemeClr>
                </a:solidFill>
                <a:latin typeface="微软雅黑" panose="020B0503020204020204" pitchFamily="34" charset="-122"/>
                <a:ea typeface="微软雅黑" panose="020B0503020204020204" pitchFamily="34" charset="-122"/>
              </a:rPr>
              <a:t>按点击扣费  有一定投资成本  停止投放效果即停止</a:t>
            </a:r>
            <a:endParaRPr lang="zh-CN" altLang="en-US" sz="1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1264328" y="1521774"/>
            <a:ext cx="4572000" cy="598805"/>
          </a:xfrm>
          <a:prstGeom prst="rect">
            <a:avLst/>
          </a:prstGeom>
        </p:spPr>
        <p:txBody>
          <a:bodyPr>
            <a:spAutoFit/>
          </a:bodyPr>
          <a:lstStyle/>
          <a:p>
            <a:pPr>
              <a:lnSpc>
                <a:spcPct val="150000"/>
              </a:lnSpc>
            </a:pPr>
            <a:r>
              <a:rPr lang="zh-CN" altLang="en-US" sz="1100" b="1" dirty="0">
                <a:latin typeface="微软雅黑" panose="020B0503020204020204" pitchFamily="34" charset="-122"/>
                <a:ea typeface="微软雅黑" panose="020B0503020204020204" pitchFamily="34" charset="-122"/>
              </a:rPr>
              <a:t>搜索引擎营销，即</a:t>
            </a:r>
            <a:r>
              <a:rPr lang="en-US" altLang="zh-CN" sz="1100" b="1" dirty="0">
                <a:latin typeface="微软雅黑" panose="020B0503020204020204" pitchFamily="34" charset="-122"/>
                <a:ea typeface="微软雅黑" panose="020B0503020204020204" pitchFamily="34" charset="-122"/>
              </a:rPr>
              <a:t>SEM </a:t>
            </a: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Search Engine Marketing</a:t>
            </a:r>
            <a:r>
              <a:rPr lang="zh-CN" altLang="en-US" sz="1100" dirty="0">
                <a:latin typeface="微软雅黑" panose="020B0503020204020204" pitchFamily="34" charset="-122"/>
                <a:ea typeface="微软雅黑" panose="020B0503020204020204" pitchFamily="34" charset="-122"/>
              </a:rPr>
              <a:t>）带有“广告”字样的百度竞价排名广告</a:t>
            </a:r>
            <a:endParaRPr lang="zh-CN" altLang="en-US" sz="1100" dirty="0">
              <a:latin typeface="微软雅黑" panose="020B0503020204020204" pitchFamily="34" charset="-122"/>
              <a:ea typeface="微软雅黑" panose="020B0503020204020204" pitchFamily="34" charset="-122"/>
            </a:endParaRPr>
          </a:p>
        </p:txBody>
      </p:sp>
      <p:sp>
        <p:nvSpPr>
          <p:cNvPr id="62" name="矩形 61"/>
          <p:cNvSpPr/>
          <p:nvPr/>
        </p:nvSpPr>
        <p:spPr>
          <a:xfrm>
            <a:off x="1365970" y="1114219"/>
            <a:ext cx="1787638" cy="377411"/>
          </a:xfrm>
          <a:prstGeom prst="rect">
            <a:avLst/>
          </a:prstGeom>
          <a:solidFill>
            <a:schemeClr val="bg1"/>
          </a:solidFill>
        </p:spPr>
        <p:txBody>
          <a:bodyPr wrap="square">
            <a:spAutoFit/>
          </a:bodyPr>
          <a:lstStyle/>
          <a:p>
            <a:pPr>
              <a:lnSpc>
                <a:spcPct val="150000"/>
              </a:lnSpc>
            </a:pPr>
            <a:r>
              <a:rPr lang="en-US" altLang="zh-CN" sz="1400" b="1" dirty="0">
                <a:solidFill>
                  <a:srgbClr val="07AFC2"/>
                </a:solidFill>
                <a:latin typeface="微软雅黑" panose="020B0503020204020204" pitchFamily="34" charset="-122"/>
                <a:ea typeface="微软雅黑" panose="020B0503020204020204" pitchFamily="34" charset="-122"/>
              </a:rPr>
              <a:t>SEM</a:t>
            </a:r>
            <a:r>
              <a:rPr lang="zh-CN" altLang="en-US" sz="1400" b="1" dirty="0">
                <a:solidFill>
                  <a:srgbClr val="07AFC2"/>
                </a:solidFill>
                <a:latin typeface="微软雅黑" panose="020B0503020204020204" pitchFamily="34" charset="-122"/>
                <a:ea typeface="微软雅黑" panose="020B0503020204020204" pitchFamily="34" charset="-122"/>
              </a:rPr>
              <a:t>精准抢占</a:t>
            </a:r>
            <a:endParaRPr lang="zh-CN" altLang="en-US" sz="1400" b="1" dirty="0">
              <a:solidFill>
                <a:srgbClr val="07AFC2"/>
              </a:solidFill>
              <a:latin typeface="微软雅黑" panose="020B0503020204020204" pitchFamily="34" charset="-122"/>
              <a:ea typeface="微软雅黑" panose="020B0503020204020204" pitchFamily="34" charset="-122"/>
            </a:endParaRPr>
          </a:p>
        </p:txBody>
      </p:sp>
      <p:sp>
        <p:nvSpPr>
          <p:cNvPr id="63" name="矩形 62"/>
          <p:cNvSpPr/>
          <p:nvPr/>
        </p:nvSpPr>
        <p:spPr>
          <a:xfrm>
            <a:off x="1284424" y="3918134"/>
            <a:ext cx="2699792" cy="346249"/>
          </a:xfrm>
          <a:prstGeom prst="rect">
            <a:avLst/>
          </a:prstGeom>
        </p:spPr>
        <p:txBody>
          <a:bodyPr wrap="square">
            <a:spAutoFit/>
          </a:bodyPr>
          <a:lstStyle/>
          <a:p>
            <a:pPr>
              <a:lnSpc>
                <a:spcPct val="150000"/>
              </a:lnSpc>
            </a:pPr>
            <a:r>
              <a:rPr lang="zh-CN" altLang="en-US" sz="1100" b="1" dirty="0">
                <a:solidFill>
                  <a:srgbClr val="C00000"/>
                </a:solidFill>
                <a:latin typeface="微软雅黑" panose="020B0503020204020204" pitchFamily="34" charset="-122"/>
                <a:ea typeface="微软雅黑" panose="020B0503020204020204" pitchFamily="34" charset="-122"/>
              </a:rPr>
              <a:t>投资回报率高 效果稳定 流量潜力较大</a:t>
            </a:r>
            <a:endParaRPr lang="zh-CN" altLang="en-US" sz="1100" b="1" dirty="0">
              <a:solidFill>
                <a:srgbClr val="C00000"/>
              </a:solidFill>
              <a:latin typeface="微软雅黑" panose="020B0503020204020204" pitchFamily="34" charset="-122"/>
              <a:ea typeface="微软雅黑" panose="020B0503020204020204" pitchFamily="34" charset="-122"/>
            </a:endParaRPr>
          </a:p>
        </p:txBody>
      </p:sp>
      <p:sp>
        <p:nvSpPr>
          <p:cNvPr id="64" name="矩形 63"/>
          <p:cNvSpPr/>
          <p:nvPr/>
        </p:nvSpPr>
        <p:spPr>
          <a:xfrm>
            <a:off x="1264285" y="4240530"/>
            <a:ext cx="3858895" cy="344805"/>
          </a:xfrm>
          <a:prstGeom prst="rect">
            <a:avLst/>
          </a:prstGeom>
        </p:spPr>
        <p:txBody>
          <a:bodyPr wrap="square">
            <a:spAutoFit/>
          </a:bodyPr>
          <a:lstStyle/>
          <a:p>
            <a:pPr>
              <a:lnSpc>
                <a:spcPct val="150000"/>
              </a:lnSpc>
            </a:pPr>
            <a:r>
              <a:rPr lang="zh-CN" altLang="en-US" sz="1100" b="1" dirty="0">
                <a:solidFill>
                  <a:schemeClr val="bg1">
                    <a:lumMod val="50000"/>
                  </a:schemeClr>
                </a:solidFill>
                <a:latin typeface="微软雅黑" panose="020B0503020204020204" pitchFamily="34" charset="-122"/>
                <a:ea typeface="微软雅黑" panose="020B0503020204020204" pitchFamily="34" charset="-122"/>
              </a:rPr>
              <a:t>按天计费 具有技术门槛  见效需要一定时间周期</a:t>
            </a:r>
            <a:endParaRPr lang="zh-CN" altLang="en-US" sz="1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1284424" y="3383934"/>
            <a:ext cx="4572000" cy="600164"/>
          </a:xfrm>
          <a:prstGeom prst="rect">
            <a:avLst/>
          </a:prstGeom>
        </p:spPr>
        <p:txBody>
          <a:bodyPr>
            <a:spAutoFit/>
          </a:bodyPr>
          <a:lstStyle/>
          <a:p>
            <a:pPr>
              <a:lnSpc>
                <a:spcPct val="150000"/>
              </a:lnSpc>
            </a:pPr>
            <a:r>
              <a:rPr lang="zh-CN" altLang="en-US" sz="1100" b="1" dirty="0">
                <a:latin typeface="微软雅黑" panose="020B0503020204020204" pitchFamily="34" charset="-122"/>
                <a:ea typeface="微软雅黑" panose="020B0503020204020204" pitchFamily="34" charset="-122"/>
              </a:rPr>
              <a:t>搜索引擎优化，即</a:t>
            </a:r>
            <a:r>
              <a:rPr lang="en-US" altLang="zh-CN" sz="1100" b="1" dirty="0">
                <a:latin typeface="微软雅黑" panose="020B0503020204020204" pitchFamily="34" charset="-122"/>
                <a:ea typeface="微软雅黑" panose="020B0503020204020204" pitchFamily="34" charset="-122"/>
              </a:rPr>
              <a:t>SEO </a:t>
            </a: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Search Engine Optimization</a:t>
            </a:r>
            <a:r>
              <a:rPr lang="zh-CN" altLang="en-US" sz="1100" dirty="0">
                <a:latin typeface="微软雅黑" panose="020B0503020204020204" pitchFamily="34" charset="-122"/>
                <a:ea typeface="微软雅黑" panose="020B0503020204020204" pitchFamily="34" charset="-122"/>
              </a:rPr>
              <a:t>）无“广告”字样其他所有搜索结果</a:t>
            </a:r>
            <a:endParaRPr lang="zh-CN" altLang="en-US" sz="1100" dirty="0">
              <a:latin typeface="微软雅黑" panose="020B0503020204020204" pitchFamily="34" charset="-122"/>
              <a:ea typeface="微软雅黑" panose="020B0503020204020204" pitchFamily="34" charset="-122"/>
            </a:endParaRPr>
          </a:p>
        </p:txBody>
      </p:sp>
      <p:sp>
        <p:nvSpPr>
          <p:cNvPr id="90" name="矩形 89"/>
          <p:cNvSpPr/>
          <p:nvPr/>
        </p:nvSpPr>
        <p:spPr>
          <a:xfrm>
            <a:off x="7524328" y="4094597"/>
            <a:ext cx="111795" cy="1459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1" name="TextBox 90"/>
          <p:cNvSpPr txBox="1"/>
          <p:nvPr/>
        </p:nvSpPr>
        <p:spPr>
          <a:xfrm>
            <a:off x="7587865" y="4048256"/>
            <a:ext cx="946093" cy="246221"/>
          </a:xfrm>
          <a:prstGeom prst="rect">
            <a:avLst/>
          </a:prstGeom>
          <a:noFill/>
        </p:spPr>
        <p:txBody>
          <a:bodyPr wrap="none" rtlCol="0">
            <a:spAutoFit/>
          </a:bodyPr>
          <a:lstStyle/>
          <a:p>
            <a:r>
              <a:rPr lang="en-US" altLang="zh-CN" sz="1000" dirty="0">
                <a:solidFill>
                  <a:srgbClr val="C00000"/>
                </a:solidFill>
                <a:latin typeface="微软雅黑" panose="020B0503020204020204" pitchFamily="34" charset="-122"/>
                <a:ea typeface="微软雅黑" panose="020B0503020204020204" pitchFamily="34" charset="-122"/>
              </a:rPr>
              <a:t>SEO</a:t>
            </a:r>
            <a:r>
              <a:rPr lang="zh-CN" altLang="en-US" sz="1000" dirty="0">
                <a:solidFill>
                  <a:srgbClr val="C00000"/>
                </a:solidFill>
                <a:latin typeface="微软雅黑" panose="020B0503020204020204" pitchFamily="34" charset="-122"/>
                <a:ea typeface="微软雅黑" panose="020B0503020204020204" pitchFamily="34" charset="-122"/>
              </a:rPr>
              <a:t>优化区域</a:t>
            </a:r>
            <a:endParaRPr lang="zh-CN" altLang="en-US" sz="1000" dirty="0">
              <a:solidFill>
                <a:srgbClr val="C00000"/>
              </a:solidFill>
              <a:latin typeface="微软雅黑" panose="020B0503020204020204" pitchFamily="34" charset="-122"/>
              <a:ea typeface="微软雅黑" panose="020B0503020204020204" pitchFamily="34" charset="-122"/>
            </a:endParaRPr>
          </a:p>
        </p:txBody>
      </p:sp>
      <p:sp>
        <p:nvSpPr>
          <p:cNvPr id="92" name="矩形 91"/>
          <p:cNvSpPr/>
          <p:nvPr/>
        </p:nvSpPr>
        <p:spPr>
          <a:xfrm>
            <a:off x="7527732" y="4358879"/>
            <a:ext cx="111795" cy="1459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3" name="TextBox 92"/>
          <p:cNvSpPr txBox="1"/>
          <p:nvPr/>
        </p:nvSpPr>
        <p:spPr>
          <a:xfrm>
            <a:off x="7591269" y="4312538"/>
            <a:ext cx="966931" cy="246221"/>
          </a:xfrm>
          <a:prstGeom prst="rect">
            <a:avLst/>
          </a:prstGeom>
          <a:noFill/>
        </p:spPr>
        <p:txBody>
          <a:bodyPr wrap="none" rtlCol="0">
            <a:spAutoFit/>
          </a:bodyPr>
          <a:lstStyle/>
          <a:p>
            <a:r>
              <a:rPr lang="en-US" altLang="zh-CN" sz="1000" dirty="0">
                <a:solidFill>
                  <a:srgbClr val="0070C0"/>
                </a:solidFill>
                <a:latin typeface="微软雅黑" panose="020B0503020204020204" pitchFamily="34" charset="-122"/>
                <a:ea typeface="微软雅黑" panose="020B0503020204020204" pitchFamily="34" charset="-122"/>
              </a:rPr>
              <a:t>SEM</a:t>
            </a:r>
            <a:r>
              <a:rPr lang="zh-CN" altLang="en-US" sz="1000" dirty="0">
                <a:solidFill>
                  <a:srgbClr val="0070C0"/>
                </a:solidFill>
                <a:latin typeface="微软雅黑" panose="020B0503020204020204" pitchFamily="34" charset="-122"/>
                <a:ea typeface="微软雅黑" panose="020B0503020204020204" pitchFamily="34" charset="-122"/>
              </a:rPr>
              <a:t>优化区域</a:t>
            </a:r>
            <a:endParaRPr lang="zh-CN" altLang="en-US" sz="1000" dirty="0">
              <a:solidFill>
                <a:srgbClr val="0070C0"/>
              </a:solidFill>
              <a:latin typeface="微软雅黑" panose="020B0503020204020204" pitchFamily="34" charset="-122"/>
              <a:ea typeface="微软雅黑" panose="020B0503020204020204" pitchFamily="34" charset="-122"/>
            </a:endParaRPr>
          </a:p>
        </p:txBody>
      </p:sp>
      <p:sp>
        <p:nvSpPr>
          <p:cNvPr id="25" name="矩形 24"/>
          <p:cNvSpPr/>
          <p:nvPr/>
        </p:nvSpPr>
        <p:spPr>
          <a:xfrm>
            <a:off x="1365970" y="2963606"/>
            <a:ext cx="1787638" cy="377411"/>
          </a:xfrm>
          <a:prstGeom prst="rect">
            <a:avLst/>
          </a:prstGeom>
          <a:solidFill>
            <a:schemeClr val="bg1"/>
          </a:solidFill>
        </p:spPr>
        <p:txBody>
          <a:bodyPr wrap="square">
            <a:spAutoFit/>
          </a:bodyPr>
          <a:lstStyle/>
          <a:p>
            <a:pPr>
              <a:lnSpc>
                <a:spcPct val="150000"/>
              </a:lnSpc>
            </a:pPr>
            <a:r>
              <a:rPr lang="en-US" altLang="zh-CN" sz="1400" b="1" dirty="0">
                <a:solidFill>
                  <a:srgbClr val="C00000"/>
                </a:solidFill>
                <a:latin typeface="微软雅黑" panose="020B0503020204020204" pitchFamily="34" charset="-122"/>
                <a:ea typeface="微软雅黑" panose="020B0503020204020204" pitchFamily="34" charset="-122"/>
              </a:rPr>
              <a:t>SEO</a:t>
            </a:r>
            <a:r>
              <a:rPr lang="zh-CN" altLang="en-US" sz="1400" b="1" dirty="0">
                <a:solidFill>
                  <a:srgbClr val="C00000"/>
                </a:solidFill>
                <a:latin typeface="微软雅黑" panose="020B0503020204020204" pitchFamily="34" charset="-122"/>
                <a:ea typeface="微软雅黑" panose="020B0503020204020204" pitchFamily="34" charset="-122"/>
              </a:rPr>
              <a:t>全面控制</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09067" y="1914059"/>
            <a:ext cx="461665" cy="2025555"/>
          </a:xfrm>
          <a:prstGeom prst="rect">
            <a:avLst/>
          </a:prstGeom>
          <a:noFill/>
        </p:spPr>
        <p:txBody>
          <a:bodyPr vert="eaVert" wrap="none" rtlCol="0">
            <a:spAutoFit/>
          </a:bodyPr>
          <a:lstStyle/>
          <a:p>
            <a:r>
              <a:rPr lang="zh-CN" altLang="en-US" b="1" dirty="0">
                <a:solidFill>
                  <a:srgbClr val="414141"/>
                </a:solidFill>
                <a:ea typeface="微软雅黑" panose="020B0503020204020204" pitchFamily="34" charset="-122"/>
              </a:rPr>
              <a:t>搜 索 价 值 最 大 化</a:t>
            </a:r>
            <a:endParaRPr lang="zh-CN" altLang="en-US" b="1" dirty="0">
              <a:solidFill>
                <a:srgbClr val="414141"/>
              </a:solidFill>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出自【趣你的PPT】(微信:qunideppt)：最优质的PPT资源库"/>
          <p:cNvPicPr>
            <a:picLocks noChangeAspect="1"/>
          </p:cNvPicPr>
          <p:nvPr/>
        </p:nvPicPr>
        <p:blipFill rotWithShape="1">
          <a:blip r:embed="rId1" cstate="print"/>
          <a:srcRect r="986"/>
          <a:stretch>
            <a:fillRect/>
          </a:stretch>
        </p:blipFill>
        <p:spPr>
          <a:xfrm>
            <a:off x="-1196" y="0"/>
            <a:ext cx="9145196" cy="5143500"/>
          </a:xfrm>
          <a:prstGeom prst="rect">
            <a:avLst/>
          </a:prstGeom>
        </p:spPr>
      </p:pic>
      <p:sp>
        <p:nvSpPr>
          <p:cNvPr id="4" name="出自【趣你的PPT】(微信:qunideppt)：最优质的PPT资源库"/>
          <p:cNvSpPr/>
          <p:nvPr/>
        </p:nvSpPr>
        <p:spPr>
          <a:xfrm>
            <a:off x="0" y="0"/>
            <a:ext cx="9144000"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18出自【趣你的PPT】(微信:qunideppt)：最优质的PPT资源库"/>
          <p:cNvGrpSpPr/>
          <p:nvPr/>
        </p:nvGrpSpPr>
        <p:grpSpPr bwMode="auto">
          <a:xfrm>
            <a:off x="2013348" y="1720454"/>
            <a:ext cx="5117306" cy="1406955"/>
            <a:chOff x="2685143" y="2623151"/>
            <a:chExt cx="6821714" cy="1876946"/>
          </a:xfrm>
        </p:grpSpPr>
        <p:sp>
          <p:nvSpPr>
            <p:cNvPr id="6" name="出自【趣你的PPT】(微信:qunideppt)：最优质的PPT资源库"/>
            <p:cNvSpPr txBox="1">
              <a:spLocks noChangeArrowheads="1"/>
            </p:cNvSpPr>
            <p:nvPr/>
          </p:nvSpPr>
          <p:spPr bwMode="auto">
            <a:xfrm>
              <a:off x="2685143" y="3270077"/>
              <a:ext cx="6821714" cy="12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defRPr/>
              </a:pPr>
              <a:r>
                <a:rPr lang="zh-CN" altLang="en-US" sz="5400" b="1" dirty="0" smtClean="0">
                  <a:solidFill>
                    <a:prstClr val="white"/>
                  </a:solidFill>
                  <a:latin typeface="微软雅黑" panose="020B0503020204020204" pitchFamily="34" charset="-122"/>
                  <a:ea typeface="微软雅黑" panose="020B0503020204020204" pitchFamily="34" charset="-122"/>
                </a:rPr>
                <a:t>君搜宝产品</a:t>
              </a:r>
              <a:endParaRPr lang="zh-CN" altLang="en-US" sz="5400" b="1" dirty="0">
                <a:solidFill>
                  <a:prstClr val="white"/>
                </a:solidFill>
                <a:latin typeface="微软雅黑" panose="020B0503020204020204" pitchFamily="34" charset="-122"/>
                <a:ea typeface="微软雅黑" panose="020B0503020204020204" pitchFamily="34" charset="-122"/>
              </a:endParaRPr>
            </a:p>
          </p:txBody>
        </p:sp>
        <p:sp>
          <p:nvSpPr>
            <p:cNvPr id="7" name="出自【趣你的PPT】(微信:qunideppt)：最优质的PPT资源库"/>
            <p:cNvSpPr txBox="1">
              <a:spLocks noChangeArrowheads="1"/>
            </p:cNvSpPr>
            <p:nvPr/>
          </p:nvSpPr>
          <p:spPr bwMode="auto">
            <a:xfrm>
              <a:off x="4992913" y="2623151"/>
              <a:ext cx="2206172" cy="67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defRPr/>
              </a:pPr>
              <a:r>
                <a:rPr lang="en-US" altLang="zh-CN" sz="2700" b="1" dirty="0">
                  <a:solidFill>
                    <a:prstClr val="white"/>
                  </a:solidFill>
                  <a:latin typeface="微软雅黑" panose="020B0503020204020204" pitchFamily="34" charset="-122"/>
                  <a:ea typeface="微软雅黑" panose="020B0503020204020204" pitchFamily="34" charset="-122"/>
                </a:rPr>
                <a:t>Part </a:t>
              </a:r>
              <a:r>
                <a:rPr lang="en-US" altLang="zh-CN" sz="2700" b="1" dirty="0" smtClean="0">
                  <a:solidFill>
                    <a:prstClr val="white"/>
                  </a:solidFill>
                  <a:latin typeface="微软雅黑" panose="020B0503020204020204" pitchFamily="34" charset="-122"/>
                  <a:ea typeface="微软雅黑" panose="020B0503020204020204" pitchFamily="34" charset="-122"/>
                </a:rPr>
                <a:t>02</a:t>
              </a:r>
              <a:endParaRPr lang="zh-CN" altLang="en-US" sz="2700" b="1" dirty="0">
                <a:solidFill>
                  <a:prstClr val="white"/>
                </a:solidFill>
                <a:latin typeface="微软雅黑" panose="020B0503020204020204" pitchFamily="34" charset="-122"/>
                <a:ea typeface="微软雅黑" panose="020B0503020204020204" pitchFamily="34" charset="-122"/>
              </a:endParaRPr>
            </a:p>
          </p:txBody>
        </p:sp>
      </p:grpSp>
      <p:grpSp>
        <p:nvGrpSpPr>
          <p:cNvPr id="5" name="组合 11出自【趣你的PPT】(微信:qunideppt)：最优质的PPT资源库"/>
          <p:cNvGrpSpPr/>
          <p:nvPr/>
        </p:nvGrpSpPr>
        <p:grpSpPr bwMode="auto">
          <a:xfrm>
            <a:off x="3657601" y="1452563"/>
            <a:ext cx="1828799" cy="391279"/>
            <a:chOff x="2612571" y="1300350"/>
            <a:chExt cx="1828448" cy="438150"/>
          </a:xfrm>
        </p:grpSpPr>
        <p:cxnSp>
          <p:nvCxnSpPr>
            <p:cNvPr id="9" name="出自【趣你的PPT】(微信:qunideppt)：最优质的PPT资源库"/>
            <p:cNvCxnSpPr/>
            <p:nvPr/>
          </p:nvCxnSpPr>
          <p:spPr>
            <a:xfrm>
              <a:off x="2612571" y="1300350"/>
              <a:ext cx="18284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出自【趣你的PPT】(微信:qunideppt)：最优质的PPT资源库"/>
            <p:cNvCxnSpPr/>
            <p:nvPr/>
          </p:nvCxnSpPr>
          <p:spPr>
            <a:xfrm>
              <a:off x="2612571" y="1300350"/>
              <a:ext cx="0" cy="438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出自【趣你的PPT】(微信:qunideppt)：最优质的PPT资源库"/>
            <p:cNvCxnSpPr/>
            <p:nvPr/>
          </p:nvCxnSpPr>
          <p:spPr>
            <a:xfrm>
              <a:off x="4439830" y="1300350"/>
              <a:ext cx="0" cy="438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组合 40出自【趣你的PPT】(微信:qunideppt)：最优质的PPT资源库"/>
          <p:cNvGrpSpPr/>
          <p:nvPr/>
        </p:nvGrpSpPr>
        <p:grpSpPr bwMode="auto">
          <a:xfrm rot="10800000">
            <a:off x="3657601" y="3299659"/>
            <a:ext cx="1828799" cy="391279"/>
            <a:chOff x="2612571" y="1300350"/>
            <a:chExt cx="1828448" cy="438150"/>
          </a:xfrm>
        </p:grpSpPr>
        <p:cxnSp>
          <p:nvCxnSpPr>
            <p:cNvPr id="13" name="出自【趣你的PPT】(微信:qunideppt)：最优质的PPT资源库"/>
            <p:cNvCxnSpPr/>
            <p:nvPr/>
          </p:nvCxnSpPr>
          <p:spPr>
            <a:xfrm>
              <a:off x="2613761" y="1299016"/>
              <a:ext cx="18284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出自【趣你的PPT】(微信:qunideppt)：最优质的PPT资源库"/>
            <p:cNvCxnSpPr/>
            <p:nvPr/>
          </p:nvCxnSpPr>
          <p:spPr>
            <a:xfrm>
              <a:off x="2612571" y="1300350"/>
              <a:ext cx="0" cy="4386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出自【趣你的PPT】(微信:qunideppt)：最优质的PPT资源库"/>
            <p:cNvCxnSpPr/>
            <p:nvPr/>
          </p:nvCxnSpPr>
          <p:spPr>
            <a:xfrm>
              <a:off x="4439829" y="1300350"/>
              <a:ext cx="0" cy="4386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百度</a:t>
            </a:r>
            <a:r>
              <a:rPr lang="en-US" altLang="zh-CN"/>
              <a:t>SEM</a:t>
            </a:r>
            <a:r>
              <a:rPr lang="zh-CN" altLang="en-US"/>
              <a:t>账户托管，预算，地域，转化成本</a:t>
            </a:r>
            <a:endParaRPr lang="zh-CN" altLang="en-US"/>
          </a:p>
        </p:txBody>
      </p:sp>
      <p:graphicFrame>
        <p:nvGraphicFramePr>
          <p:cNvPr id="6" name="表格 5"/>
          <p:cNvGraphicFramePr>
            <a:graphicFrameLocks noGrp="1"/>
          </p:cNvGraphicFramePr>
          <p:nvPr/>
        </p:nvGraphicFramePr>
        <p:xfrm>
          <a:off x="428625" y="991870"/>
          <a:ext cx="8114665" cy="3723005"/>
        </p:xfrm>
        <a:graphic>
          <a:graphicData uri="http://schemas.openxmlformats.org/drawingml/2006/table">
            <a:tbl>
              <a:tblPr/>
              <a:tblGrid>
                <a:gridCol w="731520"/>
                <a:gridCol w="1680210"/>
                <a:gridCol w="5702935"/>
              </a:tblGrid>
              <a:tr h="349250">
                <a:tc gridSpan="3">
                  <a:txBody>
                    <a:bodyPr/>
                    <a:p>
                      <a:pPr algn="l" rtl="0" fontAlgn="ctr"/>
                      <a:r>
                        <a:rPr lang="en-US" altLang="zh-CN" sz="1100" b="1" i="0"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SEM</a:t>
                      </a:r>
                      <a:r>
                        <a:rPr lang="zh-CN" altLang="en-US" sz="1100" b="1" i="0"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服务项目明细</a:t>
                      </a:r>
                      <a:r>
                        <a:rPr lang="zh-CN" altLang="en-US" sz="1100" b="1" i="0" u="none" strike="noStrike" kern="1200" dirty="0" smtClean="0">
                          <a:solidFill>
                            <a:srgbClr val="FFFF00"/>
                          </a:solidFill>
                          <a:effectLst/>
                          <a:latin typeface="微软雅黑" panose="020B0503020204020204" pitchFamily="34" charset="-122"/>
                          <a:ea typeface="微软雅黑" panose="020B0503020204020204" pitchFamily="34" charset="-122"/>
                          <a:cs typeface="+mn-cs"/>
                        </a:rPr>
                        <a:t> </a:t>
                      </a:r>
                      <a:endParaRPr lang="zh-CN" altLang="en-US" sz="1100" b="1" i="0" u="none" strike="noStrike" kern="1200" dirty="0" smtClean="0">
                        <a:solidFill>
                          <a:srgbClr val="FFFF00"/>
                        </a:solidFill>
                        <a:effectLst/>
                        <a:latin typeface="微软雅黑" panose="020B0503020204020204" pitchFamily="34" charset="-122"/>
                        <a:ea typeface="微软雅黑" panose="020B0503020204020204" pitchFamily="34" charset="-122"/>
                        <a:cs typeface="+mn-cs"/>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cPr/>
                </a:tc>
                <a:tc hMerge="1">
                  <a:tcPr/>
                </a:tc>
              </a:tr>
              <a:tr h="189865">
                <a:tc>
                  <a:txBody>
                    <a:bodyPr/>
                    <a:p>
                      <a:pPr algn="ctr" rtl="0" fontAlgn="ctr"/>
                      <a:r>
                        <a:rPr lang="zh-CN" altLang="en-US" sz="1200" b="1" i="0" u="none" strike="noStrike" dirty="0">
                          <a:solidFill>
                            <a:srgbClr val="000000"/>
                          </a:solidFill>
                          <a:latin typeface="微软雅黑" panose="020B0503020204020204" pitchFamily="34" charset="-122"/>
                          <a:ea typeface="微软雅黑" panose="020B0503020204020204" pitchFamily="34" charset="-122"/>
                        </a:rPr>
                        <a:t>时间</a:t>
                      </a:r>
                      <a:endParaRPr lang="zh-CN" altLang="en-US" sz="1200" b="1" i="0" u="none" strike="noStrike" dirty="0">
                        <a:solidFill>
                          <a:srgbClr val="000000"/>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ctr" rtl="0" fontAlgn="ctr"/>
                      <a:r>
                        <a:rPr lang="zh-CN" altLang="en-US" sz="1200" b="1" i="0" u="none" strike="noStrike" dirty="0">
                          <a:solidFill>
                            <a:srgbClr val="000000"/>
                          </a:solidFill>
                          <a:latin typeface="微软雅黑" panose="020B0503020204020204" pitchFamily="34" charset="-122"/>
                          <a:ea typeface="微软雅黑" panose="020B0503020204020204" pitchFamily="34" charset="-122"/>
                        </a:rPr>
                        <a:t>项目</a:t>
                      </a:r>
                      <a:endParaRPr lang="zh-CN" altLang="en-US" sz="1200" b="1" i="0" u="none" strike="noStrike" dirty="0">
                        <a:solidFill>
                          <a:srgbClr val="000000"/>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ctr" rtl="0" fontAlgn="ctr"/>
                      <a:r>
                        <a:rPr lang="zh-CN" altLang="en-US" sz="1200" b="1" i="0" u="none" strike="noStrike" dirty="0">
                          <a:solidFill>
                            <a:srgbClr val="000000"/>
                          </a:solidFill>
                          <a:latin typeface="微软雅黑" panose="020B0503020204020204" pitchFamily="34" charset="-122"/>
                          <a:ea typeface="微软雅黑" panose="020B0503020204020204" pitchFamily="34" charset="-122"/>
                        </a:rPr>
                        <a:t>服务内容</a:t>
                      </a:r>
                      <a:endParaRPr lang="zh-CN" altLang="en-US" sz="1200" b="1" i="0" u="none" strike="noStrike" dirty="0">
                        <a:solidFill>
                          <a:srgbClr val="000000"/>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50">
                <a:tc rowSpan="4">
                  <a:txBody>
                    <a:bodyPr/>
                    <a:p>
                      <a:pPr algn="ctr" rtl="0" fontAlgn="ctr"/>
                      <a:r>
                        <a:rPr lang="zh-CN" altLang="en-US" sz="1100" b="1" i="0" u="none" strike="noStrike" dirty="0">
                          <a:solidFill>
                            <a:schemeClr val="tx1"/>
                          </a:solidFill>
                          <a:latin typeface="微软雅黑" panose="020B0503020204020204" pitchFamily="34" charset="-122"/>
                          <a:ea typeface="微软雅黑" panose="020B0503020204020204" pitchFamily="34" charset="-122"/>
                        </a:rPr>
                        <a:t>每天</a:t>
                      </a:r>
                      <a:endParaRPr lang="zh-CN" altLang="en-US" sz="1100" b="1"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电话咨询</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p>
                      <a:pPr algn="l" rtl="0" fontAlgn="ctr"/>
                      <a:r>
                        <a:rPr lang="zh-CN" altLang="en-US" sz="900" b="0" i="0" u="none" strike="noStrike" dirty="0">
                          <a:solidFill>
                            <a:schemeClr val="tx1"/>
                          </a:solidFill>
                          <a:latin typeface="微软雅黑" panose="020B0503020204020204" pitchFamily="34" charset="-122"/>
                          <a:ea typeface="微软雅黑" panose="020B0503020204020204" pitchFamily="34" charset="-122"/>
                        </a:rPr>
                        <a:t>回复广告投放过程中遇到的任何问题，如广告不在线，广告拒登，审核政策，工具使用，系统操作等相关</a:t>
                      </a:r>
                      <a:r>
                        <a:rPr lang="zh-CN" altLang="en-US" sz="900" b="0" i="0" u="none" strike="noStrike" dirty="0" smtClean="0">
                          <a:solidFill>
                            <a:schemeClr val="tx1"/>
                          </a:solidFill>
                          <a:latin typeface="微软雅黑" panose="020B0503020204020204" pitchFamily="34" charset="-122"/>
                          <a:ea typeface="微软雅黑" panose="020B0503020204020204" pitchFamily="34" charset="-122"/>
                        </a:rPr>
                        <a:t>问题。</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9385">
                <a:tc vMerge="1">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在线支持</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cPr/>
                </a:tc>
              </a:tr>
              <a:tr h="158750">
                <a:tc vMerge="1">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邮件咨询</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cPr/>
                </a:tc>
              </a:tr>
              <a:tr h="159385">
                <a:tc vMerge="1">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后台帐户优化</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ctr"/>
                      <a:r>
                        <a:rPr lang="zh-CN" altLang="en-US" sz="900" b="0" i="0" u="none" strike="noStrike" dirty="0">
                          <a:solidFill>
                            <a:schemeClr val="tx1"/>
                          </a:solidFill>
                          <a:latin typeface="微软雅黑" panose="020B0503020204020204" pitchFamily="34" charset="-122"/>
                          <a:ea typeface="微软雅黑" panose="020B0503020204020204" pitchFamily="34" charset="-122"/>
                        </a:rPr>
                        <a:t>后台协助调整及建议。</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9385">
                <a:tc rowSpan="4">
                  <a:txBody>
                    <a:bodyPr/>
                    <a:p>
                      <a:pPr algn="ctr" rtl="0" fontAlgn="ctr"/>
                      <a:r>
                        <a:rPr lang="zh-CN" altLang="en-US" sz="1100" b="1" i="0" u="none" strike="noStrike" dirty="0">
                          <a:solidFill>
                            <a:schemeClr val="tx1"/>
                          </a:solidFill>
                          <a:latin typeface="微软雅黑" panose="020B0503020204020204" pitchFamily="34" charset="-122"/>
                          <a:ea typeface="微软雅黑" panose="020B0503020204020204" pitchFamily="34" charset="-122"/>
                        </a:rPr>
                        <a:t>每周</a:t>
                      </a:r>
                      <a:endParaRPr lang="zh-CN" altLang="en-US" sz="1100" b="1"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关键词研究 </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p>
                      <a:pPr algn="l" rtl="0" fontAlgn="ctr"/>
                      <a:r>
                        <a:rPr lang="zh-CN" altLang="en-US" sz="900" b="0" i="0" u="none" strike="noStrike" dirty="0">
                          <a:solidFill>
                            <a:schemeClr val="tx1"/>
                          </a:solidFill>
                          <a:latin typeface="微软雅黑" panose="020B0503020204020204" pitchFamily="34" charset="-122"/>
                          <a:ea typeface="微软雅黑" panose="020B0503020204020204" pitchFamily="34" charset="-122"/>
                        </a:rPr>
                        <a:t>通过对广告投放后的效果数据分析进行关键词，匹配形式，排名，广告语，账户结构，投放渠道的优化，以降低点击成本，获得更高投放回报率，提高订单转化</a:t>
                      </a:r>
                      <a:r>
                        <a:rPr lang="zh-CN" altLang="en-US" sz="900" b="0" i="0" u="none" strike="noStrike" dirty="0" smtClean="0">
                          <a:solidFill>
                            <a:schemeClr val="tx1"/>
                          </a:solidFill>
                          <a:latin typeface="微软雅黑" panose="020B0503020204020204" pitchFamily="34" charset="-122"/>
                          <a:ea typeface="微软雅黑" panose="020B0503020204020204" pitchFamily="34" charset="-122"/>
                        </a:rPr>
                        <a:t>个数。</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9385">
                <a:tc vMerge="1">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竞价策略</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cPr/>
                </a:tc>
              </a:tr>
              <a:tr h="159385">
                <a:tc vMerge="1">
                  <a:tcPr/>
                </a:tc>
                <a:tc>
                  <a:txBody>
                    <a:bodyPr/>
                    <a:p>
                      <a:pPr algn="ctr" rtl="0" fontAlgn="ctr"/>
                      <a:r>
                        <a:rPr lang="en-US" sz="1000" b="0" i="0" u="none" strike="noStrike" dirty="0" err="1">
                          <a:solidFill>
                            <a:schemeClr val="tx1"/>
                          </a:solidFill>
                          <a:latin typeface="微软雅黑" panose="020B0503020204020204" pitchFamily="34" charset="-122"/>
                          <a:ea typeface="微软雅黑" panose="020B0503020204020204" pitchFamily="34" charset="-122"/>
                        </a:rPr>
                        <a:t>RoI</a:t>
                      </a:r>
                      <a:r>
                        <a:rPr lang="zh-CN" altLang="en-US" sz="1000" b="0" i="0" u="none" strike="noStrike" dirty="0">
                          <a:solidFill>
                            <a:schemeClr val="tx1"/>
                          </a:solidFill>
                          <a:latin typeface="微软雅黑" panose="020B0503020204020204" pitchFamily="34" charset="-122"/>
                          <a:ea typeface="微软雅黑" panose="020B0503020204020204" pitchFamily="34" charset="-122"/>
                        </a:rPr>
                        <a:t>分析</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cPr/>
                </a:tc>
              </a:tr>
              <a:tr h="282575">
                <a:tc vMerge="1">
                  <a:tcPr/>
                </a:tc>
                <a:tc>
                  <a:txBody>
                    <a:bodyPr/>
                    <a:p>
                      <a:pPr algn="ctr" rtl="0" fontAlgn="ctr"/>
                      <a:r>
                        <a:rPr lang="zh-CN" altLang="en-US" sz="1000" b="0" i="0" u="none" strike="noStrike">
                          <a:solidFill>
                            <a:schemeClr val="tx1"/>
                          </a:solidFill>
                          <a:latin typeface="微软雅黑" panose="020B0503020204020204" pitchFamily="34" charset="-122"/>
                          <a:ea typeface="微软雅黑" panose="020B0503020204020204" pitchFamily="34" charset="-122"/>
                        </a:rPr>
                        <a:t>周报</a:t>
                      </a:r>
                      <a:endParaRPr lang="zh-CN" altLang="en-US" sz="1000" b="0" i="0" u="none" strike="noStrike">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ctr"/>
                      <a:r>
                        <a:rPr lang="zh-CN" altLang="en-US" sz="900" b="0" i="0" u="none" strike="noStrike" dirty="0">
                          <a:solidFill>
                            <a:schemeClr val="tx1"/>
                          </a:solidFill>
                          <a:latin typeface="微软雅黑" panose="020B0503020204020204" pitchFamily="34" charset="-122"/>
                          <a:ea typeface="微软雅黑" panose="020B0503020204020204" pitchFamily="34" charset="-122"/>
                        </a:rPr>
                        <a:t>根据帐户不同阶段效果，结合客户实际情况提供定制周报，可以包括后台</a:t>
                      </a:r>
                      <a:r>
                        <a:rPr lang="zh-CN" altLang="en-US" sz="900" b="0" i="0" u="none" strike="noStrike" dirty="0" smtClean="0">
                          <a:solidFill>
                            <a:schemeClr val="tx1"/>
                          </a:solidFill>
                          <a:latin typeface="微软雅黑" panose="020B0503020204020204" pitchFamily="34" charset="-122"/>
                          <a:ea typeface="微软雅黑" panose="020B0503020204020204" pitchFamily="34" charset="-122"/>
                        </a:rPr>
                        <a:t>数据分析及</a:t>
                      </a:r>
                      <a:r>
                        <a:rPr lang="zh-CN" altLang="en-US" sz="900" b="0" i="0" u="none" strike="noStrike" dirty="0">
                          <a:solidFill>
                            <a:schemeClr val="tx1"/>
                          </a:solidFill>
                          <a:latin typeface="微软雅黑" panose="020B0503020204020204" pitchFamily="34" charset="-122"/>
                          <a:ea typeface="微软雅黑" panose="020B0503020204020204" pitchFamily="34" charset="-122"/>
                        </a:rPr>
                        <a:t>效果转化等各个方面给出趋势分析及投放建议。</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2575">
                <a:tc rowSpan="3">
                  <a:txBody>
                    <a:bodyPr/>
                    <a:p>
                      <a:pPr algn="ctr" rtl="0" fontAlgn="ctr"/>
                      <a:r>
                        <a:rPr lang="zh-CN" altLang="en-US" sz="1100" b="1" i="0" u="none" strike="noStrike" dirty="0">
                          <a:solidFill>
                            <a:schemeClr val="tx1"/>
                          </a:solidFill>
                          <a:latin typeface="微软雅黑" panose="020B0503020204020204" pitchFamily="34" charset="-122"/>
                          <a:ea typeface="微软雅黑" panose="020B0503020204020204" pitchFamily="34" charset="-122"/>
                        </a:rPr>
                        <a:t>每月</a:t>
                      </a:r>
                      <a:endParaRPr lang="zh-CN" altLang="en-US" sz="1100" b="1"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网站综合数据报告</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b"/>
                      <a:r>
                        <a:rPr lang="zh-CN" altLang="en-US" sz="900" b="0" i="0" u="none" strike="noStrike" dirty="0">
                          <a:solidFill>
                            <a:schemeClr val="tx1"/>
                          </a:solidFill>
                          <a:latin typeface="微软雅黑" panose="020B0503020204020204" pitchFamily="34" charset="-122"/>
                          <a:ea typeface="微软雅黑" panose="020B0503020204020204" pitchFamily="34" charset="-122"/>
                        </a:rPr>
                        <a:t>根据网站各项数据的整理分析，可以有效的发现网站阻碍提升点，有效的对最终影响客户签单的因素进行优化，提高现有投资回报，以提升广告效果。</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50">
                <a:tc vMerge="1">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帐户数据报告</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b"/>
                      <a:r>
                        <a:rPr lang="zh-CN" altLang="en-US" sz="900" b="0" i="0" u="none" strike="noStrike" dirty="0">
                          <a:solidFill>
                            <a:schemeClr val="tx1"/>
                          </a:solidFill>
                          <a:latin typeface="微软雅黑" panose="020B0503020204020204" pitchFamily="34" charset="-122"/>
                          <a:ea typeface="微软雅黑" panose="020B0503020204020204" pitchFamily="34" charset="-122"/>
                        </a:rPr>
                        <a:t>帐户所有数据月内趋势分析，对于广告效果，投放策略起到至关重要的影响。</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020">
                <a:tc vMerge="1">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上门拜访（至少一次）</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b"/>
                      <a:r>
                        <a:rPr lang="zh-CN" altLang="en-US" sz="900" b="0" i="0" u="none" strike="noStrike" dirty="0" smtClean="0">
                          <a:solidFill>
                            <a:schemeClr val="tx1"/>
                          </a:solidFill>
                          <a:latin typeface="微软雅黑" panose="020B0503020204020204" pitchFamily="34" charset="-122"/>
                          <a:ea typeface="微软雅黑" panose="020B0503020204020204" pitchFamily="34" charset="-122"/>
                        </a:rPr>
                        <a:t>进行月报分析及制定下月投放计划。</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2575">
                <a:tc>
                  <a:txBody>
                    <a:bodyPr/>
                    <a:p>
                      <a:pPr algn="ctr" rtl="0" fontAlgn="ctr"/>
                      <a:r>
                        <a:rPr lang="zh-CN" altLang="en-US" sz="1100" b="1" i="0" u="none" strike="noStrike" dirty="0">
                          <a:solidFill>
                            <a:schemeClr val="tx1"/>
                          </a:solidFill>
                          <a:latin typeface="微软雅黑" panose="020B0503020204020204" pitchFamily="34" charset="-122"/>
                          <a:ea typeface="微软雅黑" panose="020B0503020204020204" pitchFamily="34" charset="-122"/>
                        </a:rPr>
                        <a:t>每季度</a:t>
                      </a:r>
                      <a:endParaRPr lang="zh-CN" altLang="en-US" sz="1100" b="1"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季度总结报告</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b"/>
                      <a:r>
                        <a:rPr lang="zh-CN" altLang="en-US" sz="900" b="0" i="0" u="none" strike="noStrike" dirty="0">
                          <a:solidFill>
                            <a:schemeClr val="tx1"/>
                          </a:solidFill>
                          <a:latin typeface="微软雅黑" panose="020B0503020204020204" pitchFamily="34" charset="-122"/>
                          <a:ea typeface="微软雅黑" panose="020B0503020204020204" pitchFamily="34" charset="-122"/>
                        </a:rPr>
                        <a:t>针对本季度帐户投放并结合网站表现及客户反馈效果监控做全面总结，本根据季节及市场因素，提前制定下季度投放策略。</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50">
                <a:tc rowSpan="4">
                  <a:txBody>
                    <a:bodyPr/>
                    <a:p>
                      <a:pPr algn="ctr" rtl="0" fontAlgn="ctr"/>
                      <a:r>
                        <a:rPr lang="zh-CN" altLang="en-US" sz="1100" b="1" i="0" u="none" strike="noStrike" dirty="0">
                          <a:solidFill>
                            <a:schemeClr val="tx1"/>
                          </a:solidFill>
                          <a:latin typeface="微软雅黑" panose="020B0503020204020204" pitchFamily="34" charset="-122"/>
                          <a:ea typeface="微软雅黑" panose="020B0503020204020204" pitchFamily="34" charset="-122"/>
                        </a:rPr>
                        <a:t>增值服务</a:t>
                      </a:r>
                      <a:endParaRPr lang="zh-CN" altLang="en-US" sz="1100" b="1"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效果转化跟踪</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b"/>
                      <a:r>
                        <a:rPr lang="zh-CN" altLang="en-US" sz="900" b="0" i="0" u="none" strike="noStrike" dirty="0">
                          <a:solidFill>
                            <a:schemeClr val="tx1"/>
                          </a:solidFill>
                          <a:latin typeface="微软雅黑" panose="020B0503020204020204" pitchFamily="34" charset="-122"/>
                          <a:ea typeface="微软雅黑" panose="020B0503020204020204" pitchFamily="34" charset="-122"/>
                        </a:rPr>
                        <a:t>通过对目标网页安装代码实现效果跟踪，更加有针对性的设计优化</a:t>
                      </a:r>
                      <a:r>
                        <a:rPr lang="zh-CN" altLang="en-US" sz="900" b="0" i="0" u="none" strike="noStrike" dirty="0" smtClean="0">
                          <a:solidFill>
                            <a:schemeClr val="tx1"/>
                          </a:solidFill>
                          <a:latin typeface="微软雅黑" panose="020B0503020204020204" pitchFamily="34" charset="-122"/>
                          <a:ea typeface="微软雅黑" panose="020B0503020204020204" pitchFamily="34" charset="-122"/>
                        </a:rPr>
                        <a:t>关键词。</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9385">
                <a:tc vMerge="1">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投资回报跟踪</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b"/>
                      <a:r>
                        <a:rPr lang="zh-CN" altLang="en-US" sz="900" b="0" i="0" u="none" strike="noStrike" dirty="0">
                          <a:solidFill>
                            <a:schemeClr val="tx1"/>
                          </a:solidFill>
                          <a:latin typeface="微软雅黑" panose="020B0503020204020204" pitchFamily="34" charset="-122"/>
                          <a:ea typeface="微软雅黑" panose="020B0503020204020204" pitchFamily="34" charset="-122"/>
                        </a:rPr>
                        <a:t>提供分析工具中的数据报表和投资回报分析</a:t>
                      </a:r>
                      <a:r>
                        <a:rPr lang="zh-CN" altLang="en-US" sz="900" b="0" i="0" u="none" strike="noStrike" dirty="0" smtClean="0">
                          <a:solidFill>
                            <a:schemeClr val="tx1"/>
                          </a:solidFill>
                          <a:latin typeface="微软雅黑" panose="020B0503020204020204" pitchFamily="34" charset="-122"/>
                          <a:ea typeface="微软雅黑" panose="020B0503020204020204" pitchFamily="34" charset="-122"/>
                        </a:rPr>
                        <a:t>建议。</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2575">
                <a:tc vMerge="1">
                  <a:tcPr/>
                </a:tc>
                <a:tc>
                  <a:txBody>
                    <a:bodyPr/>
                    <a:p>
                      <a:pPr algn="ctr" rtl="0" fontAlgn="ctr"/>
                      <a:r>
                        <a:rPr lang="zh-CN" altLang="en-US" sz="1000" b="0" i="0" u="none" strike="noStrike" dirty="0">
                          <a:solidFill>
                            <a:schemeClr val="tx1"/>
                          </a:solidFill>
                          <a:latin typeface="微软雅黑" panose="020B0503020204020204" pitchFamily="34" charset="-122"/>
                          <a:ea typeface="微软雅黑" panose="020B0503020204020204" pitchFamily="34" charset="-122"/>
                        </a:rPr>
                        <a:t>恶意代码清理</a:t>
                      </a:r>
                      <a:endParaRPr lang="zh-CN" altLang="en-US" sz="10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b"/>
                      <a:r>
                        <a:rPr lang="zh-CN" altLang="en-US" sz="900" b="0" i="0" u="none" strike="noStrike" dirty="0">
                          <a:solidFill>
                            <a:schemeClr val="tx1"/>
                          </a:solidFill>
                          <a:latin typeface="微软雅黑" panose="020B0503020204020204" pitchFamily="34" charset="-122"/>
                          <a:ea typeface="微软雅黑" panose="020B0503020204020204" pitchFamily="34" charset="-122"/>
                        </a:rPr>
                        <a:t>通过对网站页面逐级检查代码所在位置，并对页面进行严格的清查和处理，保证广告及时上线，提高质量</a:t>
                      </a:r>
                      <a:r>
                        <a:rPr lang="zh-CN" altLang="en-US" sz="900" b="0" i="0" u="none" strike="noStrike" dirty="0" smtClean="0">
                          <a:solidFill>
                            <a:schemeClr val="tx1"/>
                          </a:solidFill>
                          <a:latin typeface="微软雅黑" panose="020B0503020204020204" pitchFamily="34" charset="-122"/>
                          <a:ea typeface="微软雅黑" panose="020B0503020204020204" pitchFamily="34" charset="-122"/>
                        </a:rPr>
                        <a:t>得分。</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2260">
                <a:tc vMerge="1">
                  <a:tcPr/>
                </a:tc>
                <a:tc>
                  <a:txBody>
                    <a:bodyPr/>
                    <a:p>
                      <a:pPr algn="ctr" rtl="0" fontAlgn="ctr"/>
                      <a:r>
                        <a:rPr lang="zh-CN" altLang="en-US" sz="1000" b="0" i="0" u="none" strike="noStrike" dirty="0" smtClean="0">
                          <a:solidFill>
                            <a:schemeClr val="tx1"/>
                          </a:solidFill>
                          <a:latin typeface="微软雅黑" panose="020B0503020204020204" pitchFamily="34" charset="-122"/>
                          <a:ea typeface="微软雅黑" panose="020B0503020204020204" pitchFamily="34" charset="-122"/>
                        </a:rPr>
                        <a:t>创意</a:t>
                      </a:r>
                      <a:r>
                        <a:rPr lang="en-US" altLang="zh-CN" sz="1000" b="0" i="0" u="none" strike="noStrike" dirty="0" smtClean="0">
                          <a:solidFill>
                            <a:schemeClr val="tx1"/>
                          </a:solidFill>
                          <a:latin typeface="微软雅黑" panose="020B0503020204020204" pitchFamily="34" charset="-122"/>
                          <a:ea typeface="微软雅黑" panose="020B0503020204020204" pitchFamily="34" charset="-122"/>
                        </a:rPr>
                        <a:t>LP</a:t>
                      </a:r>
                      <a:r>
                        <a:rPr lang="zh-CN" altLang="en-US" sz="1000" b="0" i="0" u="none" strike="noStrike" dirty="0" smtClean="0">
                          <a:solidFill>
                            <a:schemeClr val="tx1"/>
                          </a:solidFill>
                          <a:latin typeface="微软雅黑" panose="020B0503020204020204" pitchFamily="34" charset="-122"/>
                          <a:ea typeface="微软雅黑" panose="020B0503020204020204" pitchFamily="34" charset="-122"/>
                        </a:rPr>
                        <a:t>设计</a:t>
                      </a:r>
                      <a:endParaRPr lang="en-US" altLang="zh-CN" sz="1000" b="0" i="0" u="none" strike="noStrike" dirty="0" smtClean="0">
                        <a:solidFill>
                          <a:schemeClr val="tx1"/>
                        </a:solidFill>
                        <a:latin typeface="微软雅黑" panose="020B0503020204020204" pitchFamily="34" charset="-122"/>
                        <a:ea typeface="微软雅黑" panose="020B0503020204020204" pitchFamily="34" charset="-122"/>
                      </a:endParaRPr>
                    </a:p>
                  </a:txBody>
                  <a:tcPr marL="4422" marR="4422" marT="4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p>
                      <a:pPr algn="l" rtl="0" fontAlgn="b"/>
                      <a:r>
                        <a:rPr lang="zh-CN" altLang="en-US" sz="900" b="0" i="0" u="none" strike="noStrike" dirty="0">
                          <a:solidFill>
                            <a:schemeClr val="tx1"/>
                          </a:solidFill>
                          <a:latin typeface="微软雅黑" panose="020B0503020204020204" pitchFamily="34" charset="-122"/>
                          <a:ea typeface="微软雅黑" panose="020B0503020204020204" pitchFamily="34" charset="-122"/>
                        </a:rPr>
                        <a:t>为了提高广告展现的丰富程度，更直观、更清晰的向客户展示您的公司形象，帮您设计静态图片，动画各种形式广告，让客户一目了然。</a:t>
                      </a:r>
                      <a:endParaRPr lang="zh-CN" altLang="en-US" sz="900" b="0" i="0" u="none" strike="noStrike" dirty="0">
                        <a:solidFill>
                          <a:schemeClr val="tx1"/>
                        </a:solidFill>
                        <a:latin typeface="微软雅黑" panose="020B0503020204020204" pitchFamily="34" charset="-122"/>
                        <a:ea typeface="微软雅黑" panose="020B0503020204020204" pitchFamily="34" charset="-122"/>
                      </a:endParaRPr>
                    </a:p>
                  </a:txBody>
                  <a:tcPr marL="4422" marR="4422" marT="44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628650" y="2055495"/>
            <a:ext cx="3587115" cy="2459990"/>
          </a:xfrm>
          <a:prstGeom prst="rect">
            <a:avLst/>
          </a:prstGeom>
        </p:spPr>
      </p:pic>
      <p:sp>
        <p:nvSpPr>
          <p:cNvPr id="2" name="标题 1"/>
          <p:cNvSpPr>
            <a:spLocks noGrp="1"/>
          </p:cNvSpPr>
          <p:nvPr>
            <p:ph type="title"/>
          </p:nvPr>
        </p:nvSpPr>
        <p:spPr/>
        <p:txBody>
          <a:bodyPr>
            <a:normAutofit/>
          </a:bodyPr>
          <a:lstStyle/>
          <a:p>
            <a:pPr algn="l"/>
            <a:r>
              <a:rPr lang="zh-CN" altLang="en-US" sz="2800" b="1" dirty="0">
                <a:solidFill>
                  <a:schemeClr val="tx1">
                    <a:lumMod val="75000"/>
                    <a:lumOff val="25000"/>
                  </a:schemeClr>
                </a:solidFill>
                <a:latin typeface="微软雅黑" panose="020B0503020204020204" pitchFamily="34" charset="-122"/>
              </a:rPr>
              <a:t>官</a:t>
            </a:r>
            <a:r>
              <a:rPr lang="zh-CN" altLang="en-US" sz="2800" b="1" dirty="0" smtClean="0">
                <a:solidFill>
                  <a:schemeClr val="tx1">
                    <a:lumMod val="75000"/>
                    <a:lumOff val="25000"/>
                  </a:schemeClr>
                </a:solidFill>
                <a:latin typeface="微软雅黑" panose="020B0503020204020204" pitchFamily="34" charset="-122"/>
              </a:rPr>
              <a:t>网优化</a:t>
            </a:r>
            <a:r>
              <a:rPr lang="en-US" altLang="zh-CN" sz="2800" b="1" dirty="0" smtClean="0">
                <a:solidFill>
                  <a:schemeClr val="tx1">
                    <a:lumMod val="75000"/>
                    <a:lumOff val="25000"/>
                  </a:schemeClr>
                </a:solidFill>
                <a:latin typeface="微软雅黑" panose="020B0503020204020204" pitchFamily="34" charset="-122"/>
              </a:rPr>
              <a:t>-</a:t>
            </a:r>
            <a:r>
              <a:rPr lang="zh-CN" altLang="en-US" sz="2800" b="1" dirty="0" smtClean="0">
                <a:solidFill>
                  <a:schemeClr val="tx1">
                    <a:lumMod val="75000"/>
                    <a:lumOff val="25000"/>
                  </a:schemeClr>
                </a:solidFill>
                <a:latin typeface="微软雅黑" panose="020B0503020204020204" pitchFamily="34" charset="-122"/>
              </a:rPr>
              <a:t>按天计费，精准流量，提升权重</a:t>
            </a:r>
            <a:endParaRPr lang="zh-CN" altLang="en-US" sz="2800" b="1" dirty="0">
              <a:solidFill>
                <a:schemeClr val="tx1">
                  <a:lumMod val="75000"/>
                  <a:lumOff val="25000"/>
                </a:schemeClr>
              </a:solidFill>
              <a:latin typeface="微软雅黑" panose="020B0503020204020204" pitchFamily="34" charset="-122"/>
            </a:endParaRPr>
          </a:p>
        </p:txBody>
      </p:sp>
      <p:graphicFrame>
        <p:nvGraphicFramePr>
          <p:cNvPr id="10" name="图表 9"/>
          <p:cNvGraphicFramePr/>
          <p:nvPr/>
        </p:nvGraphicFramePr>
        <p:xfrm>
          <a:off x="5652120" y="3046622"/>
          <a:ext cx="3009961" cy="1844912"/>
        </p:xfrm>
        <a:graphic>
          <a:graphicData uri="http://schemas.openxmlformats.org/drawingml/2006/chart">
            <c:chart xmlns:c="http://schemas.openxmlformats.org/drawingml/2006/chart" xmlns:r="http://schemas.openxmlformats.org/officeDocument/2006/relationships" r:id="rId1"/>
          </a:graphicData>
        </a:graphic>
      </p:graphicFrame>
      <p:cxnSp>
        <p:nvCxnSpPr>
          <p:cNvPr id="12" name="直接连接符 11"/>
          <p:cNvCxnSpPr/>
          <p:nvPr/>
        </p:nvCxnSpPr>
        <p:spPr>
          <a:xfrm flipV="1">
            <a:off x="6421060" y="3367896"/>
            <a:ext cx="1440160" cy="64405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37"/>
          <p:cNvSpPr txBox="1"/>
          <p:nvPr/>
        </p:nvSpPr>
        <p:spPr>
          <a:xfrm>
            <a:off x="5122784" y="2573491"/>
            <a:ext cx="3539297" cy="61369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提升品牌相关词网站排名，增加品牌曝光量，带来大量自然搜索流量</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802640" y="3649345"/>
            <a:ext cx="3501390" cy="4438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9" tIns="45724" rIns="91449" bIns="45724" rtlCol="0" anchor="ctr"/>
          <a:lstStyle/>
          <a:p>
            <a:pPr algn="ctr" defTabSz="914400"/>
            <a:r>
              <a:rPr lang="zh-CN" altLang="en-US" sz="1000" b="1" dirty="0">
                <a:solidFill>
                  <a:prstClr val="white"/>
                </a:solidFill>
                <a:latin typeface="微软雅黑" panose="020B0503020204020204" pitchFamily="34" charset="-122"/>
                <a:ea typeface="微软雅黑" panose="020B0503020204020204" pitchFamily="34" charset="-122"/>
              </a:rPr>
              <a:t>优化后官网出现在百度首页，按天计费，不到首页不计费</a:t>
            </a:r>
            <a:endParaRPr lang="zh-CN" altLang="en-US" sz="1000" b="1"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4932040" y="1112086"/>
            <a:ext cx="3801434" cy="361990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文本框 16"/>
          <p:cNvSpPr txBox="1"/>
          <p:nvPr/>
        </p:nvSpPr>
        <p:spPr>
          <a:xfrm>
            <a:off x="5122784" y="2218461"/>
            <a:ext cx="1298276" cy="369332"/>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优化目标</a:t>
            </a:r>
            <a:endParaRPr lang="zh-CN" altLang="en-US" b="1" dirty="0">
              <a:solidFill>
                <a:schemeClr val="tx1">
                  <a:lumMod val="75000"/>
                  <a:lumOff val="25000"/>
                </a:schemeClr>
              </a:solidFill>
              <a:ea typeface="微软雅黑" panose="020B0503020204020204" pitchFamily="34" charset="-122"/>
            </a:endParaRPr>
          </a:p>
        </p:txBody>
      </p:sp>
      <p:sp>
        <p:nvSpPr>
          <p:cNvPr id="18" name="文本框 17"/>
          <p:cNvSpPr txBox="1"/>
          <p:nvPr/>
        </p:nvSpPr>
        <p:spPr>
          <a:xfrm>
            <a:off x="5122784" y="1248050"/>
            <a:ext cx="1620180" cy="369332"/>
          </a:xfrm>
          <a:prstGeom prst="rect">
            <a:avLst/>
          </a:prstGeom>
          <a:noFill/>
        </p:spPr>
        <p:txBody>
          <a:bodyPr wrap="square" rtlCol="0">
            <a:spAutoFit/>
          </a:bodyPr>
          <a:lstStyle/>
          <a:p>
            <a:r>
              <a:rPr lang="zh-CN" altLang="en-US" b="1" dirty="0">
                <a:solidFill>
                  <a:schemeClr val="tx1">
                    <a:lumMod val="75000"/>
                    <a:lumOff val="25000"/>
                  </a:schemeClr>
                </a:solidFill>
                <a:ea typeface="微软雅黑" panose="020B0503020204020204" pitchFamily="34" charset="-122"/>
              </a:rPr>
              <a:t>选词策略</a:t>
            </a:r>
            <a:endParaRPr lang="zh-CN" altLang="en-US" b="1" dirty="0">
              <a:solidFill>
                <a:schemeClr val="tx1">
                  <a:lumMod val="75000"/>
                  <a:lumOff val="25000"/>
                </a:schemeClr>
              </a:solidFill>
              <a:ea typeface="微软雅黑" panose="020B0503020204020204" pitchFamily="34" charset="-122"/>
            </a:endParaRPr>
          </a:p>
        </p:txBody>
      </p:sp>
      <p:sp>
        <p:nvSpPr>
          <p:cNvPr id="22" name="文本框 21"/>
          <p:cNvSpPr txBox="1"/>
          <p:nvPr/>
        </p:nvSpPr>
        <p:spPr>
          <a:xfrm>
            <a:off x="5207432" y="3500303"/>
            <a:ext cx="360040" cy="1015663"/>
          </a:xfrm>
          <a:prstGeom prst="rect">
            <a:avLst/>
          </a:prstGeom>
          <a:noFill/>
        </p:spPr>
        <p:txBody>
          <a:bodyPr wrap="square" rtlCol="0">
            <a:spAutoFit/>
          </a:bodyPr>
          <a:lstStyle/>
          <a:p>
            <a:r>
              <a:rPr lang="zh-CN" altLang="en-US" sz="1000" b="1" dirty="0">
                <a:solidFill>
                  <a:schemeClr val="tx1">
                    <a:lumMod val="75000"/>
                    <a:lumOff val="25000"/>
                  </a:schemeClr>
                </a:solidFill>
                <a:ea typeface="微软雅黑" panose="020B0503020204020204" pitchFamily="34" charset="-122"/>
              </a:rPr>
              <a:t>预估流量增长</a:t>
            </a:r>
            <a:endParaRPr lang="zh-CN" altLang="en-US" sz="1000" b="1" dirty="0">
              <a:solidFill>
                <a:schemeClr val="tx1">
                  <a:lumMod val="75000"/>
                  <a:lumOff val="25000"/>
                </a:schemeClr>
              </a:solidFill>
              <a:ea typeface="微软雅黑" panose="020B0503020204020204" pitchFamily="34" charset="-122"/>
            </a:endParaRPr>
          </a:p>
        </p:txBody>
      </p:sp>
      <p:sp>
        <p:nvSpPr>
          <p:cNvPr id="25" name="文本框 24"/>
          <p:cNvSpPr txBox="1"/>
          <p:nvPr/>
        </p:nvSpPr>
        <p:spPr>
          <a:xfrm>
            <a:off x="628649" y="1196047"/>
            <a:ext cx="4055289" cy="646331"/>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ea typeface="微软雅黑" panose="020B0503020204020204" pitchFamily="34" charset="-122"/>
              </a:rPr>
              <a:t>排名优化：</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针对</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官网排名</a:t>
            </a: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进入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技术优化</a:t>
            </a: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通过精准排名优化系统提升官网排名</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5"/>
          <p:cNvSpPr txBox="1"/>
          <p:nvPr/>
        </p:nvSpPr>
        <p:spPr>
          <a:xfrm>
            <a:off x="5214371" y="1734611"/>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品牌词</a:t>
            </a:r>
            <a:endParaRPr lang="zh-CN" altLang="en-US" sz="1200" b="1" dirty="0">
              <a:solidFill>
                <a:schemeClr val="bg1"/>
              </a:solidFill>
              <a:ea typeface="微软雅黑" panose="020B0503020204020204" pitchFamily="34" charset="-122"/>
            </a:endParaRPr>
          </a:p>
        </p:txBody>
      </p:sp>
      <p:sp>
        <p:nvSpPr>
          <p:cNvPr id="27" name="TextBox 5"/>
          <p:cNvSpPr txBox="1"/>
          <p:nvPr/>
        </p:nvSpPr>
        <p:spPr>
          <a:xfrm>
            <a:off x="5955044" y="1734611"/>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产品词</a:t>
            </a:r>
            <a:endParaRPr lang="zh-CN" altLang="en-US" sz="1200" b="1" dirty="0">
              <a:solidFill>
                <a:schemeClr val="bg1"/>
              </a:solidFill>
              <a:ea typeface="微软雅黑" panose="020B0503020204020204" pitchFamily="34" charset="-122"/>
            </a:endParaRPr>
          </a:p>
        </p:txBody>
      </p:sp>
      <p:sp>
        <p:nvSpPr>
          <p:cNvPr id="28" name="TextBox 5"/>
          <p:cNvSpPr txBox="1"/>
          <p:nvPr/>
        </p:nvSpPr>
        <p:spPr>
          <a:xfrm>
            <a:off x="6694174" y="1733093"/>
            <a:ext cx="667764" cy="276999"/>
          </a:xfrm>
          <a:prstGeom prst="rect">
            <a:avLst/>
          </a:prstGeom>
          <a:solidFill>
            <a:schemeClr val="accent5"/>
          </a:solidFill>
        </p:spPr>
        <p:txBody>
          <a:bodyPr wrap="square" rtlCol="0">
            <a:spAutoFit/>
          </a:bodyPr>
          <a:lstStyle/>
          <a:p>
            <a:r>
              <a:rPr lang="zh-CN" altLang="en-US" sz="1200" b="1" dirty="0">
                <a:solidFill>
                  <a:schemeClr val="bg1"/>
                </a:solidFill>
                <a:ea typeface="微软雅黑" panose="020B0503020204020204" pitchFamily="34" charset="-122"/>
              </a:rPr>
              <a:t>通用词</a:t>
            </a:r>
            <a:endParaRPr lang="zh-CN" altLang="en-US" sz="1200" b="1" dirty="0">
              <a:solidFill>
                <a:schemeClr val="bg1"/>
              </a:solidFill>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timeline"/>
</p:tagLst>
</file>

<file path=ppt/tags/tag2.xml><?xml version="1.0" encoding="utf-8"?>
<p:tagLst xmlns:p="http://schemas.openxmlformats.org/presentationml/2006/main">
  <p:tag name="KSO_WM_DOC_GUID" val="{bf81d323-3285-40ef-aa1d-fb7fdd2db6b4}"/>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3948</Words>
  <Application>WPS 演示</Application>
  <PresentationFormat>全屏显示(16:9)</PresentationFormat>
  <Paragraphs>492</Paragraphs>
  <Slides>23</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微软雅黑</vt:lpstr>
      <vt:lpstr>Impact</vt:lpstr>
      <vt:lpstr>文鼎霹雳体</vt:lpstr>
      <vt:lpstr>Calibri</vt:lpstr>
      <vt:lpstr>Hiragino Sans GB W3</vt:lpstr>
      <vt:lpstr>Segoe Print</vt:lpstr>
      <vt:lpstr>Calibri Light</vt:lpstr>
      <vt:lpstr>Arial Unicode MS</vt:lpstr>
      <vt:lpstr>Noto Sans CJK JP Regular</vt:lpstr>
      <vt:lpstr>Wingdings</vt:lpstr>
      <vt:lpstr>等线</vt:lpstr>
      <vt:lpstr>Office Theme</vt:lpstr>
      <vt:lpstr>PowerPoint 演示文稿</vt:lpstr>
      <vt:lpstr>PowerPoint 演示文稿</vt:lpstr>
      <vt:lpstr>PowerPoint 演示文稿</vt:lpstr>
      <vt:lpstr>搜索引擎优化（SEO）的定义与价值</vt:lpstr>
      <vt:lpstr>搜索引擎优化（SEO）6大优势</vt:lpstr>
      <vt:lpstr>SEO和SEM的区别</vt:lpstr>
      <vt:lpstr>PowerPoint 演示文稿</vt:lpstr>
      <vt:lpstr>PowerPoint 演示文稿</vt:lpstr>
      <vt:lpstr>官网优化-按天计费，精准流量，提升权重</vt:lpstr>
      <vt:lpstr>PowerPoint 演示文稿</vt:lpstr>
      <vt:lpstr>PowerPoint 演示文稿</vt:lpstr>
      <vt:lpstr>下拉优化-按天计费，官网导流，增强品牌曝光</vt:lpstr>
      <vt:lpstr>新闻/软文优化-品牌信息  持续权威传播</vt:lpstr>
      <vt:lpstr> 新闻/软文发布媒体：主流门户，垂直网站等优质媒体网站</vt:lpstr>
      <vt:lpstr>口碑优化-掌握舆论风向，品牌软性传播</vt:lpstr>
      <vt:lpstr>图片优化-百度最吸睛位置视觉曝光</vt:lpstr>
      <vt:lpstr>首页形象管理-净化网络，不良信息一举扑灭</vt:lpstr>
      <vt:lpstr>PowerPoint 演示文稿</vt:lpstr>
      <vt:lpstr>今标发展历程</vt:lpstr>
      <vt:lpstr>今标核心竞争力</vt:lpstr>
      <vt:lpstr>今标领先技术实力</vt:lpstr>
      <vt:lpstr>PowerPoint 演示文稿</vt:lpstr>
      <vt:lpstr>今标网络   褚 如顶  18817718466（同微信）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zhy</dc:creator>
  <cp:lastModifiedBy>小褚</cp:lastModifiedBy>
  <cp:revision>766</cp:revision>
  <dcterms:created xsi:type="dcterms:W3CDTF">2015-12-29T02:45:00Z</dcterms:created>
  <dcterms:modified xsi:type="dcterms:W3CDTF">2019-06-29T06:51:46Z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